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36929F5-32EE-44A8-A60C-DF17E0C75BAF}" type="datetimeFigureOut">
              <a:rPr lang="en-US" smtClean="0"/>
              <a:t>3/12/2016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81F9AAD-6BA9-4212-A870-FB211DD7FE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6929F5-32EE-44A8-A60C-DF17E0C75BAF}"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9AAD-6BA9-4212-A870-FB211DD7FE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6929F5-32EE-44A8-A60C-DF17E0C75BAF}"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9AAD-6BA9-4212-A870-FB211DD7FE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36929F5-32EE-44A8-A60C-DF17E0C75BAF}" type="datetimeFigureOut">
              <a:rPr lang="en-US" smtClean="0"/>
              <a:t>3/12/2016</a:t>
            </a:fld>
            <a:endParaRPr lang="en-US"/>
          </a:p>
        </p:txBody>
      </p:sp>
      <p:sp>
        <p:nvSpPr>
          <p:cNvPr id="9" name="Slide Number Placeholder 8"/>
          <p:cNvSpPr>
            <a:spLocks noGrp="1"/>
          </p:cNvSpPr>
          <p:nvPr>
            <p:ph type="sldNum" sz="quarter" idx="15"/>
          </p:nvPr>
        </p:nvSpPr>
        <p:spPr/>
        <p:txBody>
          <a:bodyPr rtlCol="0"/>
          <a:lstStyle/>
          <a:p>
            <a:fld id="{A81F9AAD-6BA9-4212-A870-FB211DD7FE9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36929F5-32EE-44A8-A60C-DF17E0C75BAF}" type="datetimeFigureOut">
              <a:rPr lang="en-US" smtClean="0"/>
              <a:t>3/12/2016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81F9AAD-6BA9-4212-A870-FB211DD7FE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6929F5-32EE-44A8-A60C-DF17E0C75BAF}" type="datetimeFigureOut">
              <a:rPr lang="en-US" smtClean="0"/>
              <a:t>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F9AAD-6BA9-4212-A870-FB211DD7FE9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36929F5-32EE-44A8-A60C-DF17E0C75BAF}" type="datetimeFigureOut">
              <a:rPr lang="en-US" smtClean="0"/>
              <a:t>3/12/2016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F9AAD-6BA9-4212-A870-FB211DD7FE9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36929F5-32EE-44A8-A60C-DF17E0C75BAF}" type="datetimeFigureOut">
              <a:rPr lang="en-US" smtClean="0"/>
              <a:t>3/12/2016</a:t>
            </a:fld>
            <a:endParaRPr lang="en-US"/>
          </a:p>
        </p:txBody>
      </p:sp>
      <p:sp>
        <p:nvSpPr>
          <p:cNvPr id="7" name="Slide Number Placeholder 6"/>
          <p:cNvSpPr>
            <a:spLocks noGrp="1"/>
          </p:cNvSpPr>
          <p:nvPr>
            <p:ph type="sldNum" sz="quarter" idx="11"/>
          </p:nvPr>
        </p:nvSpPr>
        <p:spPr/>
        <p:txBody>
          <a:bodyPr rtlCol="0"/>
          <a:lstStyle/>
          <a:p>
            <a:fld id="{A81F9AAD-6BA9-4212-A870-FB211DD7FE9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929F5-32EE-44A8-A60C-DF17E0C75BAF}" type="datetimeFigureOut">
              <a:rPr lang="en-US" smtClean="0"/>
              <a:t>3/12/2016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F9AAD-6BA9-4212-A870-FB211DD7FE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36929F5-32EE-44A8-A60C-DF17E0C75BAF}" type="datetimeFigureOut">
              <a:rPr lang="en-US" smtClean="0"/>
              <a:t>3/12/2016</a:t>
            </a:fld>
            <a:endParaRPr lang="en-US"/>
          </a:p>
        </p:txBody>
      </p:sp>
      <p:sp>
        <p:nvSpPr>
          <p:cNvPr id="22" name="Slide Number Placeholder 21"/>
          <p:cNvSpPr>
            <a:spLocks noGrp="1"/>
          </p:cNvSpPr>
          <p:nvPr>
            <p:ph type="sldNum" sz="quarter" idx="15"/>
          </p:nvPr>
        </p:nvSpPr>
        <p:spPr/>
        <p:txBody>
          <a:bodyPr rtlCol="0"/>
          <a:lstStyle/>
          <a:p>
            <a:fld id="{A81F9AAD-6BA9-4212-A870-FB211DD7FE9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36929F5-32EE-44A8-A60C-DF17E0C75BAF}" type="datetimeFigureOut">
              <a:rPr lang="en-US" smtClean="0"/>
              <a:t>3/12/2016</a:t>
            </a:fld>
            <a:endParaRPr lang="en-US"/>
          </a:p>
        </p:txBody>
      </p:sp>
      <p:sp>
        <p:nvSpPr>
          <p:cNvPr id="18" name="Slide Number Placeholder 17"/>
          <p:cNvSpPr>
            <a:spLocks noGrp="1"/>
          </p:cNvSpPr>
          <p:nvPr>
            <p:ph type="sldNum" sz="quarter" idx="11"/>
          </p:nvPr>
        </p:nvSpPr>
        <p:spPr/>
        <p:txBody>
          <a:bodyPr rtlCol="0"/>
          <a:lstStyle/>
          <a:p>
            <a:fld id="{A81F9AAD-6BA9-4212-A870-FB211DD7FE9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6929F5-32EE-44A8-A60C-DF17E0C75BAF}" type="datetimeFigureOut">
              <a:rPr lang="en-US" smtClean="0"/>
              <a:t>3/12/2016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81F9AAD-6BA9-4212-A870-FB211DD7FE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HUKUM PERDATA INTERNASIONAL</a:t>
            </a:r>
            <a:endParaRPr lang="en-US" dirty="0"/>
          </a:p>
        </p:txBody>
      </p:sp>
      <p:sp>
        <p:nvSpPr>
          <p:cNvPr id="3" name="Subtitle 2"/>
          <p:cNvSpPr>
            <a:spLocks noGrp="1"/>
          </p:cNvSpPr>
          <p:nvPr>
            <p:ph type="subTitle" idx="1"/>
          </p:nvPr>
        </p:nvSpPr>
        <p:spPr/>
        <p:txBody>
          <a:bodyPr/>
          <a:lstStyle/>
          <a:p>
            <a:r>
              <a:rPr lang="en-US" dirty="0" smtClean="0"/>
              <a:t>KULIAH 10</a:t>
            </a:r>
          </a:p>
          <a:p>
            <a:r>
              <a:rPr lang="en-US" dirty="0" smtClean="0"/>
              <a:t>DHONI YUSRA SH MH</a:t>
            </a:r>
            <a:endParaRPr lang="en-US" dirty="0"/>
          </a:p>
        </p:txBody>
      </p:sp>
    </p:spTree>
    <p:extLst>
      <p:ext uri="{BB962C8B-B14F-4D97-AF65-F5344CB8AC3E}">
        <p14:creationId xmlns:p14="http://schemas.microsoft.com/office/powerpoint/2010/main" val="56040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id-ID" dirty="0"/>
              <a:t>Proses Pemeriksaan Perkara</a:t>
            </a:r>
            <a:br>
              <a:rPr lang="id-ID" dirty="0"/>
            </a:br>
            <a:r>
              <a:rPr lang="id-ID" dirty="0"/>
              <a:t>Langkah berpikir dan pertimbangan hakim New </a:t>
            </a:r>
            <a:r>
              <a:rPr lang="id-ID" dirty="0" smtClean="0"/>
              <a:t>york:</a:t>
            </a:r>
            <a:endParaRPr lang="en-US" dirty="0"/>
          </a:p>
          <a:p>
            <a:pPr lvl="1"/>
            <a:r>
              <a:rPr lang="id-ID" dirty="0" smtClean="0"/>
              <a:t>Hakim </a:t>
            </a:r>
            <a:r>
              <a:rPr lang="id-ID" dirty="0"/>
              <a:t>NY pertama menunjuk kea rah hukum Rhode Island sebagai </a:t>
            </a:r>
            <a:br>
              <a:rPr lang="id-ID" dirty="0"/>
            </a:br>
            <a:r>
              <a:rPr lang="id-ID" dirty="0"/>
              <a:t>lex loci celebrationis untuk menentukan keabsahan pperkawinan Sam &amp; Fannie May karena hukum intern NY sendiri tidak jelas mengenai hal </a:t>
            </a:r>
            <a:r>
              <a:rPr lang="id-ID" dirty="0" smtClean="0"/>
              <a:t>itu;</a:t>
            </a:r>
            <a:endParaRPr lang="en-US" dirty="0"/>
          </a:p>
          <a:p>
            <a:pPr lvl="1"/>
            <a:r>
              <a:rPr lang="id-ID" dirty="0" smtClean="0"/>
              <a:t>Perkawinan </a:t>
            </a:r>
            <a:r>
              <a:rPr lang="id-ID" dirty="0"/>
              <a:t>Sam dan Fannie Mayadalah perkawinan agama (Hibrani) yang sah dan perkawinan itu diakui sah pula oleh lex loci celebrationis (hukum Rhode Island</a:t>
            </a:r>
            <a:r>
              <a:rPr lang="id-ID" dirty="0" smtClean="0"/>
              <a:t>);</a:t>
            </a:r>
            <a:endParaRPr lang="en-US" dirty="0"/>
          </a:p>
          <a:p>
            <a:pPr lvl="1"/>
            <a:r>
              <a:rPr lang="id-ID" dirty="0" smtClean="0"/>
              <a:t>Berdasarkan </a:t>
            </a:r>
            <a:r>
              <a:rPr lang="id-ID" dirty="0"/>
              <a:t>pertimbangan itu, hakim memutuskan bahwa perkawinan Sam dan Fannie May (incidental question) adalah perkawinan yang sah;</a:t>
            </a:r>
            <a:br>
              <a:rPr lang="id-ID" dirty="0"/>
            </a:br>
            <a:r>
              <a:rPr lang="id-ID" dirty="0"/>
              <a:t>d. Karena perkawinan Sam &amp; Fanie dianggap sah, maka berdasarkan hukum NY (hukum main question) dari suatu perkawinan yang sah akan terbit kewenangan pada pasangan yang masih hidup untuk menguasai dan mengurus kekayan dari pasangan yang telah meninggal terlebjh </a:t>
            </a:r>
            <a:r>
              <a:rPr lang="id-ID" dirty="0" smtClean="0"/>
              <a:t>dahulu;</a:t>
            </a:r>
            <a:endParaRPr lang="en-US" dirty="0"/>
          </a:p>
          <a:p>
            <a:pPr lvl="1"/>
            <a:r>
              <a:rPr lang="id-ID" dirty="0" smtClean="0"/>
              <a:t>Sam </a:t>
            </a:r>
            <a:r>
              <a:rPr lang="id-ID" dirty="0"/>
              <a:t>may berhak untuk tetap menguasai kekayaan peninggalan Fannie dalam kedudukannya sebagai suami yang </a:t>
            </a:r>
            <a:r>
              <a:rPr lang="id-ID" dirty="0" smtClean="0"/>
              <a:t>sah.</a:t>
            </a:r>
            <a:endParaRPr lang="en-US" dirty="0" smtClean="0"/>
          </a:p>
          <a:p>
            <a:r>
              <a:rPr lang="id-ID" dirty="0" smtClean="0"/>
              <a:t>Jadi </a:t>
            </a:r>
            <a:r>
              <a:rPr lang="id-ID" dirty="0"/>
              <a:t>dalam perkara ini hakim NY telah melakukan Repartition, dengan menundukkan persoalan pendahuluannya (sah/tdknya perkawinan) pada sistim hukum yang berbeda (hukum Rhode island) dari sistim hukum yang digunakan untuk menjawab masalah pokoknya (hukum NY).</a:t>
            </a:r>
            <a:endParaRPr lang="en-US" dirty="0"/>
          </a:p>
        </p:txBody>
      </p:sp>
    </p:spTree>
    <p:extLst>
      <p:ext uri="{BB962C8B-B14F-4D97-AF65-F5344CB8AC3E}">
        <p14:creationId xmlns:p14="http://schemas.microsoft.com/office/powerpoint/2010/main" val="274535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Perkara Lawrence VS Lawrence (</a:t>
            </a:r>
            <a:r>
              <a:rPr lang="id-ID" dirty="0" smtClean="0"/>
              <a:t>1985)</a:t>
            </a:r>
            <a:endParaRPr lang="en-US" dirty="0" smtClean="0"/>
          </a:p>
          <a:p>
            <a:r>
              <a:rPr lang="id-ID" dirty="0" smtClean="0"/>
              <a:t>Kasus posisi:</a:t>
            </a:r>
            <a:endParaRPr lang="en-US" dirty="0"/>
          </a:p>
          <a:p>
            <a:pPr lvl="1"/>
            <a:r>
              <a:rPr lang="id-ID" dirty="0" smtClean="0"/>
              <a:t>Sepasang </a:t>
            </a:r>
            <a:r>
              <a:rPr lang="id-ID" dirty="0"/>
              <a:t>suami istri menikah dan berdomisili di Brazil, pada tahun 1970 istri memperoleh “putusan cerai” dari suaminya di pengadilan Negara Bagian (NB)Nevada Amerika </a:t>
            </a:r>
            <a:r>
              <a:rPr lang="id-ID" dirty="0" smtClean="0"/>
              <a:t>serikat.</a:t>
            </a:r>
            <a:endParaRPr lang="en-US" dirty="0"/>
          </a:p>
          <a:p>
            <a:pPr lvl="1"/>
            <a:r>
              <a:rPr lang="id-ID" dirty="0" smtClean="0"/>
              <a:t>Berdasarkan </a:t>
            </a:r>
            <a:r>
              <a:rPr lang="id-ID" dirty="0"/>
              <a:t>putusan pengadilan Nevada itu, sang istri menikah lagi dengan seorang WN AS / Nevada, perkawinan dilangsungkan di Nevada</a:t>
            </a:r>
            <a:r>
              <a:rPr lang="id-ID" dirty="0" smtClean="0"/>
              <a:t>.;</a:t>
            </a:r>
            <a:endParaRPr lang="en-US" dirty="0"/>
          </a:p>
          <a:p>
            <a:pPr lvl="1"/>
            <a:r>
              <a:rPr lang="id-ID" dirty="0" smtClean="0"/>
              <a:t>Beberapa </a:t>
            </a:r>
            <a:r>
              <a:rPr lang="id-ID" dirty="0"/>
              <a:t>waktu kemudian suami mengajukan permohonan pengesahan perkawinannya dengan si wanita itu di pengadilan Inggris.</a:t>
            </a:r>
            <a:endParaRPr lang="en-US" dirty="0"/>
          </a:p>
        </p:txBody>
      </p:sp>
    </p:spTree>
    <p:extLst>
      <p:ext uri="{BB962C8B-B14F-4D97-AF65-F5344CB8AC3E}">
        <p14:creationId xmlns:p14="http://schemas.microsoft.com/office/powerpoint/2010/main" val="32730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Fakta </a:t>
            </a:r>
            <a:r>
              <a:rPr lang="id-ID" dirty="0" smtClean="0"/>
              <a:t>hukum:</a:t>
            </a:r>
            <a:endParaRPr lang="en-US" dirty="0"/>
          </a:p>
          <a:p>
            <a:pPr lvl="1"/>
            <a:r>
              <a:rPr lang="id-ID" dirty="0" smtClean="0"/>
              <a:t>Kaidah </a:t>
            </a:r>
            <a:r>
              <a:rPr lang="id-ID" dirty="0"/>
              <a:t>HPI Inggris: Kapasitas hukum wanita untuk menikah kembali tunduk pada hukum tempat domisili wanita </a:t>
            </a:r>
            <a:r>
              <a:rPr lang="id-ID" dirty="0" smtClean="0"/>
              <a:t>itu;</a:t>
            </a:r>
            <a:endParaRPr lang="en-US" dirty="0"/>
          </a:p>
          <a:p>
            <a:pPr lvl="1"/>
            <a:r>
              <a:rPr lang="id-ID" dirty="0" smtClean="0"/>
              <a:t>Kaidah </a:t>
            </a:r>
            <a:r>
              <a:rPr lang="id-ID" dirty="0"/>
              <a:t>HPI Inggris lain: Sah tidaknya perceraian harus diatur berdasarkan hukum dari tempat dimana perceraian </a:t>
            </a:r>
            <a:r>
              <a:rPr lang="id-ID" dirty="0" smtClean="0"/>
              <a:t>dilaksanakan;</a:t>
            </a:r>
            <a:endParaRPr lang="en-US" dirty="0"/>
          </a:p>
          <a:p>
            <a:pPr lvl="1"/>
            <a:r>
              <a:rPr lang="id-ID" dirty="0" smtClean="0"/>
              <a:t>Kaidah </a:t>
            </a:r>
            <a:r>
              <a:rPr lang="id-ID" dirty="0"/>
              <a:t>HPI Infggris lain: sah tidaknya suatu perkawinan harus ditetapkan hukum dari tempat perkawinan </a:t>
            </a:r>
            <a:r>
              <a:rPr lang="id-ID" dirty="0" smtClean="0"/>
              <a:t>dilaksanakan;</a:t>
            </a:r>
            <a:endParaRPr lang="en-US" dirty="0"/>
          </a:p>
          <a:p>
            <a:pPr lvl="1"/>
            <a:r>
              <a:rPr lang="id-ID" dirty="0" smtClean="0"/>
              <a:t>Kaidah </a:t>
            </a:r>
            <a:r>
              <a:rPr lang="id-ID" dirty="0"/>
              <a:t>Hukum intern Brazil: perceraian atas sebuah perkawinan yg dilakukan di Brazil, yang dilakukan di luar negeri, tidak memilikimkekuatan berlaku di Brazil;</a:t>
            </a:r>
            <a:br>
              <a:rPr lang="id-ID" dirty="0"/>
            </a:br>
            <a:endParaRPr lang="en-US" dirty="0"/>
          </a:p>
        </p:txBody>
      </p:sp>
    </p:spTree>
    <p:extLst>
      <p:ext uri="{BB962C8B-B14F-4D97-AF65-F5344CB8AC3E}">
        <p14:creationId xmlns:p14="http://schemas.microsoft.com/office/powerpoint/2010/main" val="36585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Proses penyelesaian </a:t>
            </a:r>
            <a:r>
              <a:rPr lang="id-ID" dirty="0" smtClean="0"/>
              <a:t>perkara:</a:t>
            </a:r>
            <a:endParaRPr lang="en-US" dirty="0"/>
          </a:p>
          <a:p>
            <a:pPr lvl="1"/>
            <a:r>
              <a:rPr lang="id-ID" dirty="0" smtClean="0"/>
              <a:t>persoalan </a:t>
            </a:r>
            <a:r>
              <a:rPr lang="id-ID" dirty="0"/>
              <a:t>pendahuluannya (vorfrage) dalam perkara ini: apakah si wanita memiliki kapasitas hukum menikah </a:t>
            </a:r>
            <a:r>
              <a:rPr lang="id-ID" dirty="0" smtClean="0"/>
              <a:t>kembali;</a:t>
            </a:r>
            <a:endParaRPr lang="en-US" dirty="0"/>
          </a:p>
          <a:p>
            <a:pPr lvl="1"/>
            <a:r>
              <a:rPr lang="id-ID" dirty="0" smtClean="0"/>
              <a:t>persoalan </a:t>
            </a:r>
            <a:r>
              <a:rPr lang="id-ID" dirty="0"/>
              <a:t>pokoknya (Hauptfrage) dalam perkara ini: apakah Pengadilan Inggris harus menguatkan perkawinankedua dari si waniita itu dengan </a:t>
            </a:r>
            <a:r>
              <a:rPr lang="id-ID" dirty="0" smtClean="0"/>
              <a:t>pemohon;</a:t>
            </a:r>
            <a:endParaRPr lang="en-US" dirty="0"/>
          </a:p>
          <a:p>
            <a:pPr lvl="1"/>
            <a:r>
              <a:rPr lang="id-ID" dirty="0" smtClean="0"/>
              <a:t>Untuk </a:t>
            </a:r>
            <a:r>
              <a:rPr lang="id-ID" dirty="0"/>
              <a:t>menjawab Vorfrage, hakim Inggris berpendapat ia harus mempertimbangkan fakta hukum </a:t>
            </a:r>
            <a:r>
              <a:rPr lang="id-ID" dirty="0" smtClean="0"/>
              <a:t>bahwa:</a:t>
            </a:r>
            <a:endParaRPr lang="en-US" dirty="0"/>
          </a:p>
          <a:p>
            <a:pPr lvl="2"/>
            <a:r>
              <a:rPr lang="id-ID" dirty="0" smtClean="0"/>
              <a:t>Berdasarkan </a:t>
            </a:r>
            <a:r>
              <a:rPr lang="id-ID" dirty="0"/>
              <a:t>hukum Brazil (lex domicile wanita) menganggap bahwa siwanita tidak mempunyai kapasitas untuk menikah lagi, karena perceraian dari suami pertama tidak </a:t>
            </a:r>
            <a:r>
              <a:rPr lang="id-ID" dirty="0" smtClean="0"/>
              <a:t>sah;</a:t>
            </a:r>
            <a:endParaRPr lang="en-US" dirty="0"/>
          </a:p>
          <a:p>
            <a:pPr lvl="2"/>
            <a:r>
              <a:rPr lang="id-ID" dirty="0" smtClean="0"/>
              <a:t>Akan </a:t>
            </a:r>
            <a:r>
              <a:rPr lang="id-ID" dirty="0"/>
              <a:t>tetapi berdasarkan hukum Nevada (lex loci celebrationis perceraian) bahwa perceraian Nevada itu adalah perceraian yang </a:t>
            </a:r>
            <a:r>
              <a:rPr lang="id-ID" dirty="0" smtClean="0"/>
              <a:t>sah;</a:t>
            </a:r>
            <a:endParaRPr lang="en-US" dirty="0"/>
          </a:p>
          <a:p>
            <a:pPr lvl="1"/>
            <a:r>
              <a:rPr lang="id-ID" dirty="0" smtClean="0"/>
              <a:t>Hakim </a:t>
            </a:r>
            <a:r>
              <a:rPr lang="id-ID" dirty="0"/>
              <a:t>dalam putrusannya menetapkan bahwa Vorfrage dalam perkara ini tunduk pada hukum tempat perceraian diresmikan, sehingga lex causae nya adalah hukum Nevada, yang menganggap si wanita memiliki kapasitas hukum untuk menikah </a:t>
            </a:r>
            <a:r>
              <a:rPr lang="id-ID" dirty="0" smtClean="0"/>
              <a:t>kembali;</a:t>
            </a:r>
            <a:endParaRPr lang="en-US" dirty="0"/>
          </a:p>
          <a:p>
            <a:pPr lvl="1"/>
            <a:r>
              <a:rPr lang="id-ID" dirty="0" smtClean="0"/>
              <a:t>Berdasarkan </a:t>
            </a:r>
            <a:r>
              <a:rPr lang="id-ID" dirty="0"/>
              <a:t>hal itu, hakim kemudian menguatkan perkawinan kedua yang dilakukan secara sah berdasarkan hukum Nevada (lex causae untuk Hauptfrage). Permohonan pemohon dikabulkan. </a:t>
            </a:r>
            <a:br>
              <a:rPr lang="id-ID" dirty="0"/>
            </a:br>
            <a:endParaRPr lang="en-US" dirty="0"/>
          </a:p>
        </p:txBody>
      </p:sp>
    </p:spTree>
    <p:extLst>
      <p:ext uri="{BB962C8B-B14F-4D97-AF65-F5344CB8AC3E}">
        <p14:creationId xmlns:p14="http://schemas.microsoft.com/office/powerpoint/2010/main" val="61235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DEPECAGE</a:t>
            </a:r>
            <a:endParaRPr lang="en-US" dirty="0"/>
          </a:p>
        </p:txBody>
      </p:sp>
      <p:sp>
        <p:nvSpPr>
          <p:cNvPr id="3" name="Content Placeholder 2"/>
          <p:cNvSpPr>
            <a:spLocks noGrp="1"/>
          </p:cNvSpPr>
          <p:nvPr>
            <p:ph sz="quarter" idx="1"/>
          </p:nvPr>
        </p:nvSpPr>
        <p:spPr/>
        <p:txBody>
          <a:bodyPr/>
          <a:lstStyle/>
          <a:p>
            <a:r>
              <a:rPr lang="id-ID" dirty="0"/>
              <a:t>Dalam bahasa Prancis, DEPECAGE berarti “pemecahan” atau “pemilahan”. Pembahasan mengenai Defecage ini dalam konteks HPI sebenarnya menimbulkan kemungkinan yang mirip dengan situasi “incidental question” meski tidak sepenuhnya </a:t>
            </a:r>
            <a:r>
              <a:rPr lang="id-ID" dirty="0" smtClean="0"/>
              <a:t>sama.</a:t>
            </a:r>
            <a:endParaRPr lang="en-US" dirty="0"/>
          </a:p>
          <a:p>
            <a:r>
              <a:rPr lang="id-ID" dirty="0" smtClean="0"/>
              <a:t>Defecage </a:t>
            </a:r>
            <a:r>
              <a:rPr lang="id-ID" dirty="0"/>
              <a:t>adalah tindakan untuk menundukkan persoalan-persoalan tertentu yang mungkin terbit di dalam sebuah peristiwa atau hubungan hukum pada system-sistem hukum yang berbeda.</a:t>
            </a:r>
            <a:br>
              <a:rPr lang="id-ID" dirty="0"/>
            </a:br>
            <a:endParaRPr lang="en-US" dirty="0"/>
          </a:p>
        </p:txBody>
      </p:sp>
    </p:spTree>
    <p:extLst>
      <p:ext uri="{BB962C8B-B14F-4D97-AF65-F5344CB8AC3E}">
        <p14:creationId xmlns:p14="http://schemas.microsoft.com/office/powerpoint/2010/main" val="356146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Sebagai </a:t>
            </a:r>
            <a:r>
              <a:rPr lang="id-ID" dirty="0" smtClean="0"/>
              <a:t>contoh:</a:t>
            </a:r>
            <a:endParaRPr lang="en-US" dirty="0"/>
          </a:p>
          <a:p>
            <a:r>
              <a:rPr lang="id-ID" dirty="0" smtClean="0"/>
              <a:t>Persoalan </a:t>
            </a:r>
            <a:r>
              <a:rPr lang="id-ID" dirty="0"/>
              <a:t>pewarisan yang dibuat WNI melalui pembuatan testament yang dilaksanakan di Singapura. Jika perkara gugatan atas testament diajukan di pengadilan Indonesia, secara umum orang mengatakan bahwa perkara tunduk pada system hukum dari tempat pembuatan testament. Akan tetapi jika memilah-milah perkara ini dalam sub-subpersoalan, misalnya subpersoalan </a:t>
            </a:r>
            <a:r>
              <a:rPr lang="id-ID" dirty="0" smtClean="0"/>
              <a:t>tentang:</a:t>
            </a:r>
            <a:endParaRPr lang="en-US" dirty="0"/>
          </a:p>
          <a:p>
            <a:pPr lvl="1"/>
            <a:r>
              <a:rPr lang="id-ID" dirty="0" smtClean="0"/>
              <a:t>keabsahan </a:t>
            </a:r>
            <a:r>
              <a:rPr lang="id-ID" dirty="0"/>
              <a:t>formal dari </a:t>
            </a:r>
            <a:r>
              <a:rPr lang="id-ID" dirty="0" smtClean="0"/>
              <a:t>testament;</a:t>
            </a:r>
            <a:endParaRPr lang="en-US" dirty="0"/>
          </a:p>
          <a:p>
            <a:pPr lvl="1"/>
            <a:r>
              <a:rPr lang="id-ID" dirty="0" smtClean="0"/>
              <a:t>subpersoalan </a:t>
            </a:r>
            <a:r>
              <a:rPr lang="id-ID" dirty="0"/>
              <a:t>tentang kemampuan hukum si pewaris untuk mewariskan kekayaan lewat </a:t>
            </a:r>
            <a:r>
              <a:rPr lang="id-ID" dirty="0" smtClean="0"/>
              <a:t>testament;</a:t>
            </a:r>
            <a:endParaRPr lang="en-US" dirty="0"/>
          </a:p>
          <a:p>
            <a:r>
              <a:rPr lang="id-ID" dirty="0" smtClean="0"/>
              <a:t>kemungkinannya</a:t>
            </a:r>
            <a:r>
              <a:rPr lang="id-ID" dirty="0"/>
              <a:t>: </a:t>
            </a:r>
            <a:endParaRPr lang="en-US" dirty="0"/>
          </a:p>
          <a:p>
            <a:pPr lvl="1"/>
            <a:r>
              <a:rPr lang="id-ID" dirty="0" smtClean="0"/>
              <a:t>submasalah </a:t>
            </a:r>
            <a:r>
              <a:rPr lang="id-ID" dirty="0"/>
              <a:t>(1) pengadilan memberlakukan hukum Singapura, </a:t>
            </a:r>
            <a:r>
              <a:rPr lang="id-ID" dirty="0" smtClean="0"/>
              <a:t>sedangkan</a:t>
            </a:r>
            <a:endParaRPr lang="en-US" dirty="0"/>
          </a:p>
          <a:p>
            <a:pPr lvl="1"/>
            <a:r>
              <a:rPr lang="id-ID" dirty="0" smtClean="0"/>
              <a:t>submasalah </a:t>
            </a:r>
            <a:r>
              <a:rPr lang="id-ID" dirty="0"/>
              <a:t>(2) pengadilan memberlakukan hukum Indonesia;</a:t>
            </a:r>
            <a:br>
              <a:rPr lang="id-ID" dirty="0"/>
            </a:br>
            <a:r>
              <a:rPr lang="id-ID" dirty="0"/>
              <a:t>Tindakan “memilah dan memilih” inilah yang dimaksud dengan DEPECAGE. </a:t>
            </a:r>
            <a:endParaRPr lang="en-US" dirty="0" smtClean="0"/>
          </a:p>
          <a:p>
            <a:r>
              <a:rPr lang="id-ID" dirty="0" smtClean="0"/>
              <a:t>Yang </a:t>
            </a:r>
            <a:r>
              <a:rPr lang="id-ID" dirty="0"/>
              <a:t>menjadi pertanyaan dalam perspektif HPUI adalah apakah orang dapat melakukan pemilahan seperti itu.</a:t>
            </a:r>
            <a:br>
              <a:rPr lang="id-ID" dirty="0"/>
            </a:br>
            <a:endParaRPr lang="en-US" dirty="0"/>
          </a:p>
        </p:txBody>
      </p:sp>
    </p:spTree>
    <p:extLst>
      <p:ext uri="{BB962C8B-B14F-4D97-AF65-F5344CB8AC3E}">
        <p14:creationId xmlns:p14="http://schemas.microsoft.com/office/powerpoint/2010/main" val="305624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id-ID" dirty="0"/>
              <a:t>Contoh </a:t>
            </a:r>
            <a:r>
              <a:rPr lang="id-ID" dirty="0" smtClean="0"/>
              <a:t>lain:</a:t>
            </a:r>
            <a:endParaRPr lang="en-US" dirty="0"/>
          </a:p>
          <a:p>
            <a:r>
              <a:rPr lang="id-ID" dirty="0" smtClean="0"/>
              <a:t>Gugatan </a:t>
            </a:r>
            <a:r>
              <a:rPr lang="id-ID" dirty="0"/>
              <a:t>ganti rugi seorang wrga </a:t>
            </a:r>
            <a:r>
              <a:rPr lang="id-ID" dirty="0" smtClean="0"/>
              <a:t>N</a:t>
            </a:r>
            <a:r>
              <a:rPr lang="en-US" dirty="0" err="1" smtClean="0"/>
              <a:t>egara</a:t>
            </a:r>
            <a:r>
              <a:rPr lang="en-US" dirty="0" smtClean="0"/>
              <a:t> </a:t>
            </a:r>
            <a:r>
              <a:rPr lang="id-ID" dirty="0" smtClean="0"/>
              <a:t>B</a:t>
            </a:r>
            <a:r>
              <a:rPr lang="en-US" dirty="0" err="1" smtClean="0"/>
              <a:t>agian</a:t>
            </a:r>
            <a:r>
              <a:rPr lang="id-ID" dirty="0" smtClean="0"/>
              <a:t> </a:t>
            </a:r>
            <a:r>
              <a:rPr lang="id-ID" dirty="0"/>
              <a:t>New York atas perbuatan melawan hukum (PMH) yang dilakukan di </a:t>
            </a:r>
            <a:r>
              <a:rPr lang="id-ID" dirty="0" smtClean="0"/>
              <a:t>N</a:t>
            </a:r>
            <a:r>
              <a:rPr lang="en-US" dirty="0" err="1" smtClean="0"/>
              <a:t>egara</a:t>
            </a:r>
            <a:r>
              <a:rPr lang="en-US" dirty="0" smtClean="0"/>
              <a:t> </a:t>
            </a:r>
            <a:r>
              <a:rPr lang="id-ID" dirty="0" smtClean="0"/>
              <a:t>B</a:t>
            </a:r>
            <a:r>
              <a:rPr lang="en-US" dirty="0" err="1" smtClean="0"/>
              <a:t>agian</a:t>
            </a:r>
            <a:r>
              <a:rPr lang="id-ID" dirty="0" smtClean="0"/>
              <a:t> </a:t>
            </a:r>
            <a:r>
              <a:rPr lang="id-ID" dirty="0"/>
              <a:t>Texas oleh seorang warga Texas, dan gugatan diajukan di NB New </a:t>
            </a:r>
            <a:r>
              <a:rPr lang="id-ID" dirty="0" smtClean="0"/>
              <a:t>York.</a:t>
            </a:r>
            <a:endParaRPr lang="en-US" dirty="0"/>
          </a:p>
          <a:p>
            <a:r>
              <a:rPr lang="id-ID" dirty="0" smtClean="0"/>
              <a:t>Kemungkinannya:</a:t>
            </a:r>
            <a:endParaRPr lang="en-US" dirty="0"/>
          </a:p>
          <a:p>
            <a:pPr lvl="1"/>
            <a:r>
              <a:rPr lang="id-ID" dirty="0" smtClean="0"/>
              <a:t>Jika </a:t>
            </a:r>
            <a:r>
              <a:rPr lang="id-ID" dirty="0"/>
              <a:t>permasalahan pokoknya perbuatan Tergugat dapat dikatagorikan sebagai PMH (masalah substansi), maka yang berlaku kaedah hukum Texas sebagai lex loci delicti, </a:t>
            </a:r>
            <a:r>
              <a:rPr lang="id-ID" dirty="0" smtClean="0"/>
              <a:t>namun</a:t>
            </a:r>
            <a:endParaRPr lang="en-US" dirty="0"/>
          </a:p>
          <a:p>
            <a:pPr lvl="1"/>
            <a:r>
              <a:rPr lang="id-ID" dirty="0" smtClean="0"/>
              <a:t>Jika </a:t>
            </a:r>
            <a:r>
              <a:rPr lang="id-ID" dirty="0"/>
              <a:t>yang menjadi persoalan pokok apakah besarnya ganti rugi yang diminta terbatas jumlah tertentu atau tidak (procedural), maka persoalan ini mungkin akan ditundukkan dan diselesaikan berdasarkan hukum New York sebagai lex fori.</a:t>
            </a:r>
            <a:br>
              <a:rPr lang="id-ID" dirty="0"/>
            </a:br>
            <a:endParaRPr lang="en-US" dirty="0"/>
          </a:p>
        </p:txBody>
      </p:sp>
    </p:spTree>
    <p:extLst>
      <p:ext uri="{BB962C8B-B14F-4D97-AF65-F5344CB8AC3E}">
        <p14:creationId xmlns:p14="http://schemas.microsoft.com/office/powerpoint/2010/main" val="1052324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id-ID" dirty="0"/>
              <a:t>DICEY dan MORRIS, dalam konteks perjanjian/kontrak HPI, </a:t>
            </a:r>
            <a:r>
              <a:rPr lang="id-ID" dirty="0" smtClean="0"/>
              <a:t>membedakannya:</a:t>
            </a:r>
            <a:endParaRPr lang="en-US" dirty="0"/>
          </a:p>
          <a:p>
            <a:pPr lvl="1"/>
            <a:r>
              <a:rPr lang="id-ID" dirty="0" smtClean="0"/>
              <a:t>Tidak </a:t>
            </a:r>
            <a:r>
              <a:rPr lang="id-ID" dirty="0"/>
              <a:t>semua persoalan yang timbul dari sebuah hubungan kontraktual dengan sendirinya harus diatur berdasarkan satu hukum yang sama. Jadi sangat mungkin jika hukum yang dipilih para pihak digunakan menyelesaikan masalah sah tidaknya kontrak (validity), masalah bentuk kontrak mungkin ditundukan pada lex loci contractus, atau kemampuan hukum para pihak ditundukkan pada hukum personal </a:t>
            </a:r>
            <a:r>
              <a:rPr lang="id-ID" dirty="0" smtClean="0"/>
              <a:t>masing-masing;</a:t>
            </a:r>
            <a:endParaRPr lang="en-US" dirty="0"/>
          </a:p>
          <a:p>
            <a:pPr lvl="1"/>
            <a:r>
              <a:rPr lang="id-ID" dirty="0" smtClean="0"/>
              <a:t>Hukum-hukum </a:t>
            </a:r>
            <a:r>
              <a:rPr lang="id-ID" dirty="0"/>
              <a:t>yang berbeda dapat diberlakukan atas bagian-bagian sebuah kontrak, missal: salah satu kewajiban kontraktual ditundukan pada hukum A, sedangkan kewajiban kontraktual lain dari kontrak yang sama ditundukan pada hukm B.</a:t>
            </a:r>
            <a:br>
              <a:rPr lang="id-ID" dirty="0"/>
            </a:br>
            <a:endParaRPr lang="en-US" dirty="0"/>
          </a:p>
        </p:txBody>
      </p:sp>
    </p:spTree>
    <p:extLst>
      <p:ext uri="{BB962C8B-B14F-4D97-AF65-F5344CB8AC3E}">
        <p14:creationId xmlns:p14="http://schemas.microsoft.com/office/powerpoint/2010/main" val="1576811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id-ID" dirty="0"/>
              <a:t>HPI Traditional (</a:t>
            </a:r>
            <a:r>
              <a:rPr lang="id-ID" dirty="0" smtClean="0"/>
              <a:t>eropa) </a:t>
            </a:r>
            <a:r>
              <a:rPr lang="id-ID" dirty="0"/>
              <a:t>secara teoritis bertitik tolak dari prinsip bahwa sebuah hubungan hukum seharusnya tunduk pada satu system hukum (jurisdiction selecting approach), namun dalam keadaan tertentu DEPECAGE dapat diperlakukan sebagai </a:t>
            </a:r>
            <a:r>
              <a:rPr lang="id-ID" dirty="0" smtClean="0"/>
              <a:t>kekecualian:</a:t>
            </a:r>
            <a:endParaRPr lang="en-US" dirty="0"/>
          </a:p>
          <a:p>
            <a:pPr lvl="1"/>
            <a:r>
              <a:rPr lang="id-ID" dirty="0" smtClean="0"/>
              <a:t>pelaksanaan </a:t>
            </a:r>
            <a:r>
              <a:rPr lang="id-ID" dirty="0"/>
              <a:t>kewajiban para pihak dalam kontrak harus dilaksanakan di tempat-tempat yang </a:t>
            </a:r>
            <a:r>
              <a:rPr lang="id-ID" dirty="0" smtClean="0"/>
              <a:t>berbeda;</a:t>
            </a:r>
            <a:endParaRPr lang="en-US" dirty="0"/>
          </a:p>
          <a:p>
            <a:pPr lvl="1"/>
            <a:r>
              <a:rPr lang="id-ID" dirty="0" smtClean="0"/>
              <a:t>para </a:t>
            </a:r>
            <a:r>
              <a:rPr lang="id-ID" dirty="0"/>
              <a:t>pihak sepakat untuk “memecah” sebuah kontrak kedalam </a:t>
            </a:r>
            <a:r>
              <a:rPr lang="id-ID" dirty="0" smtClean="0"/>
              <a:t>bagian-ba</a:t>
            </a:r>
            <a:r>
              <a:rPr lang="en-US" dirty="0" smtClean="0"/>
              <a:t>g</a:t>
            </a:r>
            <a:r>
              <a:rPr lang="id-ID" dirty="0" smtClean="0"/>
              <a:t>ian </a:t>
            </a:r>
            <a:r>
              <a:rPr lang="id-ID" dirty="0"/>
              <a:t>tertentu dan menundukkan masing-masing bagian itu pada system hukum berbeda-beda, </a:t>
            </a:r>
            <a:r>
              <a:rPr lang="id-ID" dirty="0" smtClean="0"/>
              <a:t>atau</a:t>
            </a:r>
            <a:endParaRPr lang="en-US" dirty="0"/>
          </a:p>
          <a:p>
            <a:pPr lvl="1"/>
            <a:r>
              <a:rPr lang="id-ID" dirty="0" smtClean="0"/>
              <a:t>karena </a:t>
            </a:r>
            <a:r>
              <a:rPr lang="id-ID" dirty="0"/>
              <a:t>submasalah tertentu dari suatu hubungan hukum tertentu ternyata memiliki kaitan nyata yang lebih besar pada sebuah system hukum yang seharusnya berlaku berdasarkan pilihan hukum para pihak / berdasar kaidah </a:t>
            </a:r>
            <a:r>
              <a:rPr lang="id-ID" dirty="0" smtClean="0"/>
              <a:t>HPI.</a:t>
            </a:r>
            <a:endParaRPr lang="en-US"/>
          </a:p>
          <a:p>
            <a:r>
              <a:rPr lang="id-ID" smtClean="0"/>
              <a:t>Dalam </a:t>
            </a:r>
            <a:r>
              <a:rPr lang="id-ID" dirty="0"/>
              <a:t>system Conflict of laws Amerika Serikat, pada dasarnya menaggap tugas HPI menetapkan aturan hukum local yang mana dalam sebuah penyelesaian sebuah hubungan/peristiwa hukum (rule selecting approach), menganggap DEPECAGE sebagai sesuatu yang alamiah. Penyelesaian conflict of laws harus dilakukan atas dasar analisis kasus perkasus (case-by case analysis), sehingga adalah wajar bila salah satu kasus harus tunduk pada system hukum yang berbeda dari system hukum yang diberlakukan untuk kasus lain yang timbul dari hubungan/peristiwa hukum yang sama.</a:t>
            </a:r>
            <a:endParaRPr lang="en-US" dirty="0"/>
          </a:p>
        </p:txBody>
      </p:sp>
    </p:spTree>
    <p:extLst>
      <p:ext uri="{BB962C8B-B14F-4D97-AF65-F5344CB8AC3E}">
        <p14:creationId xmlns:p14="http://schemas.microsoft.com/office/powerpoint/2010/main" val="426015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PERSOALAN PENDAHULUAN &amp; DEPECAGE</a:t>
            </a:r>
            <a:endParaRPr lang="en-US" dirty="0"/>
          </a:p>
        </p:txBody>
      </p:sp>
      <p:sp>
        <p:nvSpPr>
          <p:cNvPr id="3" name="Content Placeholder 2"/>
          <p:cNvSpPr>
            <a:spLocks noGrp="1"/>
          </p:cNvSpPr>
          <p:nvPr>
            <p:ph sz="quarter" idx="1"/>
          </p:nvPr>
        </p:nvSpPr>
        <p:spPr/>
        <p:txBody>
          <a:bodyPr>
            <a:normAutofit fontScale="92500" lnSpcReduction="10000"/>
          </a:bodyPr>
          <a:lstStyle/>
          <a:p>
            <a:r>
              <a:rPr lang="id-ID" dirty="0"/>
              <a:t>“Persoalan Pendahuluan” (</a:t>
            </a:r>
            <a:r>
              <a:rPr lang="id-ID" i="1" dirty="0"/>
              <a:t>incidental question</a:t>
            </a:r>
            <a:r>
              <a:rPr lang="id-ID" dirty="0"/>
              <a:t>) dalam HPI adalah suatu persoalan / masalah HPI dalam sebuah perkara yang harus dipecahkan terlebih dahulu sebelum putusan terhadap masalah HPI yang menjadi pokok perkara dapat ditetapkan oleh </a:t>
            </a:r>
            <a:r>
              <a:rPr lang="id-ID" dirty="0" smtClean="0"/>
              <a:t>Hakim.</a:t>
            </a:r>
            <a:endParaRPr lang="en-US" dirty="0"/>
          </a:p>
          <a:p>
            <a:r>
              <a:rPr lang="id-ID" dirty="0" smtClean="0"/>
              <a:t>Prof</a:t>
            </a:r>
            <a:r>
              <a:rPr lang="id-ID" dirty="0"/>
              <a:t>. Cheshire dlm bukunya Private International Law:</a:t>
            </a:r>
            <a:br>
              <a:rPr lang="id-ID" dirty="0"/>
            </a:br>
            <a:r>
              <a:rPr lang="id-ID" dirty="0"/>
              <a:t>“Adakalanya dalam suatu perkara HPI, pengadilan tidak saja dihadapkan pada masalah utama, tetapi juga suatu masalah subsider. Setelah hukum yang harus diberlakukan terhadap masalah utama ditetapkan melalui penerapan kaedah HPI yang relevan, maka kemungkinan ada kebutuhan untuk menentukan kaedah HPI lain untuk menjawab masalah subsider yang berpengaruh terhadap penyelesaian masalah utama.”</a:t>
            </a:r>
            <a:br>
              <a:rPr lang="id-ID" dirty="0"/>
            </a:br>
            <a:endParaRPr lang="en-US" dirty="0"/>
          </a:p>
        </p:txBody>
      </p:sp>
    </p:spTree>
    <p:extLst>
      <p:ext uri="{BB962C8B-B14F-4D97-AF65-F5344CB8AC3E}">
        <p14:creationId xmlns:p14="http://schemas.microsoft.com/office/powerpoint/2010/main" val="183804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id-ID" dirty="0"/>
              <a:t>Untuk menentukan apakah dalam sebuah perkara HPI terdapat persoalan pendahuluan (incidental question), maka perlu dipenuhi tiga persyaratan</a:t>
            </a:r>
            <a:r>
              <a:rPr lang="id-ID" dirty="0" smtClean="0"/>
              <a:t>:</a:t>
            </a:r>
            <a:endParaRPr lang="en-US" dirty="0"/>
          </a:p>
          <a:p>
            <a:pPr lvl="1"/>
            <a:r>
              <a:rPr lang="id-ID" dirty="0" smtClean="0"/>
              <a:t>“</a:t>
            </a:r>
            <a:r>
              <a:rPr lang="id-ID" dirty="0"/>
              <a:t>Main issue” yang dihadapi dalam perkara harus merupakan masalah HPI yang bedasarkan kaedah HPI forum harus tunduk pada hukum </a:t>
            </a:r>
            <a:r>
              <a:rPr lang="id-ID" dirty="0" smtClean="0"/>
              <a:t>asing;</a:t>
            </a:r>
            <a:endParaRPr lang="en-US" dirty="0"/>
          </a:p>
          <a:p>
            <a:pPr lvl="1"/>
            <a:r>
              <a:rPr lang="id-ID" dirty="0" smtClean="0"/>
              <a:t>Dalam </a:t>
            </a:r>
            <a:r>
              <a:rPr lang="id-ID" dirty="0"/>
              <a:t>perkara yang sama harus terdapat “subsidiary issue” yang mengandung unsure asing, yang sebenarnya dapat timbul sebagai masalah HPI yang terpisah dan diselesaikan melalui penggunaan kaedah HPI lain secara </a:t>
            </a:r>
            <a:r>
              <a:rPr lang="id-ID" dirty="0" smtClean="0"/>
              <a:t>independent;</a:t>
            </a:r>
            <a:endParaRPr lang="en-US" dirty="0"/>
          </a:p>
          <a:p>
            <a:pPr lvl="1"/>
            <a:r>
              <a:rPr lang="id-ID" dirty="0" smtClean="0"/>
              <a:t>Kaedah </a:t>
            </a:r>
            <a:r>
              <a:rPr lang="id-ID" dirty="0"/>
              <a:t>HPI untuk menentukan lex causae bagi subsidiary issue akan menghasilkan kesimpulan yang berbeda dari kesimpulan yang akan dihasilkan seandainya lex causae dari main issue yang digunakan;</a:t>
            </a:r>
            <a:br>
              <a:rPr lang="id-ID" dirty="0"/>
            </a:br>
            <a:endParaRPr lang="en-US" dirty="0"/>
          </a:p>
        </p:txBody>
      </p:sp>
    </p:spTree>
    <p:extLst>
      <p:ext uri="{BB962C8B-B14F-4D97-AF65-F5344CB8AC3E}">
        <p14:creationId xmlns:p14="http://schemas.microsoft.com/office/powerpoint/2010/main" val="91946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id-ID" dirty="0"/>
              <a:t>Pada dasarnya sangat jarang sebuah kasus yang berkaitan dengan incidental question dapat memenuhi </a:t>
            </a:r>
            <a:r>
              <a:rPr lang="en-US" dirty="0"/>
              <a:t>k</a:t>
            </a:r>
            <a:r>
              <a:rPr lang="id-ID" dirty="0"/>
              <a:t>riteria, oleh karenanya dalam praktek criteria tersebut diterapkan tidak terlalu strict /kaku. Sebagai contoh fleksibilitas penerapan misalnya dalam kasus “Pewarisan atas benda bergerak” adalah sebagai </a:t>
            </a:r>
            <a:r>
              <a:rPr lang="id-ID" dirty="0" smtClean="0"/>
              <a:t>berikut:</a:t>
            </a:r>
            <a:endParaRPr lang="en-US" dirty="0"/>
          </a:p>
          <a:p>
            <a:pPr lvl="1"/>
            <a:r>
              <a:rPr lang="en-US" dirty="0" smtClean="0"/>
              <a:t>k</a:t>
            </a:r>
            <a:r>
              <a:rPr lang="id-ID" dirty="0"/>
              <a:t>riteria pertama dianggap tidak terpenuhi apabila pada saat pewaris meninggal dunia, ia berkedudukan tetap di Negara </a:t>
            </a:r>
            <a:r>
              <a:rPr lang="id-ID" dirty="0" smtClean="0"/>
              <a:t>forum;</a:t>
            </a:r>
            <a:endParaRPr lang="en-US" dirty="0"/>
          </a:p>
          <a:p>
            <a:pPr lvl="1"/>
            <a:r>
              <a:rPr lang="en-US" dirty="0" smtClean="0"/>
              <a:t>k</a:t>
            </a:r>
            <a:r>
              <a:rPr lang="id-ID" dirty="0" smtClean="0"/>
              <a:t>riteria </a:t>
            </a:r>
            <a:r>
              <a:rPr lang="en-US" dirty="0" err="1"/>
              <a:t>kedua</a:t>
            </a:r>
            <a:r>
              <a:rPr lang="id-ID" dirty="0"/>
              <a:t> dianggap tidak terpenuhi apabila seorang pewaris yg </a:t>
            </a:r>
            <a:r>
              <a:rPr lang="id-ID" dirty="0" smtClean="0"/>
              <a:t>berdomi</a:t>
            </a:r>
            <a:r>
              <a:rPr lang="en-US" dirty="0" smtClean="0"/>
              <a:t>s</a:t>
            </a:r>
            <a:r>
              <a:rPr lang="id-ID" dirty="0" smtClean="0"/>
              <a:t>ili </a:t>
            </a:r>
            <a:r>
              <a:rPr lang="id-ID" dirty="0"/>
              <a:t>di Negara asing membuat terstament yang menyatakan untuk memberikan harta warisannya untuk anak sahnya, padahal lex fori dan hukum asing tersebut memiliki kesamaan dalam menentukan apakah anak tersebut adalah anak yang sah atau tidak sah. </a:t>
            </a:r>
            <a:endParaRPr lang="en-US" dirty="0" smtClean="0"/>
          </a:p>
          <a:p>
            <a:r>
              <a:rPr lang="id-ID" dirty="0" smtClean="0"/>
              <a:t>Dengan </a:t>
            </a:r>
            <a:r>
              <a:rPr lang="id-ID" dirty="0"/>
              <a:t>tidak dipenuhi kriterianya, maka perkara tidak perlu diselesaikan dengan menggunakan methode penyelesaian dalam incidental question.</a:t>
            </a:r>
            <a:br>
              <a:rPr lang="id-ID" dirty="0"/>
            </a:br>
            <a:endParaRPr lang="en-US" dirty="0"/>
          </a:p>
        </p:txBody>
      </p:sp>
    </p:spTree>
    <p:extLst>
      <p:ext uri="{BB962C8B-B14F-4D97-AF65-F5344CB8AC3E}">
        <p14:creationId xmlns:p14="http://schemas.microsoft.com/office/powerpoint/2010/main" val="61725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id-ID" sz="1800" dirty="0"/>
              <a:t>Cara </a:t>
            </a:r>
            <a:r>
              <a:rPr lang="id-ID" sz="1800" dirty="0" smtClean="0"/>
              <a:t>penyelesaian</a:t>
            </a:r>
            <a:r>
              <a:rPr lang="en-US" sz="1800" dirty="0" smtClean="0"/>
              <a:t> : </a:t>
            </a:r>
            <a:r>
              <a:rPr lang="id-ID" sz="1800" dirty="0" smtClean="0"/>
              <a:t>Teori </a:t>
            </a:r>
            <a:r>
              <a:rPr lang="id-ID" sz="1800" dirty="0"/>
              <a:t>HPI mengenal tiga pandangan tentang cara penyelesaian persoalan pendahuluan, </a:t>
            </a:r>
            <a:r>
              <a:rPr lang="id-ID" sz="1800" dirty="0" smtClean="0"/>
              <a:t>yaitu:</a:t>
            </a:r>
            <a:endParaRPr lang="en-US" sz="1800" dirty="0"/>
          </a:p>
          <a:p>
            <a:pPr lvl="1"/>
            <a:r>
              <a:rPr lang="id-ID" sz="1800" dirty="0" smtClean="0"/>
              <a:t>Absorption</a:t>
            </a:r>
            <a:r>
              <a:rPr lang="id-ID" sz="1800" dirty="0"/>
              <a:t/>
            </a:r>
            <a:br>
              <a:rPr lang="id-ID" sz="1800" dirty="0"/>
            </a:br>
            <a:r>
              <a:rPr lang="id-ID" sz="1800" dirty="0"/>
              <a:t>Prinsipnya: melalui absorption, lex causae yang dicari dan ditetapkan melalui penerapan kaedah HPI untuk mengatur masalah pokok (main issue) akan digunakan juga untuk menjawab “persoalan pendahuluan”. Jadi setelah lex causae untuk masalah pokok ditetapkan kaedah HPI lex fori, masalah pendahuluannya akan ditundukan pada lex causae yang sama. Cara ini disebut cara penyelesaian berdasarkan lex </a:t>
            </a:r>
            <a:r>
              <a:rPr lang="id-ID" sz="1800" dirty="0" smtClean="0"/>
              <a:t>causae.</a:t>
            </a:r>
            <a:endParaRPr lang="en-US" sz="1800" dirty="0"/>
          </a:p>
          <a:p>
            <a:pPr lvl="1"/>
            <a:r>
              <a:rPr lang="id-ID" sz="1800" dirty="0" smtClean="0"/>
              <a:t>Repartition</a:t>
            </a:r>
            <a:r>
              <a:rPr lang="id-ID" sz="1800" dirty="0"/>
              <a:t/>
            </a:r>
            <a:br>
              <a:rPr lang="id-ID" sz="1800" dirty="0"/>
            </a:br>
            <a:r>
              <a:rPr lang="id-ID" sz="1800" dirty="0"/>
              <a:t>Pada dasarnya, melalui repartition, hakim harus menetapkan lex causae untuk maslah pendahuluan secara khusus dan tidak perlu menetapkan lex causae dari masalah pokoknya terlebih dahulu. Dengan mengabaikan lex causae dari masalah pokok, hakim akan melakukan kualifikasi berdasarkan lex fori dan menggunakan kaedah HPInya yang relevan khusus untuk menetapkan lex causae masalah pendahuluan. Cara ini disebut penyelesaian dengan lex </a:t>
            </a:r>
            <a:r>
              <a:rPr lang="id-ID" sz="1800" dirty="0" smtClean="0"/>
              <a:t>fori.</a:t>
            </a:r>
            <a:endParaRPr lang="en-US" sz="1800" dirty="0"/>
          </a:p>
          <a:p>
            <a:pPr lvl="1"/>
            <a:r>
              <a:rPr lang="id-ID" sz="1800" dirty="0" smtClean="0"/>
              <a:t>Pendekatan </a:t>
            </a:r>
            <a:r>
              <a:rPr lang="id-ID" sz="1800" dirty="0"/>
              <a:t>Kasus demi Kasus</a:t>
            </a:r>
            <a:br>
              <a:rPr lang="id-ID" sz="1800" dirty="0"/>
            </a:br>
            <a:r>
              <a:rPr lang="id-ID" sz="1800" dirty="0"/>
              <a:t>Penetapan lex causae untuk masalah pendahuluan atau incidental question dilakukan dengan pendekatan kasuistis, dengan memperhatikan sifat dan hakekat perkara atau kebijakan dan kepentingan forum yang mengadili perkara.</a:t>
            </a:r>
            <a:br>
              <a:rPr lang="id-ID" sz="1800" dirty="0"/>
            </a:br>
            <a:r>
              <a:rPr lang="id-ID" sz="1800" dirty="0"/>
              <a:t/>
            </a:r>
            <a:br>
              <a:rPr lang="id-ID" sz="1800" dirty="0"/>
            </a:br>
            <a:endParaRPr lang="en-US" sz="1800" dirty="0"/>
          </a:p>
        </p:txBody>
      </p:sp>
    </p:spTree>
    <p:extLst>
      <p:ext uri="{BB962C8B-B14F-4D97-AF65-F5344CB8AC3E}">
        <p14:creationId xmlns:p14="http://schemas.microsoft.com/office/powerpoint/2010/main" val="192999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id-ID" dirty="0"/>
              <a:t>Prof. Cheshire, kebanyakan putusan hakim dalam kasus-kasus incidental questions diselesaikan melalui absorption. Namun Cheshire cenderung untuk menggunakan pendekatan kasuistis (case by case approach) dengan memperhatikan kelas, jenis perkara yang dihadapi.</a:t>
            </a:r>
            <a:br>
              <a:rPr lang="id-ID" dirty="0"/>
            </a:br>
            <a:r>
              <a:rPr lang="id-ID" dirty="0" smtClean="0"/>
              <a:t>Misalnya:</a:t>
            </a:r>
            <a:endParaRPr lang="en-US" dirty="0"/>
          </a:p>
          <a:p>
            <a:pPr lvl="1"/>
            <a:r>
              <a:rPr lang="id-ID" dirty="0" smtClean="0"/>
              <a:t>perkara </a:t>
            </a:r>
            <a:r>
              <a:rPr lang="id-ID" dirty="0"/>
              <a:t>HPI bidang pewarisan benda-benda bergerak sebaiknya digunakan absorption; </a:t>
            </a:r>
            <a:r>
              <a:rPr lang="id-ID" dirty="0" smtClean="0"/>
              <a:t>sedangkan</a:t>
            </a:r>
            <a:endParaRPr lang="en-US" dirty="0"/>
          </a:p>
          <a:p>
            <a:pPr lvl="1"/>
            <a:r>
              <a:rPr lang="id-ID" dirty="0" smtClean="0"/>
              <a:t>perkara </a:t>
            </a:r>
            <a:r>
              <a:rPr lang="id-ID" dirty="0"/>
              <a:t>dibidang perbuatan melawan hukum (tort) atau kontrak sebaiknya digunakan </a:t>
            </a:r>
            <a:r>
              <a:rPr lang="id-ID" dirty="0" smtClean="0"/>
              <a:t>repartition.</a:t>
            </a:r>
            <a:endParaRPr lang="en-US" dirty="0"/>
          </a:p>
          <a:p>
            <a:r>
              <a:rPr lang="id-ID" dirty="0" smtClean="0"/>
              <a:t>Di </a:t>
            </a:r>
            <a:r>
              <a:rPr lang="id-ID" dirty="0"/>
              <a:t>Belanda, pengadilan lebih banyak menggunakan repartition, MA Belanda (Hoge Raad) menetapkan bahwa pada dasarnya masalah hukum yg berlaku dalam persoalan pendahuluan (voorvraag) harus dijawab melalui repartition. Namun dengan pengecualian bahwa absorption dapat digunakan apabila terdapat keterkaitan yang kuat antara masalah pokok (hoofdraag) dengan persoalan pendahuluan (voorvraag</a:t>
            </a:r>
            <a:r>
              <a:rPr lang="id-ID" dirty="0" smtClean="0"/>
              <a:t>).</a:t>
            </a:r>
            <a:endParaRPr lang="en-US" dirty="0"/>
          </a:p>
          <a:p>
            <a:r>
              <a:rPr lang="id-ID" dirty="0" smtClean="0"/>
              <a:t>Di </a:t>
            </a:r>
            <a:r>
              <a:rPr lang="id-ID" dirty="0"/>
              <a:t>Inggris, ada kecenderungan untuk melakukan absorption. </a:t>
            </a:r>
            <a:br>
              <a:rPr lang="id-ID" dirty="0"/>
            </a:br>
            <a:endParaRPr lang="en-US" dirty="0"/>
          </a:p>
        </p:txBody>
      </p:sp>
    </p:spTree>
    <p:extLst>
      <p:ext uri="{BB962C8B-B14F-4D97-AF65-F5344CB8AC3E}">
        <p14:creationId xmlns:p14="http://schemas.microsoft.com/office/powerpoint/2010/main" val="389185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Contoh-contoh Kasus</a:t>
            </a:r>
            <a:endParaRPr lang="en-US" dirty="0"/>
          </a:p>
        </p:txBody>
      </p:sp>
      <p:sp>
        <p:nvSpPr>
          <p:cNvPr id="3" name="Content Placeholder 2"/>
          <p:cNvSpPr>
            <a:spLocks noGrp="1"/>
          </p:cNvSpPr>
          <p:nvPr>
            <p:ph sz="quarter" idx="1"/>
          </p:nvPr>
        </p:nvSpPr>
        <p:spPr/>
        <p:txBody>
          <a:bodyPr>
            <a:normAutofit fontScale="85000" lnSpcReduction="20000"/>
          </a:bodyPr>
          <a:lstStyle/>
          <a:p>
            <a:r>
              <a:rPr lang="id-ID" dirty="0" smtClean="0"/>
              <a:t>RE </a:t>
            </a:r>
            <a:r>
              <a:rPr lang="id-ID" dirty="0"/>
              <a:t>MAYS ESTATE (</a:t>
            </a:r>
            <a:r>
              <a:rPr lang="id-ID" dirty="0" smtClean="0"/>
              <a:t>1953)</a:t>
            </a:r>
            <a:endParaRPr lang="en-US" dirty="0" smtClean="0"/>
          </a:p>
          <a:p>
            <a:r>
              <a:rPr lang="id-ID" dirty="0" smtClean="0"/>
              <a:t>Kasus Posisi:</a:t>
            </a:r>
            <a:endParaRPr lang="en-US" dirty="0"/>
          </a:p>
          <a:p>
            <a:pPr lvl="1"/>
            <a:r>
              <a:rPr lang="id-ID" dirty="0" smtClean="0"/>
              <a:t>Sam </a:t>
            </a:r>
            <a:r>
              <a:rPr lang="id-ID" dirty="0"/>
              <a:t>dan Fannie May (Paman dan kemenakan, WNAmerika keturunan yahudi) berkediaman tetap di Negara Bagian (NB) New York, Amerika serikat. Berdasarkan hukum NB New York perkawinan antara paman keponakan dianggap batal demi hukum karena bersifat incestuous (jinah), karenanya tahun 1913 Sam dan Fannie May menikah di NB Rhode Island berdasarkan kaidah hukum adat Yahudi Hibrani dan diakui menurut NB itu. Dua minggu setelah perkawinan mereka kembali ke NB New York hidup disana sebagai suami istri selama 32 tahun dikaruniai 6 orang </a:t>
            </a:r>
            <a:r>
              <a:rPr lang="id-ID" dirty="0" smtClean="0"/>
              <a:t>anak;</a:t>
            </a:r>
            <a:endParaRPr lang="en-US" dirty="0"/>
          </a:p>
          <a:p>
            <a:pPr lvl="1"/>
            <a:r>
              <a:rPr lang="id-ID" dirty="0" smtClean="0"/>
              <a:t>Tahun1945</a:t>
            </a:r>
            <a:r>
              <a:rPr lang="id-ID" dirty="0"/>
              <a:t>, Fannie May meninggal dunia dan meninggalkan sejumlah harta benda yang dikuasai Sam suaminya. Kemudian salah seorang anaknya mengajukan gugatan di Pengadilan New York untuk menentang kewenangan Sam May (ayahnya) untuk menguasai dan mengurusi kekayaan peninggalan istrinya. Dasar gugatannya , karena perkawinan Sam dan Fannie May did an berdasarkan hukum Rhode Island dianggap tidak sah.</a:t>
            </a:r>
            <a:br>
              <a:rPr lang="id-ID" dirty="0"/>
            </a:br>
            <a:endParaRPr lang="en-US" dirty="0"/>
          </a:p>
        </p:txBody>
      </p:sp>
    </p:spTree>
    <p:extLst>
      <p:ext uri="{BB962C8B-B14F-4D97-AF65-F5344CB8AC3E}">
        <p14:creationId xmlns:p14="http://schemas.microsoft.com/office/powerpoint/2010/main" val="213830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id-ID" dirty="0"/>
              <a:t>Persoalan </a:t>
            </a:r>
            <a:r>
              <a:rPr lang="id-ID" dirty="0" smtClean="0"/>
              <a:t>Hukum:</a:t>
            </a:r>
            <a:endParaRPr lang="en-US" dirty="0"/>
          </a:p>
          <a:p>
            <a:pPr lvl="1"/>
            <a:r>
              <a:rPr lang="id-ID" dirty="0" smtClean="0"/>
              <a:t>Apakah </a:t>
            </a:r>
            <a:r>
              <a:rPr lang="id-ID" dirty="0"/>
              <a:t>Sam may berwenang untuk menguasai dan mengurus harta Fannie May, dengan alas hak sebagai pasangan yang masih hidup dari suami –istri yang telah menikah dengan sah. Hal ini harus diputuskan berdasarkan lex domicile dari Sam dan fannie, yaitu hukum New York. Gugatan sang anak inilah menjadi masalah pokok (main question) dalam kasus </a:t>
            </a:r>
            <a:r>
              <a:rPr lang="id-ID" dirty="0" smtClean="0"/>
              <a:t>ini;</a:t>
            </a:r>
            <a:endParaRPr lang="en-US" dirty="0"/>
          </a:p>
          <a:p>
            <a:pPr lvl="1"/>
            <a:r>
              <a:rPr lang="id-ID" dirty="0" smtClean="0"/>
              <a:t>Untuk </a:t>
            </a:r>
            <a:r>
              <a:rPr lang="id-ID" dirty="0"/>
              <a:t>memutus perkara ini Pengadilan New York menghadapi kenyataan bahwa mereka harus memutuskan dahulu, apakah perkawinan Sam dan Fannie may did an berdasarkan hukum Rhode Island dapat diterima sebagai perkawinan yang sah. Persoalan ini adalah incidental question yang harus diputuskan sebalum hakim memutus persoalan pokoknya.</a:t>
            </a:r>
            <a:br>
              <a:rPr lang="id-ID" dirty="0"/>
            </a:br>
            <a:endParaRPr lang="en-US" dirty="0"/>
          </a:p>
        </p:txBody>
      </p:sp>
    </p:spTree>
    <p:extLst>
      <p:ext uri="{BB962C8B-B14F-4D97-AF65-F5344CB8AC3E}">
        <p14:creationId xmlns:p14="http://schemas.microsoft.com/office/powerpoint/2010/main" val="343411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a:t>Fakta </a:t>
            </a:r>
            <a:r>
              <a:rPr lang="id-ID" dirty="0" smtClean="0"/>
              <a:t>Hukum:</a:t>
            </a:r>
            <a:endParaRPr lang="en-US" dirty="0"/>
          </a:p>
          <a:p>
            <a:pPr lvl="1"/>
            <a:r>
              <a:rPr lang="id-ID" dirty="0" smtClean="0"/>
              <a:t>Hukum </a:t>
            </a:r>
            <a:r>
              <a:rPr lang="id-ID" dirty="0"/>
              <a:t>New York, menganggap perkawinan paman keponakan incestuous, karenanya batal demi </a:t>
            </a:r>
            <a:r>
              <a:rPr lang="id-ID" dirty="0" smtClean="0"/>
              <a:t>hukum;</a:t>
            </a:r>
            <a:endParaRPr lang="en-US" dirty="0"/>
          </a:p>
          <a:p>
            <a:pPr lvl="1"/>
            <a:r>
              <a:rPr lang="id-ID" dirty="0" smtClean="0"/>
              <a:t>Kaidah </a:t>
            </a:r>
            <a:r>
              <a:rPr lang="id-ID" dirty="0"/>
              <a:t>HPI New York tidak jelas mengenai keabsahan perkawinan dan pengakuan keabsahannya perkawinan dua orang warga New York yang diresmikan di Negara lain, karena itu sah tidaknya perkawinan harus ditentukan berdasarkan hukum tempat peresmian perkawinan (lex loci celebration</a:t>
            </a:r>
            <a:r>
              <a:rPr lang="id-ID" dirty="0" smtClean="0"/>
              <a:t>);</a:t>
            </a:r>
            <a:endParaRPr lang="en-US" dirty="0"/>
          </a:p>
          <a:p>
            <a:pPr lvl="1"/>
            <a:r>
              <a:rPr lang="id-ID" dirty="0" smtClean="0"/>
              <a:t>Hukum </a:t>
            </a:r>
            <a:r>
              <a:rPr lang="id-ID" dirty="0"/>
              <a:t>intern Rhode Island di bidang perkawinan menganggap bahwa perkawinan yang dianggap sah berdasarkan kaidah-kaedah agama dan tradisi tertentu, akan dianggap sah pula berdasarkan hukum Negara; </a:t>
            </a:r>
            <a:br>
              <a:rPr lang="id-ID" dirty="0"/>
            </a:br>
            <a:endParaRPr lang="en-US" dirty="0"/>
          </a:p>
        </p:txBody>
      </p:sp>
    </p:spTree>
    <p:extLst>
      <p:ext uri="{BB962C8B-B14F-4D97-AF65-F5344CB8AC3E}">
        <p14:creationId xmlns:p14="http://schemas.microsoft.com/office/powerpoint/2010/main" val="2768623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1556</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HUKUM PERDATA INTERNASIONAL</vt:lpstr>
      <vt:lpstr>PERSOALAN PENDAHULUAN &amp; DEPECAGE</vt:lpstr>
      <vt:lpstr>PowerPoint Presentation</vt:lpstr>
      <vt:lpstr>PowerPoint Presentation</vt:lpstr>
      <vt:lpstr>PowerPoint Presentation</vt:lpstr>
      <vt:lpstr>PowerPoint Presentation</vt:lpstr>
      <vt:lpstr>Contoh-contoh Kasus</vt:lpstr>
      <vt:lpstr>PowerPoint Presentation</vt:lpstr>
      <vt:lpstr>PowerPoint Presentation</vt:lpstr>
      <vt:lpstr>PowerPoint Presentation</vt:lpstr>
      <vt:lpstr>PowerPoint Presentation</vt:lpstr>
      <vt:lpstr>PowerPoint Presentation</vt:lpstr>
      <vt:lpstr>PowerPoint Presentation</vt:lpstr>
      <vt:lpstr>DEPECAGE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nn</dc:creator>
  <cp:lastModifiedBy>nn</cp:lastModifiedBy>
  <cp:revision>4</cp:revision>
  <dcterms:created xsi:type="dcterms:W3CDTF">2016-03-12T02:19:08Z</dcterms:created>
  <dcterms:modified xsi:type="dcterms:W3CDTF">2016-03-12T03:31:02Z</dcterms:modified>
</cp:coreProperties>
</file>