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4DF5D11-D3C7-4234-8941-0F01452E1EAA}" type="datetimeFigureOut">
              <a:rPr lang="en-US" smtClean="0"/>
              <a:t>2/29/2016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8A4EECF-C5C2-4CE4-8702-0ADCD23689E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DF5D11-D3C7-4234-8941-0F01452E1EAA}"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4EECF-C5C2-4CE4-8702-0ADCD23689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DF5D11-D3C7-4234-8941-0F01452E1EAA}"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4EECF-C5C2-4CE4-8702-0ADCD23689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4DF5D11-D3C7-4234-8941-0F01452E1EAA}" type="datetimeFigureOut">
              <a:rPr lang="en-US" smtClean="0"/>
              <a:t>2/29/2016</a:t>
            </a:fld>
            <a:endParaRPr lang="en-US"/>
          </a:p>
        </p:txBody>
      </p:sp>
      <p:sp>
        <p:nvSpPr>
          <p:cNvPr id="9" name="Slide Number Placeholder 8"/>
          <p:cNvSpPr>
            <a:spLocks noGrp="1"/>
          </p:cNvSpPr>
          <p:nvPr>
            <p:ph type="sldNum" sz="quarter" idx="15"/>
          </p:nvPr>
        </p:nvSpPr>
        <p:spPr/>
        <p:txBody>
          <a:bodyPr rtlCol="0"/>
          <a:lstStyle/>
          <a:p>
            <a:fld id="{68A4EECF-C5C2-4CE4-8702-0ADCD23689E1}"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4DF5D11-D3C7-4234-8941-0F01452E1EAA}" type="datetimeFigureOut">
              <a:rPr lang="en-US" smtClean="0"/>
              <a:t>2/29/2016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8A4EECF-C5C2-4CE4-8702-0ADCD23689E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4DF5D11-D3C7-4234-8941-0F01452E1EAA}"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4EECF-C5C2-4CE4-8702-0ADCD23689E1}"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4DF5D11-D3C7-4234-8941-0F01452E1EAA}" type="datetimeFigureOut">
              <a:rPr lang="en-US" smtClean="0"/>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A4EECF-C5C2-4CE4-8702-0ADCD23689E1}"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4DF5D11-D3C7-4234-8941-0F01452E1EAA}" type="datetimeFigureOut">
              <a:rPr lang="en-US" smtClean="0"/>
              <a:t>2/29/2016</a:t>
            </a:fld>
            <a:endParaRPr lang="en-US"/>
          </a:p>
        </p:txBody>
      </p:sp>
      <p:sp>
        <p:nvSpPr>
          <p:cNvPr id="7" name="Slide Number Placeholder 6"/>
          <p:cNvSpPr>
            <a:spLocks noGrp="1"/>
          </p:cNvSpPr>
          <p:nvPr>
            <p:ph type="sldNum" sz="quarter" idx="11"/>
          </p:nvPr>
        </p:nvSpPr>
        <p:spPr/>
        <p:txBody>
          <a:bodyPr rtlCol="0"/>
          <a:lstStyle/>
          <a:p>
            <a:fld id="{68A4EECF-C5C2-4CE4-8702-0ADCD23689E1}"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F5D11-D3C7-4234-8941-0F01452E1EAA}" type="datetimeFigureOut">
              <a:rPr lang="en-US" smtClean="0"/>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A4EECF-C5C2-4CE4-8702-0ADCD23689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4DF5D11-D3C7-4234-8941-0F01452E1EAA}" type="datetimeFigureOut">
              <a:rPr lang="en-US" smtClean="0"/>
              <a:t>2/29/2016</a:t>
            </a:fld>
            <a:endParaRPr lang="en-US"/>
          </a:p>
        </p:txBody>
      </p:sp>
      <p:sp>
        <p:nvSpPr>
          <p:cNvPr id="22" name="Slide Number Placeholder 21"/>
          <p:cNvSpPr>
            <a:spLocks noGrp="1"/>
          </p:cNvSpPr>
          <p:nvPr>
            <p:ph type="sldNum" sz="quarter" idx="15"/>
          </p:nvPr>
        </p:nvSpPr>
        <p:spPr/>
        <p:txBody>
          <a:bodyPr rtlCol="0"/>
          <a:lstStyle/>
          <a:p>
            <a:fld id="{68A4EECF-C5C2-4CE4-8702-0ADCD23689E1}"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4DF5D11-D3C7-4234-8941-0F01452E1EAA}" type="datetimeFigureOut">
              <a:rPr lang="en-US" smtClean="0"/>
              <a:t>2/29/2016</a:t>
            </a:fld>
            <a:endParaRPr lang="en-US"/>
          </a:p>
        </p:txBody>
      </p:sp>
      <p:sp>
        <p:nvSpPr>
          <p:cNvPr id="18" name="Slide Number Placeholder 17"/>
          <p:cNvSpPr>
            <a:spLocks noGrp="1"/>
          </p:cNvSpPr>
          <p:nvPr>
            <p:ph type="sldNum" sz="quarter" idx="11"/>
          </p:nvPr>
        </p:nvSpPr>
        <p:spPr/>
        <p:txBody>
          <a:bodyPr rtlCol="0"/>
          <a:lstStyle/>
          <a:p>
            <a:fld id="{68A4EECF-C5C2-4CE4-8702-0ADCD23689E1}"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4DF5D11-D3C7-4234-8941-0F01452E1EAA}" type="datetimeFigureOut">
              <a:rPr lang="en-US" smtClean="0"/>
              <a:t>2/29/2016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8A4EECF-C5C2-4CE4-8702-0ADCD23689E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HUKUM PERDATA INTERNASIONAL</a:t>
            </a:r>
            <a:endParaRPr lang="en-US" dirty="0"/>
          </a:p>
        </p:txBody>
      </p:sp>
      <p:sp>
        <p:nvSpPr>
          <p:cNvPr id="3" name="Subtitle 2"/>
          <p:cNvSpPr>
            <a:spLocks noGrp="1"/>
          </p:cNvSpPr>
          <p:nvPr>
            <p:ph type="subTitle" idx="1"/>
          </p:nvPr>
        </p:nvSpPr>
        <p:spPr/>
        <p:txBody>
          <a:bodyPr/>
          <a:lstStyle/>
          <a:p>
            <a:r>
              <a:rPr lang="en-US" dirty="0" err="1" smtClean="0"/>
              <a:t>Kuliah</a:t>
            </a:r>
            <a:r>
              <a:rPr lang="en-US" dirty="0" smtClean="0"/>
              <a:t> 4</a:t>
            </a:r>
          </a:p>
          <a:p>
            <a:r>
              <a:rPr lang="en-US" dirty="0" smtClean="0"/>
              <a:t>Dhoni Yusra, SH, MH</a:t>
            </a:r>
            <a:endParaRPr lang="en-US" dirty="0"/>
          </a:p>
        </p:txBody>
      </p:sp>
    </p:spTree>
    <p:extLst>
      <p:ext uri="{BB962C8B-B14F-4D97-AF65-F5344CB8AC3E}">
        <p14:creationId xmlns:p14="http://schemas.microsoft.com/office/powerpoint/2010/main" val="951708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id-ID" dirty="0"/>
              <a:t>The most characteristic connection</a:t>
            </a:r>
            <a:br>
              <a:rPr lang="id-ID" dirty="0"/>
            </a:br>
            <a:r>
              <a:rPr lang="id-ID" dirty="0"/>
              <a:t>hukum yang digunakan adalah hukum pihak yang menanggung </a:t>
            </a:r>
            <a:r>
              <a:rPr lang="id-ID" dirty="0" smtClean="0"/>
              <a:t>resiko </a:t>
            </a:r>
            <a:r>
              <a:rPr lang="id-ID" dirty="0"/>
              <a:t>paling </a:t>
            </a:r>
            <a:r>
              <a:rPr lang="id-ID" dirty="0" smtClean="0"/>
              <a:t>besar.</a:t>
            </a:r>
            <a:endParaRPr lang="en-US" dirty="0"/>
          </a:p>
          <a:p>
            <a:r>
              <a:rPr lang="id-ID" dirty="0" smtClean="0"/>
              <a:t>umumnya </a:t>
            </a:r>
            <a:r>
              <a:rPr lang="id-ID" dirty="0"/>
              <a:t>dipakai dalam konvensi jual beli international.</a:t>
            </a:r>
            <a:br>
              <a:rPr lang="id-ID" dirty="0"/>
            </a:br>
            <a:r>
              <a:rPr lang="id-ID" dirty="0"/>
              <a:t>Contoh:</a:t>
            </a:r>
            <a:br>
              <a:rPr lang="id-ID" dirty="0"/>
            </a:br>
            <a:r>
              <a:rPr lang="id-ID" dirty="0"/>
              <a:t>Penjual X Pembeli, hukumnya penjual;</a:t>
            </a:r>
            <a:br>
              <a:rPr lang="id-ID" dirty="0"/>
            </a:br>
            <a:r>
              <a:rPr lang="id-ID" dirty="0"/>
              <a:t>Bank X Nasabah, hukumnya Bank;</a:t>
            </a:r>
            <a:br>
              <a:rPr lang="id-ID" dirty="0"/>
            </a:br>
            <a:r>
              <a:rPr lang="id-ID" dirty="0"/>
              <a:t>Pengacara X Klien, hukumnya pengacara</a:t>
            </a:r>
            <a:endParaRPr lang="en-US" dirty="0"/>
          </a:p>
        </p:txBody>
      </p:sp>
    </p:spTree>
    <p:extLst>
      <p:ext uri="{BB962C8B-B14F-4D97-AF65-F5344CB8AC3E}">
        <p14:creationId xmlns:p14="http://schemas.microsoft.com/office/powerpoint/2010/main" val="938631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TPS DILUAR BIDANG KONTRAK </a:t>
            </a:r>
            <a:endParaRPr lang="en-US" dirty="0"/>
          </a:p>
        </p:txBody>
      </p:sp>
      <p:sp>
        <p:nvSpPr>
          <p:cNvPr id="3" name="Content Placeholder 2"/>
          <p:cNvSpPr>
            <a:spLocks noGrp="1"/>
          </p:cNvSpPr>
          <p:nvPr>
            <p:ph sz="quarter" idx="1"/>
          </p:nvPr>
        </p:nvSpPr>
        <p:spPr/>
        <p:txBody>
          <a:bodyPr>
            <a:normAutofit fontScale="85000" lnSpcReduction="20000"/>
          </a:bodyPr>
          <a:lstStyle/>
          <a:p>
            <a:r>
              <a:rPr lang="id-ID" dirty="0" smtClean="0"/>
              <a:t>Kewarganegaraan</a:t>
            </a:r>
            <a:r>
              <a:rPr lang="id-ID" dirty="0"/>
              <a:t/>
            </a:r>
            <a:br>
              <a:rPr lang="id-ID" dirty="0"/>
            </a:br>
            <a:r>
              <a:rPr lang="id-ID" dirty="0"/>
              <a:t>Dalam perkawinan dua orang yang </a:t>
            </a:r>
            <a:r>
              <a:rPr lang="id-ID" dirty="0" smtClean="0"/>
              <a:t>berlainan</a:t>
            </a:r>
            <a:r>
              <a:rPr lang="en-US" dirty="0" smtClean="0"/>
              <a:t> </a:t>
            </a:r>
            <a:r>
              <a:rPr lang="id-ID" dirty="0" smtClean="0"/>
              <a:t>kewarganegaraan</a:t>
            </a:r>
            <a:r>
              <a:rPr lang="id-ID" dirty="0"/>
              <a:t>, </a:t>
            </a:r>
            <a:r>
              <a:rPr lang="id-ID" dirty="0" smtClean="0"/>
              <a:t>maka </a:t>
            </a:r>
            <a:r>
              <a:rPr lang="id-ID" dirty="0"/>
              <a:t>jika terjadi perselisihan / perceraian, maka hukum yang </a:t>
            </a:r>
            <a:r>
              <a:rPr lang="id-ID" dirty="0" smtClean="0"/>
              <a:t>berlaku </a:t>
            </a:r>
            <a:r>
              <a:rPr lang="id-ID" dirty="0"/>
              <a:t>adalah hukum nasional sang suami, karena menurut Pasal 2 </a:t>
            </a:r>
            <a:r>
              <a:rPr lang="id-ID" dirty="0" smtClean="0"/>
              <a:t>Peraturan </a:t>
            </a:r>
            <a:r>
              <a:rPr lang="id-ID" dirty="0"/>
              <a:t>Perkawinan Campuran (S.1898-158) jo Pasal 58 UU No. 1/74 </a:t>
            </a:r>
            <a:r>
              <a:rPr lang="id-ID" dirty="0" smtClean="0"/>
              <a:t>tentang </a:t>
            </a:r>
            <a:r>
              <a:rPr lang="id-ID" dirty="0"/>
              <a:t>Perkawinan, seorang istri mengikuti status hukum </a:t>
            </a:r>
            <a:r>
              <a:rPr lang="id-ID" dirty="0" smtClean="0"/>
              <a:t>suaminya</a:t>
            </a:r>
            <a:r>
              <a:rPr lang="id-ID" dirty="0"/>
              <a:t>, kewarganegaraan suaminya menentukan kewarganegaraan </a:t>
            </a:r>
            <a:r>
              <a:rPr lang="id-ID" dirty="0" smtClean="0"/>
              <a:t>isterinya.</a:t>
            </a:r>
            <a:endParaRPr lang="en-US" dirty="0" smtClean="0"/>
          </a:p>
          <a:p>
            <a:r>
              <a:rPr lang="id-ID" dirty="0" smtClean="0"/>
              <a:t>Domisili</a:t>
            </a:r>
            <a:r>
              <a:rPr lang="id-ID" dirty="0"/>
              <a:t/>
            </a:r>
            <a:br>
              <a:rPr lang="id-ID" dirty="0"/>
            </a:br>
            <a:r>
              <a:rPr lang="id-ID" dirty="0"/>
              <a:t>Keberlakuan hukum didasarkan atas domisili para pihak</a:t>
            </a:r>
            <a:br>
              <a:rPr lang="id-ID" dirty="0"/>
            </a:br>
            <a:r>
              <a:rPr lang="id-ID" dirty="0" smtClean="0"/>
              <a:t>Dua </a:t>
            </a:r>
            <a:r>
              <a:rPr lang="id-ID" dirty="0"/>
              <a:t>orang WN Inggris yang berlainan domicilinya satu berdomicili di negra X, yang satu lainnya di Negara Y, mereka menikah disalah satu domicili diantara mereka. HPI Inggris menanggap seorang WN Inggris tunduk pada hukum perkawinan negri domisilinya yang baru. Domicili disini </a:t>
            </a:r>
            <a:r>
              <a:rPr lang="id-ID" dirty="0" smtClean="0"/>
              <a:t>menentukan </a:t>
            </a:r>
            <a:r>
              <a:rPr lang="id-ID" dirty="0"/>
              <a:t>hukum mana yang berlaku bagi para pihak; </a:t>
            </a:r>
            <a:br>
              <a:rPr lang="id-ID" dirty="0"/>
            </a:br>
            <a:endParaRPr lang="en-US" dirty="0"/>
          </a:p>
        </p:txBody>
      </p:sp>
    </p:spTree>
    <p:extLst>
      <p:ext uri="{BB962C8B-B14F-4D97-AF65-F5344CB8AC3E}">
        <p14:creationId xmlns:p14="http://schemas.microsoft.com/office/powerpoint/2010/main" val="1403649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10000"/>
          </a:bodyPr>
          <a:lstStyle/>
          <a:p>
            <a:r>
              <a:rPr lang="id-ID" dirty="0"/>
              <a:t>Bendera kapal</a:t>
            </a:r>
            <a:br>
              <a:rPr lang="id-ID" dirty="0"/>
            </a:br>
            <a:r>
              <a:rPr lang="id-ID" dirty="0"/>
              <a:t>Bendera merupakan kewarganegaraan sebuah kapal, jika terjadi perselisihan diatas sebuah kapal yang berbendera Negara tertentu, maka hukum yang berlaku adalah hukum dimana kapal itu </a:t>
            </a:r>
            <a:r>
              <a:rPr lang="id-ID" dirty="0" smtClean="0"/>
              <a:t>berbendera.</a:t>
            </a:r>
            <a:endParaRPr lang="en-US" dirty="0"/>
          </a:p>
          <a:p>
            <a:r>
              <a:rPr lang="id-ID" dirty="0" smtClean="0"/>
              <a:t>Tempat </a:t>
            </a:r>
            <a:r>
              <a:rPr lang="id-ID" dirty="0"/>
              <a:t>kediaman </a:t>
            </a:r>
            <a:br>
              <a:rPr lang="id-ID" dirty="0"/>
            </a:br>
            <a:r>
              <a:rPr lang="id-ID" dirty="0" smtClean="0"/>
              <a:t>Dua </a:t>
            </a:r>
            <a:r>
              <a:rPr lang="id-ID" dirty="0"/>
              <a:t>orang WN Malaysia bertempat kediaman di Jakarta tanpa melepaskan domisilinya di Kualalumpur. Jika mereka akan menikah di Jakarta (KUA atau Catatan Sipil), maka yang berlaku hukum </a:t>
            </a:r>
            <a:r>
              <a:rPr lang="id-ID" dirty="0" smtClean="0"/>
              <a:t>Indonesia;</a:t>
            </a:r>
            <a:endParaRPr lang="en-US" dirty="0"/>
          </a:p>
          <a:p>
            <a:r>
              <a:rPr lang="id-ID" dirty="0" smtClean="0"/>
              <a:t>Tempat </a:t>
            </a:r>
            <a:r>
              <a:rPr lang="id-ID" dirty="0"/>
              <a:t>diadakan perbuatan-perbuatan resmi yang penting (forum) termasuk tempat kedudukan badan hukum:</a:t>
            </a:r>
            <a:br>
              <a:rPr lang="id-ID" dirty="0"/>
            </a:br>
            <a:r>
              <a:rPr lang="id-ID" dirty="0" smtClean="0"/>
              <a:t>Tempat </a:t>
            </a:r>
            <a:r>
              <a:rPr lang="id-ID" dirty="0"/>
              <a:t>Pendaftaran tanah, tempat izin diperolehnya untuk mendirikan badan hukum, tempat diajukannya suatu perkara (juridiksi), merupakan titik taut penentu, karena hukum acara ditentukan oleh lex fori yang bersangkutan</a:t>
            </a:r>
            <a:endParaRPr lang="en-US" dirty="0"/>
          </a:p>
        </p:txBody>
      </p:sp>
    </p:spTree>
    <p:extLst>
      <p:ext uri="{BB962C8B-B14F-4D97-AF65-F5344CB8AC3E}">
        <p14:creationId xmlns:p14="http://schemas.microsoft.com/office/powerpoint/2010/main" val="1517137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id-ID" dirty="0"/>
              <a:t>Letak suatu benda (lex rei sitae)</a:t>
            </a:r>
            <a:br>
              <a:rPr lang="id-ID" dirty="0"/>
            </a:br>
            <a:r>
              <a:rPr lang="id-ID" dirty="0"/>
              <a:t>Terhadap benda-benda baik tak bergerak (immovable) maupun benda bergerak (movable) dibidang HPI berlaku hukum dimana letaknya benda-benda tersebut (lex rei sitae)</a:t>
            </a:r>
            <a:br>
              <a:rPr lang="id-ID" dirty="0"/>
            </a:br>
            <a:r>
              <a:rPr lang="id-ID" dirty="0"/>
              <a:t>Contoh:</a:t>
            </a:r>
            <a:br>
              <a:rPr lang="id-ID" dirty="0"/>
            </a:br>
            <a:r>
              <a:rPr lang="id-ID" dirty="0"/>
              <a:t>Seorang WNI hendak meletakkan hak tanggungan (hypotheek) atas tanah dan rumah di Malaysia, maka hukum yang digunakan adalah hukum Malaysia yaitu hukum dimana tanah dan bangunan itu berada.</a:t>
            </a:r>
            <a:endParaRPr lang="en-US" dirty="0"/>
          </a:p>
        </p:txBody>
      </p:sp>
    </p:spTree>
    <p:extLst>
      <p:ext uri="{BB962C8B-B14F-4D97-AF65-F5344CB8AC3E}">
        <p14:creationId xmlns:p14="http://schemas.microsoft.com/office/powerpoint/2010/main" val="74200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id-ID" dirty="0"/>
              <a:t>Perbuatan Melawan Hukum (lex loci delicti </a:t>
            </a:r>
            <a:r>
              <a:rPr lang="id-ID" dirty="0" smtClean="0"/>
              <a:t>commisi)</a:t>
            </a:r>
            <a:r>
              <a:rPr lang="en-US" dirty="0" smtClean="0"/>
              <a:t> </a:t>
            </a:r>
            <a:r>
              <a:rPr lang="id-ID" dirty="0" smtClean="0"/>
              <a:t>Hukum </a:t>
            </a:r>
            <a:r>
              <a:rPr lang="id-ID" dirty="0"/>
              <a:t>yang digunakan adalah hukum tempat dimana perbuatan melawan hukum (PMH) itu </a:t>
            </a:r>
            <a:r>
              <a:rPr lang="id-ID" dirty="0" smtClean="0"/>
              <a:t>dilakukan.</a:t>
            </a:r>
            <a:r>
              <a:rPr lang="en-US" dirty="0" smtClean="0"/>
              <a:t> </a:t>
            </a:r>
            <a:r>
              <a:rPr lang="id-ID" dirty="0" smtClean="0"/>
              <a:t>Ada </a:t>
            </a:r>
            <a:r>
              <a:rPr lang="id-ID" dirty="0"/>
              <a:t>2 teori </a:t>
            </a:r>
            <a:r>
              <a:rPr lang="id-ID" dirty="0" smtClean="0"/>
              <a:t>:</a:t>
            </a:r>
            <a:endParaRPr lang="en-US" dirty="0"/>
          </a:p>
          <a:p>
            <a:pPr lvl="1"/>
            <a:r>
              <a:rPr lang="id-ID" dirty="0" smtClean="0"/>
              <a:t>The </a:t>
            </a:r>
            <a:r>
              <a:rPr lang="id-ID" dirty="0"/>
              <a:t>last event theory (Anglo Saxon)</a:t>
            </a:r>
            <a:br>
              <a:rPr lang="id-ID" dirty="0"/>
            </a:br>
            <a:r>
              <a:rPr lang="id-ID" dirty="0"/>
              <a:t>hukum yang digunakan berdasarkan locus delicti, ditempat dimana akibat dari suatu perbuatan melawan hukum itu </a:t>
            </a:r>
            <a:r>
              <a:rPr lang="id-ID" dirty="0" smtClean="0"/>
              <a:t>dirasakan.</a:t>
            </a:r>
            <a:endParaRPr lang="en-US" dirty="0"/>
          </a:p>
          <a:p>
            <a:pPr lvl="1"/>
            <a:r>
              <a:rPr lang="id-ID" dirty="0" smtClean="0"/>
              <a:t>The </a:t>
            </a:r>
            <a:r>
              <a:rPr lang="id-ID" dirty="0"/>
              <a:t>last event theory (Eropah Kontinental)</a:t>
            </a:r>
            <a:br>
              <a:rPr lang="id-ID" dirty="0"/>
            </a:br>
            <a:r>
              <a:rPr lang="id-ID" dirty="0"/>
              <a:t>locus delicti, ditempat terjadinya perbuatan melawan hukum yang sebenarnya.</a:t>
            </a:r>
            <a:endParaRPr lang="en-US" dirty="0"/>
          </a:p>
        </p:txBody>
      </p:sp>
    </p:spTree>
    <p:extLst>
      <p:ext uri="{BB962C8B-B14F-4D97-AF65-F5344CB8AC3E}">
        <p14:creationId xmlns:p14="http://schemas.microsoft.com/office/powerpoint/2010/main" val="897835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id-ID" dirty="0"/>
              <a:t>Bentuk perbuatan hukum (locus regit actum)</a:t>
            </a:r>
            <a:br>
              <a:rPr lang="id-ID" dirty="0"/>
            </a:br>
            <a:r>
              <a:rPr lang="id-ID" dirty="0"/>
              <a:t>Hukum tunduk pada tempat dimana suatu perbuatan hukum akan dilakukan.</a:t>
            </a:r>
            <a:br>
              <a:rPr lang="id-ID" dirty="0"/>
            </a:br>
            <a:r>
              <a:rPr lang="id-ID" dirty="0"/>
              <a:t>Contoh: Perkawinan International.</a:t>
            </a:r>
            <a:br>
              <a:rPr lang="id-ID" dirty="0"/>
            </a:br>
            <a:r>
              <a:rPr lang="id-ID" dirty="0" smtClean="0"/>
              <a:t>Seorang </a:t>
            </a:r>
            <a:r>
              <a:rPr lang="id-ID" dirty="0"/>
              <a:t>WNI akan menikah dengan seorang WN Perancis di Jerman, maka syarat materiilnya (Status personal tunduk pada hukum masing-masing kewarganegaraannya – Pasal 16 AB), karena perkawinannya akan dilaksanakan di Jerman, maka syarat formilnya / bentuk perbuatan hukumnya tunduk pada hukum Jerman (lex loci celebrationis – Pasal 18 AB).</a:t>
            </a:r>
            <a:endParaRPr lang="en-US" dirty="0"/>
          </a:p>
        </p:txBody>
      </p:sp>
    </p:spTree>
    <p:extLst>
      <p:ext uri="{BB962C8B-B14F-4D97-AF65-F5344CB8AC3E}">
        <p14:creationId xmlns:p14="http://schemas.microsoft.com/office/powerpoint/2010/main" val="1053228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id-ID" dirty="0" smtClean="0"/>
              <a:t>Titik </a:t>
            </a:r>
            <a:r>
              <a:rPr lang="id-ID" dirty="0"/>
              <a:t>Pertalian Kumulatif:</a:t>
            </a:r>
            <a:br>
              <a:rPr lang="id-ID" dirty="0"/>
            </a:br>
            <a:r>
              <a:rPr lang="id-ID" dirty="0"/>
              <a:t>Yaitu beberapa titik pertalian yang digunakan </a:t>
            </a:r>
            <a:r>
              <a:rPr lang="id-ID" dirty="0" smtClean="0"/>
              <a:t>sekaligus;</a:t>
            </a:r>
            <a:endParaRPr lang="en-US" dirty="0"/>
          </a:p>
          <a:p>
            <a:r>
              <a:rPr lang="id-ID" dirty="0" smtClean="0"/>
              <a:t>Titik </a:t>
            </a:r>
            <a:r>
              <a:rPr lang="id-ID" dirty="0"/>
              <a:t>Pertalian Alternatif:</a:t>
            </a:r>
            <a:br>
              <a:rPr lang="id-ID" dirty="0"/>
            </a:br>
            <a:r>
              <a:rPr lang="id-ID" dirty="0"/>
              <a:t>Yaitu memilih salah satu titik pertalian dari beberapa titik pertalian </a:t>
            </a:r>
            <a:r>
              <a:rPr lang="id-ID" dirty="0" smtClean="0"/>
              <a:t>yang ada;</a:t>
            </a:r>
            <a:endParaRPr lang="en-US" dirty="0"/>
          </a:p>
          <a:p>
            <a:r>
              <a:rPr lang="id-ID" dirty="0" smtClean="0"/>
              <a:t>Titik </a:t>
            </a:r>
            <a:r>
              <a:rPr lang="id-ID" dirty="0"/>
              <a:t>Pertalian Tambahan </a:t>
            </a:r>
            <a:br>
              <a:rPr lang="id-ID" dirty="0"/>
            </a:br>
            <a:r>
              <a:rPr lang="id-ID" dirty="0"/>
              <a:t>Yaitu titik-titik pertalian yang seharusnya dipergunakan tidak dipakai, karena dianggap tidak mencukupi, sehingga digunakan tambahan titik pertalian lainnya;</a:t>
            </a:r>
            <a:br>
              <a:rPr lang="id-ID" dirty="0"/>
            </a:br>
            <a:endParaRPr lang="en-US" dirty="0"/>
          </a:p>
        </p:txBody>
      </p:sp>
    </p:spTree>
    <p:extLst>
      <p:ext uri="{BB962C8B-B14F-4D97-AF65-F5344CB8AC3E}">
        <p14:creationId xmlns:p14="http://schemas.microsoft.com/office/powerpoint/2010/main" val="3820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id-ID" dirty="0" smtClean="0"/>
              <a:t>Titik </a:t>
            </a:r>
            <a:r>
              <a:rPr lang="id-ID" dirty="0"/>
              <a:t>Pertalian Accesoir</a:t>
            </a:r>
            <a:br>
              <a:rPr lang="id-ID" dirty="0"/>
            </a:br>
            <a:r>
              <a:rPr lang="id-ID" dirty="0"/>
              <a:t>Yaitu titik pertalian yang mengikuti titik pertalian yang </a:t>
            </a:r>
            <a:r>
              <a:rPr lang="id-ID" dirty="0" smtClean="0"/>
              <a:t>pokok.</a:t>
            </a:r>
            <a:endParaRPr lang="en-US" dirty="0"/>
          </a:p>
          <a:p>
            <a:r>
              <a:rPr lang="id-ID" dirty="0" smtClean="0"/>
              <a:t>Titik </a:t>
            </a:r>
            <a:r>
              <a:rPr lang="id-ID" dirty="0"/>
              <a:t>Pertalian Pengganti</a:t>
            </a:r>
            <a:br>
              <a:rPr lang="id-ID" dirty="0"/>
            </a:br>
            <a:r>
              <a:rPr lang="id-ID" dirty="0"/>
              <a:t>Yaitu jika dalam peristiwa HPI terjadi hanya ada satu titik pertalian, namun tidak memadai, maka dapat diganti dengan titik pertalian lainnya. Bila tidak ada penggantinya, maka harus digunakan titik pertalian yang satu tersebut.</a:t>
            </a:r>
            <a:br>
              <a:rPr lang="id-ID" dirty="0"/>
            </a:br>
            <a:endParaRPr lang="en-US" dirty="0"/>
          </a:p>
        </p:txBody>
      </p:sp>
    </p:spTree>
    <p:extLst>
      <p:ext uri="{BB962C8B-B14F-4D97-AF65-F5344CB8AC3E}">
        <p14:creationId xmlns:p14="http://schemas.microsoft.com/office/powerpoint/2010/main" val="1320260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HUBUNGAN ANTAR TITIK-TITIK PERTALIAN</a:t>
            </a:r>
            <a:endParaRPr lang="en-US" dirty="0"/>
          </a:p>
        </p:txBody>
      </p:sp>
      <p:sp>
        <p:nvSpPr>
          <p:cNvPr id="3" name="Content Placeholder 2"/>
          <p:cNvSpPr>
            <a:spLocks noGrp="1"/>
          </p:cNvSpPr>
          <p:nvPr>
            <p:ph sz="quarter" idx="1"/>
          </p:nvPr>
        </p:nvSpPr>
        <p:spPr/>
        <p:txBody>
          <a:bodyPr>
            <a:normAutofit fontScale="92500"/>
          </a:bodyPr>
          <a:lstStyle/>
          <a:p>
            <a:r>
              <a:rPr lang="id-ID" dirty="0"/>
              <a:t>Jika Titik Pertalian Primer (TPP) tidak ditemukan dalam suatu peristiwa hukum, maka dengan sendirinya Titik Pertalian Sekunder (TPS) juga tidak ada;</a:t>
            </a:r>
            <a:br>
              <a:rPr lang="id-ID" dirty="0"/>
            </a:br>
            <a:r>
              <a:rPr lang="id-ID" dirty="0"/>
              <a:t>(Contoh: jual beli yang dilakukan oleh dua orang WNI, di Jakarta, memakai hukum Indonesia, atas barang-barang yang terletak di Indonesia</a:t>
            </a:r>
            <a:r>
              <a:rPr lang="id-ID" dirty="0" smtClean="0"/>
              <a:t>);</a:t>
            </a:r>
            <a:endParaRPr lang="en-US" dirty="0"/>
          </a:p>
          <a:p>
            <a:r>
              <a:rPr lang="id-ID" dirty="0" smtClean="0"/>
              <a:t>Meskipun </a:t>
            </a:r>
            <a:r>
              <a:rPr lang="id-ID" dirty="0"/>
              <a:t>Titik Pertalian Sekunder (TPS) tidak ditemukan dalam suatu peristiwa hukum, namun dapat saja ditemukan Titik Pertalian Primer (TPP) dalam suatu peristiwa yang menunjukan peristiwa HPI;</a:t>
            </a:r>
            <a:br>
              <a:rPr lang="id-ID" dirty="0"/>
            </a:br>
            <a:r>
              <a:rPr lang="id-ID" dirty="0"/>
              <a:t>(Contoh: dua pihak WNI melakukan perkawinan diatas kapal berbendera Panama yang sedang berlayar diatas perairan di Indonesia )</a:t>
            </a:r>
            <a:br>
              <a:rPr lang="id-ID" dirty="0"/>
            </a:br>
            <a:endParaRPr lang="en-US" dirty="0"/>
          </a:p>
        </p:txBody>
      </p:sp>
    </p:spTree>
    <p:extLst>
      <p:ext uri="{BB962C8B-B14F-4D97-AF65-F5344CB8AC3E}">
        <p14:creationId xmlns:p14="http://schemas.microsoft.com/office/powerpoint/2010/main" val="3070687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id-ID" dirty="0" smtClean="0"/>
              <a:t>Jika </a:t>
            </a:r>
            <a:r>
              <a:rPr lang="id-ID" dirty="0"/>
              <a:t>ada Titik Pertalian Pengganti (TP Pengganti) hanya satu, tidak sama dengan Titik Pertalian Alternatif (TP Alterbatif</a:t>
            </a:r>
            <a:r>
              <a:rPr lang="id-ID" dirty="0" smtClean="0"/>
              <a:t>).</a:t>
            </a:r>
            <a:endParaRPr lang="en-US" dirty="0"/>
          </a:p>
          <a:p>
            <a:r>
              <a:rPr lang="id-ID" dirty="0" smtClean="0"/>
              <a:t>TP </a:t>
            </a:r>
            <a:r>
              <a:rPr lang="id-ID" dirty="0"/>
              <a:t>Alternatif dapat merupakan TP Pengganti, namun TP Pengganti tidak bias menjadin TP </a:t>
            </a:r>
            <a:r>
              <a:rPr lang="id-ID" dirty="0" smtClean="0"/>
              <a:t>Alternatif.</a:t>
            </a:r>
            <a:endParaRPr lang="en-US" dirty="0"/>
          </a:p>
          <a:p>
            <a:r>
              <a:rPr lang="id-ID" dirty="0" smtClean="0"/>
              <a:t>Dalam </a:t>
            </a:r>
            <a:r>
              <a:rPr lang="id-ID" dirty="0"/>
              <a:t>suatu peristiwa hukum Kewarganegaraan dapat menjadi Titik Pertalian Primer (TPP) sekaligus juga menjadi Titik Pertalian Sekunder (TPS) yang menentukan hukum mana yang berlaku dalam peristiwa tersebut.</a:t>
            </a:r>
            <a:br>
              <a:rPr lang="id-ID" dirty="0"/>
            </a:br>
            <a:r>
              <a:rPr lang="id-ID" dirty="0"/>
              <a:t>(Contoh: dua orang WNI yang melaksanakan perkawinannya di Perancis)</a:t>
            </a:r>
            <a:br>
              <a:rPr lang="id-ID" dirty="0"/>
            </a:br>
            <a:endParaRPr lang="en-US" dirty="0"/>
          </a:p>
        </p:txBody>
      </p:sp>
    </p:spTree>
    <p:extLst>
      <p:ext uri="{BB962C8B-B14F-4D97-AF65-F5344CB8AC3E}">
        <p14:creationId xmlns:p14="http://schemas.microsoft.com/office/powerpoint/2010/main" val="1647397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Titik-titik Pertalian Primer</a:t>
            </a:r>
            <a:endParaRPr lang="en-US" dirty="0"/>
          </a:p>
        </p:txBody>
      </p:sp>
      <p:sp>
        <p:nvSpPr>
          <p:cNvPr id="3" name="Content Placeholder 2"/>
          <p:cNvSpPr>
            <a:spLocks noGrp="1"/>
          </p:cNvSpPr>
          <p:nvPr>
            <p:ph sz="quarter" idx="1"/>
          </p:nvPr>
        </p:nvSpPr>
        <p:spPr/>
        <p:txBody>
          <a:bodyPr>
            <a:normAutofit fontScale="85000" lnSpcReduction="20000"/>
          </a:bodyPr>
          <a:lstStyle/>
          <a:p>
            <a:r>
              <a:rPr lang="id-ID" dirty="0"/>
              <a:t>Yaitu merupakan titik pertalian yang memberikan petunjuk bahwa suatu peristiwa merupakan HPI atau bukan, atau alat yang membedakan apakah suatu persoalan masuk kedalam lingkup HPI atau bukan, sehingga TP Primer ini disebut juga sebagai Titik </a:t>
            </a:r>
            <a:r>
              <a:rPr lang="id-ID" dirty="0" smtClean="0"/>
              <a:t>Pembeda</a:t>
            </a:r>
            <a:endParaRPr lang="en-US" dirty="0" smtClean="0"/>
          </a:p>
          <a:p>
            <a:r>
              <a:rPr lang="id-ID" dirty="0"/>
              <a:t>Yang merupakan TP Primer </a:t>
            </a:r>
            <a:r>
              <a:rPr lang="id-ID" dirty="0" smtClean="0"/>
              <a:t>adalah:</a:t>
            </a:r>
            <a:endParaRPr lang="en-US" dirty="0"/>
          </a:p>
          <a:p>
            <a:pPr lvl="1"/>
            <a:r>
              <a:rPr lang="id-ID" dirty="0" smtClean="0"/>
              <a:t>Kewarganegaraan</a:t>
            </a:r>
            <a:r>
              <a:rPr lang="id-ID" dirty="0"/>
              <a:t>;</a:t>
            </a:r>
            <a:br>
              <a:rPr lang="id-ID" dirty="0"/>
            </a:br>
            <a:r>
              <a:rPr lang="id-ID" dirty="0" smtClean="0"/>
              <a:t>Seorang </a:t>
            </a:r>
            <a:r>
              <a:rPr lang="id-ID" dirty="0"/>
              <a:t>WNI menikah dengan WN Jepang. Kewarganegaraan Jepang menunjukkan ini merupakan peristiwa </a:t>
            </a:r>
            <a:r>
              <a:rPr lang="id-ID" dirty="0" smtClean="0"/>
              <a:t>HPI;</a:t>
            </a:r>
            <a:endParaRPr lang="en-US" dirty="0"/>
          </a:p>
          <a:p>
            <a:pPr lvl="1"/>
            <a:r>
              <a:rPr lang="id-ID" dirty="0" smtClean="0"/>
              <a:t>Domisili</a:t>
            </a:r>
            <a:r>
              <a:rPr lang="id-ID" dirty="0"/>
              <a:t>, tempat tinggal seseorang yang sah menurut hukum (tetap);</a:t>
            </a:r>
            <a:br>
              <a:rPr lang="id-ID" dirty="0"/>
            </a:br>
            <a:r>
              <a:rPr lang="id-ID" dirty="0" smtClean="0"/>
              <a:t>Dua </a:t>
            </a:r>
            <a:r>
              <a:rPr lang="id-ID" dirty="0"/>
              <a:t>orang WN Inggris yang berlainan domicilinya satu berdomicili di negra X, yang satu lainnya di Negara Y, mereka menikah disalah satu domicili diantara mereka. HPI Inggris menanggap seorang WN Inggris tunduk pada hukum perkawinan negri domisilinya yang baru. Domicili disini menunjukan peristiwa HPI; </a:t>
            </a:r>
            <a:br>
              <a:rPr lang="id-ID" dirty="0"/>
            </a:br>
            <a:endParaRPr lang="en-US" dirty="0"/>
          </a:p>
        </p:txBody>
      </p:sp>
    </p:spTree>
    <p:extLst>
      <p:ext uri="{BB962C8B-B14F-4D97-AF65-F5344CB8AC3E}">
        <p14:creationId xmlns:p14="http://schemas.microsoft.com/office/powerpoint/2010/main" val="39082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id-ID" dirty="0"/>
              <a:t>Demikian juga “Domisili” dapat menjadi Titik Pertalian Primer (TPP) dalam suatu peristiwa hukum, sekaligus juga merupakan Titik Pertalian Sekunder (TPS) yang menentukan hukum asing apa yang berlaku dalam peris tiwa hukum tertentu.</a:t>
            </a:r>
            <a:br>
              <a:rPr lang="id-ID" dirty="0"/>
            </a:br>
            <a:r>
              <a:rPr lang="id-ID" dirty="0"/>
              <a:t>(Contoh: seorang WNI melakukan perkawinan dengan seorang Warga Negara Inggris, yang dilaksanakan di Indonesia dan keduanya berdomisili di Indonesia)</a:t>
            </a:r>
            <a:endParaRPr lang="en-US" dirty="0"/>
          </a:p>
        </p:txBody>
      </p:sp>
    </p:spTree>
    <p:extLst>
      <p:ext uri="{BB962C8B-B14F-4D97-AF65-F5344CB8AC3E}">
        <p14:creationId xmlns:p14="http://schemas.microsoft.com/office/powerpoint/2010/main" val="2471898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a:t>MENENTUKAN HUKUM YANG BERLAKU (LEX CAUSAE) DENGAN BANTUAN TITIK PERTALIAN</a:t>
            </a:r>
            <a:endParaRPr lang="en-US" sz="2400" dirty="0"/>
          </a:p>
        </p:txBody>
      </p:sp>
      <p:sp>
        <p:nvSpPr>
          <p:cNvPr id="3" name="Content Placeholder 2"/>
          <p:cNvSpPr>
            <a:spLocks noGrp="1"/>
          </p:cNvSpPr>
          <p:nvPr>
            <p:ph sz="quarter" idx="1"/>
          </p:nvPr>
        </p:nvSpPr>
        <p:spPr/>
        <p:txBody>
          <a:bodyPr/>
          <a:lstStyle/>
          <a:p>
            <a:r>
              <a:rPr lang="id-ID" dirty="0"/>
              <a:t>Dalam Hukum Antar Golongan di Indonesia, Titik taut / ppertalian hanya ditentukan oleh Hukum Adat atau Hukum Barat yang berlaku di Indonesia, namun dalam HPI titik taut / pertalian itu ditentukan oleh lebih dari satu sistim hukum, karena HPI menyangkut seluruh sistim hukum di dunia</a:t>
            </a:r>
            <a:r>
              <a:rPr lang="id-ID" dirty="0" smtClean="0"/>
              <a:t>.</a:t>
            </a:r>
            <a:endParaRPr lang="en-US" dirty="0" smtClean="0"/>
          </a:p>
          <a:p>
            <a:endParaRPr lang="en-US" dirty="0"/>
          </a:p>
        </p:txBody>
      </p:sp>
    </p:spTree>
    <p:extLst>
      <p:ext uri="{BB962C8B-B14F-4D97-AF65-F5344CB8AC3E}">
        <p14:creationId xmlns:p14="http://schemas.microsoft.com/office/powerpoint/2010/main" val="1476195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id-ID" dirty="0"/>
              <a:t>Maka oleh karenanya jika menghadapi suatu kasus HPI, cara kerjanya dilakukan sebagai berikut: </a:t>
            </a:r>
            <a:endParaRPr lang="en-US" dirty="0"/>
          </a:p>
          <a:p>
            <a:pPr lvl="1"/>
            <a:r>
              <a:rPr lang="id-ID" dirty="0" smtClean="0"/>
              <a:t>Pertama-tama </a:t>
            </a:r>
            <a:r>
              <a:rPr lang="id-ID" dirty="0"/>
              <a:t>harus dicari TTP (Titik Taut Primer) menurut Lex fori, apakah kasus yang dihadapi merupakan peristiwa HPI atau </a:t>
            </a:r>
            <a:r>
              <a:rPr lang="id-ID" dirty="0" smtClean="0"/>
              <a:t>bukan;</a:t>
            </a:r>
            <a:endParaRPr lang="en-US" dirty="0"/>
          </a:p>
          <a:p>
            <a:pPr lvl="1"/>
            <a:r>
              <a:rPr lang="id-ID" dirty="0" smtClean="0"/>
              <a:t>Jika </a:t>
            </a:r>
            <a:r>
              <a:rPr lang="id-ID" dirty="0"/>
              <a:t>sudah diketahui bahwa suatu kasus itu HPI, maka harus dilakukan “qualification of facts” menurut lex fori; </a:t>
            </a:r>
            <a:endParaRPr lang="en-US" dirty="0" smtClean="0"/>
          </a:p>
          <a:p>
            <a:pPr lvl="1"/>
            <a:r>
              <a:rPr lang="id-ID" dirty="0"/>
              <a:t>Kemudian kita mencari titik taut sekunder (TTS) menurut lex fori, untuk menentukan sistim hukum yang berlaku (lex causae</a:t>
            </a:r>
            <a:r>
              <a:rPr lang="id-ID" dirty="0" smtClean="0"/>
              <a:t>);</a:t>
            </a:r>
            <a:endParaRPr lang="en-US" dirty="0"/>
          </a:p>
          <a:p>
            <a:pPr lvl="1"/>
            <a:r>
              <a:rPr lang="id-ID" dirty="0" smtClean="0"/>
              <a:t>Titik-titik </a:t>
            </a:r>
            <a:r>
              <a:rPr lang="id-ID" dirty="0"/>
              <a:t>taut menurut lex causae kemudian akan menentukan apakah kaedah hukum lex causae, lex fori atau kaedah sistim hukum asing yang lain (ingat kemungkinan renvoi) yang harus </a:t>
            </a:r>
            <a:r>
              <a:rPr lang="id-ID" dirty="0" smtClean="0"/>
              <a:t>berlaku;</a:t>
            </a:r>
            <a:endParaRPr lang="en-US" dirty="0"/>
          </a:p>
          <a:p>
            <a:pPr lvl="1"/>
            <a:r>
              <a:rPr lang="id-ID" dirty="0" smtClean="0"/>
              <a:t>Jika </a:t>
            </a:r>
            <a:r>
              <a:rPr lang="id-ID" dirty="0"/>
              <a:t>berdasarkan titik-titik taut dari lex causae telah ditentukan kaedah hukum materiil yang harus berlaku, barulah dapat kita menentukan penyelesaian masalah atau menjatuhkan putusan in </a:t>
            </a:r>
            <a:r>
              <a:rPr lang="id-ID" dirty="0" smtClean="0"/>
              <a:t>concreto.</a:t>
            </a:r>
            <a:endParaRPr lang="en-US" dirty="0"/>
          </a:p>
          <a:p>
            <a:r>
              <a:rPr lang="id-ID" dirty="0" smtClean="0"/>
              <a:t>Tetapi </a:t>
            </a:r>
            <a:r>
              <a:rPr lang="id-ID" dirty="0"/>
              <a:t>dalam kenyataan kemungkinan titik taut lex fori menunjuk pada dua lex causae atau lebih.</a:t>
            </a:r>
            <a:br>
              <a:rPr lang="id-ID" dirty="0"/>
            </a:br>
            <a:r>
              <a:rPr lang="id-ID" dirty="0"/>
              <a:t/>
            </a:r>
            <a:br>
              <a:rPr lang="id-ID" dirty="0"/>
            </a:br>
            <a:endParaRPr lang="en-US" dirty="0"/>
          </a:p>
        </p:txBody>
      </p:sp>
    </p:spTree>
    <p:extLst>
      <p:ext uri="{BB962C8B-B14F-4D97-AF65-F5344CB8AC3E}">
        <p14:creationId xmlns:p14="http://schemas.microsoft.com/office/powerpoint/2010/main" val="4063413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id-ID" dirty="0"/>
              <a:t>Contoh:</a:t>
            </a:r>
            <a:br>
              <a:rPr lang="id-ID" dirty="0"/>
            </a:br>
            <a:r>
              <a:rPr lang="id-ID" dirty="0"/>
              <a:t>- Perjanjian import-ekport antara WNI dengan WN Jepang. Impor barang-barang Jepang ke Indonesia harus dlaksanakan di Indonesia, sedang export barang Indonesia harus dilaksanakan di Tokyo. Pembayaran dilakukan secara kompensasi.</a:t>
            </a:r>
            <a:br>
              <a:rPr lang="id-ID" dirty="0"/>
            </a:br>
            <a:r>
              <a:rPr lang="id-ID" dirty="0"/>
              <a:t>- Jika exporter Jepang menyerahkan barang yang harus diexport ke Indonesia kualitasnya tidak sesuai dengan yang diperjanjikan, maka akan terjadi kemacetan karena pihak Indonesia tidak mau mengirimkan barang-barangnya ke Jepang akibat pihak Jepang “wanprestasi”</a:t>
            </a:r>
            <a:br>
              <a:rPr lang="id-ID" dirty="0"/>
            </a:br>
            <a:endParaRPr lang="en-US" dirty="0"/>
          </a:p>
        </p:txBody>
      </p:sp>
    </p:spTree>
    <p:extLst>
      <p:ext uri="{BB962C8B-B14F-4D97-AF65-F5344CB8AC3E}">
        <p14:creationId xmlns:p14="http://schemas.microsoft.com/office/powerpoint/2010/main" val="1824026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BEBERAPA PENYELESAIAN</a:t>
            </a:r>
            <a:endParaRPr lang="en-US" dirty="0"/>
          </a:p>
        </p:txBody>
      </p:sp>
      <p:sp>
        <p:nvSpPr>
          <p:cNvPr id="3" name="Content Placeholder 2"/>
          <p:cNvSpPr>
            <a:spLocks noGrp="1"/>
          </p:cNvSpPr>
          <p:nvPr>
            <p:ph sz="quarter" idx="1"/>
          </p:nvPr>
        </p:nvSpPr>
        <p:spPr/>
        <p:txBody>
          <a:bodyPr>
            <a:normAutofit fontScale="77500" lnSpcReduction="20000"/>
          </a:bodyPr>
          <a:lstStyle/>
          <a:p>
            <a:r>
              <a:rPr lang="id-ID" dirty="0" smtClean="0"/>
              <a:t>Jika </a:t>
            </a:r>
            <a:r>
              <a:rPr lang="id-ID" dirty="0"/>
              <a:t>pihak Indonesia melakukan gugatan ke Pengadilan negeri Jakarta Pusat, maka kita akan menemukan titik-titik </a:t>
            </a:r>
            <a:r>
              <a:rPr lang="id-ID" dirty="0" smtClean="0"/>
              <a:t>pertalian sbb:</a:t>
            </a:r>
            <a:endParaRPr lang="en-US" dirty="0"/>
          </a:p>
          <a:p>
            <a:pPr lvl="1"/>
            <a:r>
              <a:rPr lang="id-ID" dirty="0" smtClean="0"/>
              <a:t>kewarganegaraan </a:t>
            </a:r>
            <a:r>
              <a:rPr lang="id-ID" dirty="0"/>
              <a:t>tergugat = </a:t>
            </a:r>
            <a:r>
              <a:rPr lang="id-ID" dirty="0" smtClean="0"/>
              <a:t>Jepang;</a:t>
            </a:r>
            <a:endParaRPr lang="en-US" dirty="0"/>
          </a:p>
          <a:p>
            <a:pPr lvl="1"/>
            <a:r>
              <a:rPr lang="id-ID" dirty="0" smtClean="0"/>
              <a:t>lex </a:t>
            </a:r>
            <a:r>
              <a:rPr lang="id-ID" dirty="0"/>
              <a:t>loci solutionis = </a:t>
            </a:r>
            <a:r>
              <a:rPr lang="id-ID" dirty="0" smtClean="0"/>
              <a:t>Indonesia;</a:t>
            </a:r>
            <a:endParaRPr lang="en-US" dirty="0"/>
          </a:p>
          <a:p>
            <a:pPr lvl="1"/>
            <a:r>
              <a:rPr lang="id-ID" dirty="0" smtClean="0"/>
              <a:t>lex </a:t>
            </a:r>
            <a:r>
              <a:rPr lang="id-ID" dirty="0"/>
              <a:t>rei sitae = Indonesia, karena barang </a:t>
            </a:r>
            <a:r>
              <a:rPr lang="id-ID" dirty="0" smtClean="0"/>
              <a:t>telah </a:t>
            </a:r>
            <a:r>
              <a:rPr lang="id-ID" dirty="0"/>
              <a:t>datang di </a:t>
            </a:r>
            <a:r>
              <a:rPr lang="id-ID" dirty="0" smtClean="0"/>
              <a:t>Indonesia.</a:t>
            </a:r>
            <a:endParaRPr lang="en-US" dirty="0"/>
          </a:p>
          <a:p>
            <a:pPr lvl="1"/>
            <a:r>
              <a:rPr lang="id-ID" dirty="0" smtClean="0"/>
              <a:t>lex </a:t>
            </a:r>
            <a:r>
              <a:rPr lang="id-ID" dirty="0"/>
              <a:t>loci contractus = Indonesia / </a:t>
            </a:r>
            <a:r>
              <a:rPr lang="id-ID" dirty="0" smtClean="0"/>
              <a:t>Jakarta;</a:t>
            </a:r>
            <a:endParaRPr lang="en-US" dirty="0"/>
          </a:p>
          <a:p>
            <a:pPr lvl="1"/>
            <a:r>
              <a:rPr lang="id-ID" dirty="0" smtClean="0"/>
              <a:t>bentuk </a:t>
            </a:r>
            <a:r>
              <a:rPr lang="id-ID" dirty="0"/>
              <a:t>perjanjian/bahasa = </a:t>
            </a:r>
            <a:r>
              <a:rPr lang="id-ID" dirty="0" smtClean="0"/>
              <a:t>Inggris;</a:t>
            </a:r>
            <a:endParaRPr lang="en-US" dirty="0"/>
          </a:p>
          <a:p>
            <a:pPr lvl="1"/>
            <a:r>
              <a:rPr lang="id-ID" dirty="0" smtClean="0"/>
              <a:t>lex </a:t>
            </a:r>
            <a:r>
              <a:rPr lang="id-ID" dirty="0"/>
              <a:t>fori = </a:t>
            </a:r>
            <a:r>
              <a:rPr lang="id-ID" dirty="0" smtClean="0"/>
              <a:t>Indonesia.</a:t>
            </a:r>
            <a:endParaRPr lang="en-US" dirty="0"/>
          </a:p>
          <a:p>
            <a:r>
              <a:rPr lang="id-ID" dirty="0" smtClean="0"/>
              <a:t>Karena </a:t>
            </a:r>
            <a:r>
              <a:rPr lang="id-ID" dirty="0"/>
              <a:t>lex fori Indonesia, maka yang berlaku </a:t>
            </a:r>
            <a:r>
              <a:rPr lang="id-ID" dirty="0" smtClean="0"/>
              <a:t>kaedah-ka</a:t>
            </a:r>
            <a:r>
              <a:rPr lang="en-US" dirty="0"/>
              <a:t>e</a:t>
            </a:r>
            <a:r>
              <a:rPr lang="id-ID" dirty="0" smtClean="0"/>
              <a:t>dah </a:t>
            </a:r>
            <a:r>
              <a:rPr lang="id-ID" dirty="0"/>
              <a:t>HPI Indonesia, yang berlaku Pasal 18 AB (Algemeine Bevalingen): suatu perbuatan hukum itu tunduk pada dimana perbuatan hukum itu dilakukan (locus regim actum), maka yang dianggap lex cusae adalah hukum Indonesia, baik sebagai lex loci contractus maupun lex loci solutionis. Dan menurut pasal 131 IS untuk orang Jepang berlaku BW (KUHPerdata</a:t>
            </a:r>
            <a:r>
              <a:rPr lang="id-ID" dirty="0" smtClean="0"/>
              <a:t>), </a:t>
            </a:r>
            <a:r>
              <a:rPr lang="id-ID" dirty="0"/>
              <a:t>maka HPI ini dapat dianggap sebagai HAG.</a:t>
            </a:r>
            <a:br>
              <a:rPr lang="id-ID" dirty="0"/>
            </a:br>
            <a:endParaRPr lang="en-US" dirty="0"/>
          </a:p>
        </p:txBody>
      </p:sp>
    </p:spTree>
    <p:extLst>
      <p:ext uri="{BB962C8B-B14F-4D97-AF65-F5344CB8AC3E}">
        <p14:creationId xmlns:p14="http://schemas.microsoft.com/office/powerpoint/2010/main" val="1476014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id-ID" dirty="0"/>
              <a:t>Jika perjanjian import-export tadi antara WN Inggris dengan WNI, dan pihak Indonesia melakukan gugatan di pengadilan negeri Inggris, maka Hakim Inggris akan mempertimbangkan dahulu hukum manakah yang dipilih para pihak, atau hukum mana yang dapat diseimpulkan telah dipilih oleh kedua belah </a:t>
            </a:r>
            <a:r>
              <a:rPr lang="id-ID" dirty="0" smtClean="0"/>
              <a:t>pihak.</a:t>
            </a:r>
            <a:endParaRPr lang="en-US" dirty="0"/>
          </a:p>
          <a:p>
            <a:pPr lvl="1"/>
            <a:r>
              <a:rPr lang="id-ID" dirty="0" smtClean="0"/>
              <a:t>Dalam </a:t>
            </a:r>
            <a:r>
              <a:rPr lang="id-ID" dirty="0"/>
              <a:t>kasus ini meskipun lex loci contractus (ditandatangani) daan lex loci solusionis (dilaksanakan) adalah Indonesia, namun karena bentuk perjanjiannya adalah suatu bentuk yang hanya dikenal dalam hukum Inggris, maka hukum Inggrislah yang dianggap sebagai lex causae</a:t>
            </a:r>
            <a:endParaRPr lang="en-US" dirty="0"/>
          </a:p>
        </p:txBody>
      </p:sp>
    </p:spTree>
    <p:extLst>
      <p:ext uri="{BB962C8B-B14F-4D97-AF65-F5344CB8AC3E}">
        <p14:creationId xmlns:p14="http://schemas.microsoft.com/office/powerpoint/2010/main" val="1519592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id-ID" dirty="0"/>
              <a:t>Jika perjanjian import-export, antara WN Swiss dengan WNI, dan pihak Indonesia akan mengajukan gugatan ke pengadilan Swiss, maka Hakim Swiss akan mempertimbangkan bahwa dalam perdagangan sperti ini, hukum yang berlaku ditentukan oleh “die typische Leistung” atau “die charakteristiche Leistung” (prestasi yang husus atau yang karakteristik) , yang dalam hal ini “penyerahan barang-barang import di Indonesia”, sehingga hukum Indonesialah yang di anggap sebagai lex causae</a:t>
            </a:r>
            <a:endParaRPr lang="en-US" dirty="0"/>
          </a:p>
        </p:txBody>
      </p:sp>
    </p:spTree>
    <p:extLst>
      <p:ext uri="{BB962C8B-B14F-4D97-AF65-F5344CB8AC3E}">
        <p14:creationId xmlns:p14="http://schemas.microsoft.com/office/powerpoint/2010/main" val="3410189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id-ID" dirty="0"/>
              <a:t>Bendera kapal, menandakan kapal itu tunduk pada hukum apa;</a:t>
            </a:r>
            <a:br>
              <a:rPr lang="id-ID" dirty="0"/>
            </a:br>
            <a:r>
              <a:rPr lang="id-ID" dirty="0" smtClean="0"/>
              <a:t>Sebuah </a:t>
            </a:r>
            <a:r>
              <a:rPr lang="id-ID" dirty="0"/>
              <a:t>kapal berbendera Panama, para penumpangnya WNI. Kapal berlayar di perairan Indonesia. Jika timbul persoalan dengan kapal, ini merupakan peristiwa HPI, karena bendera bagi sebuah kapal merupakan </a:t>
            </a:r>
            <a:r>
              <a:rPr lang="id-ID" dirty="0" smtClean="0"/>
              <a:t>kewarganegaraan.</a:t>
            </a:r>
            <a:endParaRPr lang="en-US" dirty="0"/>
          </a:p>
          <a:p>
            <a:r>
              <a:rPr lang="id-ID" dirty="0" smtClean="0"/>
              <a:t>Tempat </a:t>
            </a:r>
            <a:r>
              <a:rPr lang="id-ID" dirty="0"/>
              <a:t>kediaman (Residence), sifatnya sementara (Habitual residence , tempat kediaman seseorang yang nyata sehari-hari)</a:t>
            </a:r>
            <a:br>
              <a:rPr lang="id-ID" dirty="0"/>
            </a:br>
            <a:r>
              <a:rPr lang="id-ID" dirty="0" smtClean="0"/>
              <a:t>Dua </a:t>
            </a:r>
            <a:r>
              <a:rPr lang="id-ID" dirty="0"/>
              <a:t>orang WN Malaysia bertempat kediaman di Jakarta tanpa melepaskan domisilinya di Kualalumpur. Jika mereka akan menikah apakah di KUA, Catatan Sipil atau di Embassy (Kedutaan)nya, ini merupakan peristiwa HPI karena tempat kediamannya;</a:t>
            </a:r>
            <a:endParaRPr lang="en-US" dirty="0"/>
          </a:p>
        </p:txBody>
      </p:sp>
    </p:spTree>
    <p:extLst>
      <p:ext uri="{BB962C8B-B14F-4D97-AF65-F5344CB8AC3E}">
        <p14:creationId xmlns:p14="http://schemas.microsoft.com/office/powerpoint/2010/main" val="3707368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id-ID" dirty="0"/>
              <a:t>Tempat kedudukan badan </a:t>
            </a:r>
            <a:r>
              <a:rPr lang="id-ID" dirty="0" smtClean="0"/>
              <a:t>Hukum;</a:t>
            </a:r>
            <a:endParaRPr lang="en-US" dirty="0"/>
          </a:p>
          <a:p>
            <a:pPr lvl="1"/>
            <a:r>
              <a:rPr lang="id-ID" dirty="0" smtClean="0"/>
              <a:t>Tempat </a:t>
            </a:r>
            <a:r>
              <a:rPr lang="id-ID" dirty="0"/>
              <a:t>kedudukan badan hukum sebuah perseroan terbatas dan sebagainya, menunjukan peristiwa </a:t>
            </a:r>
            <a:r>
              <a:rPr lang="id-ID" dirty="0" smtClean="0"/>
              <a:t>HPI;</a:t>
            </a:r>
            <a:endParaRPr lang="en-US" dirty="0"/>
          </a:p>
          <a:p>
            <a:r>
              <a:rPr lang="id-ID" dirty="0" smtClean="0"/>
              <a:t>Pilihan </a:t>
            </a:r>
            <a:r>
              <a:rPr lang="id-ID" dirty="0"/>
              <a:t>Hukum dalam hubungan intern </a:t>
            </a:r>
            <a:endParaRPr lang="en-US" dirty="0"/>
          </a:p>
          <a:p>
            <a:pPr lvl="1"/>
            <a:r>
              <a:rPr lang="id-ID" dirty="0" smtClean="0"/>
              <a:t>Dua </a:t>
            </a:r>
            <a:r>
              <a:rPr lang="id-ID" dirty="0"/>
              <a:t>orang Indonesia yang mempunyai domisili kantor berbeda masing-masing di Indonesia dan di London, mengadakan perjanjian import-export barang dari Inggris. Dalam perjanjian ditentukan hukum yang berlaku disepakati hukum Inggris, maka oleh karena adanya pilihan hukum (hukum Inggris),peristiwa ini merupakan HPI;</a:t>
            </a:r>
            <a:br>
              <a:rPr lang="id-ID" dirty="0"/>
            </a:br>
            <a:endParaRPr lang="en-US" dirty="0"/>
          </a:p>
        </p:txBody>
      </p:sp>
    </p:spTree>
    <p:extLst>
      <p:ext uri="{BB962C8B-B14F-4D97-AF65-F5344CB8AC3E}">
        <p14:creationId xmlns:p14="http://schemas.microsoft.com/office/powerpoint/2010/main" val="835022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Titik-titik Pertalian Sekunder</a:t>
            </a:r>
            <a:endParaRPr lang="en-US" dirty="0"/>
          </a:p>
        </p:txBody>
      </p:sp>
      <p:sp>
        <p:nvSpPr>
          <p:cNvPr id="3" name="Content Placeholder 2"/>
          <p:cNvSpPr>
            <a:spLocks noGrp="1"/>
          </p:cNvSpPr>
          <p:nvPr>
            <p:ph sz="quarter" idx="1"/>
          </p:nvPr>
        </p:nvSpPr>
        <p:spPr/>
        <p:txBody>
          <a:bodyPr>
            <a:normAutofit fontScale="85000" lnSpcReduction="10000"/>
          </a:bodyPr>
          <a:lstStyle/>
          <a:p>
            <a:r>
              <a:rPr lang="id-ID" dirty="0"/>
              <a:t>yaitu merupakan titik pertalian yang menjawab hukum mana yang dipakai dalam menghadapi persoalan HPI, atau alat yang menentukan hukum yang berlaku dalam persoalan HPI disebut juga sebagai Titik taut </a:t>
            </a:r>
            <a:r>
              <a:rPr lang="id-ID" dirty="0" smtClean="0"/>
              <a:t>Penentu</a:t>
            </a:r>
            <a:endParaRPr lang="en-US" dirty="0" smtClean="0"/>
          </a:p>
          <a:p>
            <a:r>
              <a:rPr lang="id-ID" dirty="0"/>
              <a:t>Yang merupakan Titik Pertalian Sekunder (TPS), </a:t>
            </a:r>
            <a:r>
              <a:rPr lang="id-ID" dirty="0" smtClean="0"/>
              <a:t>yalah:</a:t>
            </a:r>
            <a:endParaRPr lang="en-US" dirty="0"/>
          </a:p>
          <a:p>
            <a:pPr lvl="1"/>
            <a:r>
              <a:rPr lang="id-ID" dirty="0" smtClean="0"/>
              <a:t>TPS </a:t>
            </a:r>
            <a:r>
              <a:rPr lang="id-ID" dirty="0"/>
              <a:t>Dalam BIDANG KONTRAK: </a:t>
            </a:r>
            <a:br>
              <a:rPr lang="id-ID" dirty="0"/>
            </a:br>
            <a:r>
              <a:rPr lang="id-ID" dirty="0" smtClean="0"/>
              <a:t>Pilihan </a:t>
            </a:r>
            <a:r>
              <a:rPr lang="id-ID" dirty="0"/>
              <a:t>Hukum, yaitu hukum yang dipilih para pihak yang berlaku;</a:t>
            </a:r>
            <a:br>
              <a:rPr lang="id-ID" dirty="0"/>
            </a:br>
            <a:r>
              <a:rPr lang="id-ID" dirty="0" smtClean="0"/>
              <a:t>Jika </a:t>
            </a:r>
            <a:r>
              <a:rPr lang="id-ID" dirty="0"/>
              <a:t>dalam suatu perjanjian dagang/kontrak para pihak menentukan hukum yang berlaku dalam kontrak tersebut, maka pilihan hukum yang dipilih itulah yang berlaku dalam kontrak tersebut.</a:t>
            </a:r>
            <a:br>
              <a:rPr lang="id-ID" dirty="0"/>
            </a:br>
            <a:r>
              <a:rPr lang="id-ID" dirty="0"/>
              <a:t>Sebagai contoh: PT. Hotel Indonesia mengadakan kontrak dengan management Hotel Corporation mengenai exploitasi dan mamagemen bersama HI di Jakarta, dengan ketentuan bahwa hukum Indonesia yang berlaku dalam kontrak tersebut.</a:t>
            </a:r>
            <a:br>
              <a:rPr lang="id-ID" dirty="0"/>
            </a:br>
            <a:r>
              <a:rPr lang="id-ID" dirty="0"/>
              <a:t>Jika secara tegas pilihan hukum itu dipilih, maka pilihan hukum tersebut akan menentukan berlakunya hukum Indonesia, kecuali bertentangan dengan ketertiban umum</a:t>
            </a:r>
            <a:endParaRPr lang="en-US" dirty="0"/>
          </a:p>
        </p:txBody>
      </p:sp>
    </p:spTree>
    <p:extLst>
      <p:ext uri="{BB962C8B-B14F-4D97-AF65-F5344CB8AC3E}">
        <p14:creationId xmlns:p14="http://schemas.microsoft.com/office/powerpoint/2010/main" val="1147055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id-ID" dirty="0"/>
              <a:t>Tidak ada pilihan hukum:</a:t>
            </a:r>
            <a:br>
              <a:rPr lang="id-ID" dirty="0"/>
            </a:br>
            <a:r>
              <a:rPr lang="id-ID" dirty="0" smtClean="0"/>
              <a:t>Lex </a:t>
            </a:r>
            <a:r>
              <a:rPr lang="id-ID" dirty="0"/>
              <a:t>Loci Contractus, berlakunya / keberlakuan hokum </a:t>
            </a:r>
            <a:br>
              <a:rPr lang="id-ID" dirty="0"/>
            </a:br>
            <a:r>
              <a:rPr lang="id-ID" dirty="0"/>
              <a:t>berdasarkan tempat penandatanganan </a:t>
            </a:r>
            <a:r>
              <a:rPr lang="id-ID" dirty="0" smtClean="0"/>
              <a:t>kontrak;</a:t>
            </a:r>
            <a:endParaRPr lang="en-US" dirty="0"/>
          </a:p>
          <a:p>
            <a:r>
              <a:rPr lang="id-ID" dirty="0" smtClean="0"/>
              <a:t>Mail </a:t>
            </a:r>
            <a:r>
              <a:rPr lang="id-ID" dirty="0"/>
              <a:t>box theory (Anglo Saxon)</a:t>
            </a:r>
            <a:br>
              <a:rPr lang="id-ID" dirty="0"/>
            </a:br>
            <a:r>
              <a:rPr lang="id-ID" dirty="0"/>
              <a:t>keberlakuan hukum didasarkan didasarkan pada tempat </a:t>
            </a:r>
            <a:r>
              <a:rPr lang="id-ID" dirty="0" smtClean="0"/>
              <a:t>dimanadikirimk</a:t>
            </a:r>
            <a:r>
              <a:rPr lang="en-US" dirty="0" smtClean="0"/>
              <a:t> </a:t>
            </a:r>
            <a:r>
              <a:rPr lang="id-ID" dirty="0" smtClean="0"/>
              <a:t>annya </a:t>
            </a:r>
            <a:r>
              <a:rPr lang="id-ID" dirty="0"/>
              <a:t>jawaban atas penerimaan penawaran.</a:t>
            </a:r>
            <a:br>
              <a:rPr lang="id-ID" dirty="0"/>
            </a:br>
            <a:r>
              <a:rPr lang="id-ID" dirty="0"/>
              <a:t>Contoh:</a:t>
            </a:r>
            <a:br>
              <a:rPr lang="id-ID" dirty="0"/>
            </a:br>
            <a:r>
              <a:rPr lang="id-ID" dirty="0"/>
              <a:t>Pengusaha Inggris dan pengusaha Singapura mengadakan </a:t>
            </a:r>
            <a:r>
              <a:rPr lang="id-ID" dirty="0" smtClean="0"/>
              <a:t>perjanjian </a:t>
            </a:r>
            <a:r>
              <a:rPr lang="id-ID" dirty="0"/>
              <a:t>(kontrak) dalam hal jual beli kertas. Setelah pengusaha </a:t>
            </a:r>
            <a:r>
              <a:rPr lang="id-ID" dirty="0" smtClean="0"/>
              <a:t>Inggris </a:t>
            </a:r>
            <a:r>
              <a:rPr lang="id-ID" dirty="0"/>
              <a:t>memberikan penawaran (melalui korespondensi: surat, </a:t>
            </a:r>
            <a:br>
              <a:rPr lang="id-ID" dirty="0"/>
            </a:br>
            <a:r>
              <a:rPr lang="id-ID" dirty="0"/>
              <a:t>Fax, email dll), maka </a:t>
            </a:r>
            <a:r>
              <a:rPr lang="id-ID" dirty="0" smtClean="0"/>
              <a:t>Singapor</a:t>
            </a:r>
            <a:r>
              <a:rPr lang="en-US" dirty="0" smtClean="0"/>
              <a:t>a</a:t>
            </a:r>
            <a:r>
              <a:rPr lang="id-ID" dirty="0" smtClean="0"/>
              <a:t> </a:t>
            </a:r>
            <a:r>
              <a:rPr lang="id-ID" dirty="0"/>
              <a:t>menerima dan memberikan </a:t>
            </a:r>
            <a:r>
              <a:rPr lang="id-ID" dirty="0" smtClean="0"/>
              <a:t>jawaban </a:t>
            </a:r>
            <a:r>
              <a:rPr lang="id-ID" dirty="0"/>
              <a:t>yang dikirimkan ke Inggris. (Inggris X Singapura)</a:t>
            </a:r>
            <a:br>
              <a:rPr lang="id-ID" dirty="0"/>
            </a:br>
            <a:r>
              <a:rPr lang="id-ID" dirty="0"/>
              <a:t>Maka hukum Singapura yang berlaku.</a:t>
            </a:r>
            <a:endParaRPr lang="en-US" dirty="0"/>
          </a:p>
        </p:txBody>
      </p:sp>
    </p:spTree>
    <p:extLst>
      <p:ext uri="{BB962C8B-B14F-4D97-AF65-F5344CB8AC3E}">
        <p14:creationId xmlns:p14="http://schemas.microsoft.com/office/powerpoint/2010/main" val="1381674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id-ID" dirty="0" smtClean="0"/>
              <a:t>Acceptance </a:t>
            </a:r>
            <a:r>
              <a:rPr lang="id-ID" dirty="0"/>
              <a:t>theory (Eropa Kontinental) </a:t>
            </a:r>
            <a:br>
              <a:rPr lang="id-ID" dirty="0"/>
            </a:br>
            <a:r>
              <a:rPr lang="id-ID" dirty="0"/>
              <a:t>keberlakuan hukum didasarkan pada tempat dimana jawaban </a:t>
            </a:r>
            <a:r>
              <a:rPr lang="id-ID" dirty="0" smtClean="0"/>
              <a:t>atas </a:t>
            </a:r>
            <a:r>
              <a:rPr lang="id-ID" dirty="0"/>
              <a:t>penerimaan penawaran diterima.</a:t>
            </a:r>
            <a:br>
              <a:rPr lang="id-ID" dirty="0"/>
            </a:br>
            <a:r>
              <a:rPr lang="id-ID" dirty="0"/>
              <a:t>Contoh:</a:t>
            </a:r>
            <a:br>
              <a:rPr lang="id-ID" dirty="0"/>
            </a:br>
            <a:r>
              <a:rPr lang="id-ID" dirty="0"/>
              <a:t>Pengusaha Tasik (Indonesia) dan pengusaha Perancis </a:t>
            </a:r>
            <a:r>
              <a:rPr lang="id-ID" dirty="0" smtClean="0"/>
              <a:t>melakukan </a:t>
            </a:r>
            <a:r>
              <a:rPr lang="id-ID" dirty="0"/>
              <a:t>kontrak/perjanjian jual beli kain batik, pengusaha Tasik </a:t>
            </a:r>
            <a:r>
              <a:rPr lang="id-ID" dirty="0" smtClean="0"/>
              <a:t>memberikan </a:t>
            </a:r>
            <a:r>
              <a:rPr lang="id-ID" dirty="0"/>
              <a:t>penawaran yang kemudian diterima oleh pengusaha</a:t>
            </a:r>
            <a:br>
              <a:rPr lang="id-ID" dirty="0"/>
            </a:br>
            <a:r>
              <a:rPr lang="id-ID" dirty="0"/>
              <a:t>Perancis, dan pengusaha Perancis tersebut mengirimkan </a:t>
            </a:r>
            <a:r>
              <a:rPr lang="id-ID" dirty="0" smtClean="0"/>
              <a:t>jawaban </a:t>
            </a:r>
            <a:r>
              <a:rPr lang="id-ID" dirty="0"/>
              <a:t>penerimaannya ke Tasik (Tasik X Perancis).</a:t>
            </a:r>
            <a:br>
              <a:rPr lang="id-ID" dirty="0"/>
            </a:br>
            <a:r>
              <a:rPr lang="id-ID" dirty="0"/>
              <a:t>Maka hukum Indonesia lah (Tasik) yang berlaku.</a:t>
            </a:r>
            <a:br>
              <a:rPr lang="id-ID" dirty="0"/>
            </a:br>
            <a:endParaRPr lang="en-US" dirty="0"/>
          </a:p>
        </p:txBody>
      </p:sp>
    </p:spTree>
    <p:extLst>
      <p:ext uri="{BB962C8B-B14F-4D97-AF65-F5344CB8AC3E}">
        <p14:creationId xmlns:p14="http://schemas.microsoft.com/office/powerpoint/2010/main" val="1323347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id-ID" dirty="0"/>
              <a:t>Lex loci solutionis, berlakunya / keberlakuan hukum </a:t>
            </a:r>
            <a:r>
              <a:rPr lang="id-ID" dirty="0" smtClean="0"/>
              <a:t>berdasarkan </a:t>
            </a:r>
            <a:r>
              <a:rPr lang="id-ID" dirty="0"/>
              <a:t>tempat dimana suatu kontrak dilaksanakan / diselesaikan.</a:t>
            </a:r>
            <a:br>
              <a:rPr lang="id-ID" dirty="0"/>
            </a:br>
            <a:r>
              <a:rPr lang="id-ID" dirty="0" smtClean="0"/>
              <a:t>Contoh</a:t>
            </a:r>
            <a:r>
              <a:rPr lang="id-ID" dirty="0"/>
              <a:t>:</a:t>
            </a:r>
            <a:br>
              <a:rPr lang="id-ID" dirty="0"/>
            </a:br>
            <a:r>
              <a:rPr lang="id-ID" dirty="0"/>
              <a:t>Pengusaha Jepang dan Perancis mengadakan kontrak mengenai </a:t>
            </a:r>
            <a:r>
              <a:rPr lang="id-ID" dirty="0" smtClean="0"/>
              <a:t>pembangunan </a:t>
            </a:r>
            <a:r>
              <a:rPr lang="id-ID" dirty="0"/>
              <a:t>sebuah Cottage di Bali, apabila ada permasalahan </a:t>
            </a:r>
            <a:r>
              <a:rPr lang="id-ID" dirty="0" smtClean="0"/>
              <a:t>antara </a:t>
            </a:r>
            <a:r>
              <a:rPr lang="id-ID" dirty="0"/>
              <a:t>kedua belah pihak (Jepang X Perancis), maka hukum yang </a:t>
            </a:r>
            <a:r>
              <a:rPr lang="id-ID" dirty="0" smtClean="0"/>
              <a:t>mengatur </a:t>
            </a:r>
            <a:r>
              <a:rPr lang="id-ID" dirty="0"/>
              <a:t>bagi permasalahan tersebut adalah hukum Indonesia yang </a:t>
            </a:r>
            <a:r>
              <a:rPr lang="id-ID" dirty="0" smtClean="0"/>
              <a:t>merupakan </a:t>
            </a:r>
            <a:r>
              <a:rPr lang="id-ID" dirty="0"/>
              <a:t>tempat dimana kontrak tersebut dilaksanakan / </a:t>
            </a:r>
            <a:r>
              <a:rPr lang="id-ID" dirty="0" smtClean="0"/>
              <a:t>diselesaikan</a:t>
            </a:r>
            <a:r>
              <a:rPr lang="id-ID" dirty="0"/>
              <a:t>. </a:t>
            </a:r>
            <a:br>
              <a:rPr lang="id-ID" dirty="0"/>
            </a:br>
            <a:endParaRPr lang="en-US" dirty="0"/>
          </a:p>
        </p:txBody>
      </p:sp>
    </p:spTree>
    <p:extLst>
      <p:ext uri="{BB962C8B-B14F-4D97-AF65-F5344CB8AC3E}">
        <p14:creationId xmlns:p14="http://schemas.microsoft.com/office/powerpoint/2010/main" val="126334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id-ID" dirty="0"/>
              <a:t>Proper law of the contract</a:t>
            </a:r>
            <a:br>
              <a:rPr lang="id-ID" dirty="0"/>
            </a:br>
            <a:r>
              <a:rPr lang="id-ID" dirty="0"/>
              <a:t>hukum yang digunakan / berlaku adalah hukum yang paling </a:t>
            </a:r>
            <a:r>
              <a:rPr lang="id-ID" dirty="0" smtClean="0"/>
              <a:t>banyak </a:t>
            </a:r>
            <a:r>
              <a:rPr lang="id-ID" dirty="0"/>
              <a:t>memiliki titik taut / pertalian di dalam kontrak yang </a:t>
            </a:r>
            <a:r>
              <a:rPr lang="id-ID" dirty="0" smtClean="0"/>
              <a:t>diadakan</a:t>
            </a:r>
            <a:r>
              <a:rPr lang="id-ID" dirty="0"/>
              <a:t>.</a:t>
            </a:r>
            <a:br>
              <a:rPr lang="id-ID" dirty="0"/>
            </a:br>
            <a:r>
              <a:rPr lang="id-ID" dirty="0"/>
              <a:t>Contoh:</a:t>
            </a:r>
            <a:br>
              <a:rPr lang="id-ID" dirty="0"/>
            </a:br>
            <a:r>
              <a:rPr lang="id-ID" dirty="0"/>
              <a:t>Perjanjian import-export antara pengusaha Indonesia dan </a:t>
            </a:r>
            <a:r>
              <a:rPr lang="id-ID" dirty="0" smtClean="0"/>
              <a:t>Jepang,</a:t>
            </a:r>
            <a:r>
              <a:rPr lang="en-US" dirty="0" smtClean="0"/>
              <a:t> </a:t>
            </a:r>
            <a:r>
              <a:rPr lang="id-ID" dirty="0" smtClean="0"/>
              <a:t>bertempat </a:t>
            </a:r>
            <a:r>
              <a:rPr lang="id-ID" dirty="0"/>
              <a:t>di Jakarta. Perjanjian dibuat dalam bhs Inggris.</a:t>
            </a:r>
            <a:br>
              <a:rPr lang="id-ID" dirty="0"/>
            </a:br>
            <a:r>
              <a:rPr lang="id-ID" dirty="0"/>
              <a:t>Impor barang Jepang ke Indonesia dilaksanakan di Indonesia, </a:t>
            </a:r>
            <a:r>
              <a:rPr lang="id-ID" dirty="0" smtClean="0"/>
              <a:t>Export </a:t>
            </a:r>
            <a:r>
              <a:rPr lang="id-ID" dirty="0"/>
              <a:t>barang-barang Indonesia harus dilaksanakan di </a:t>
            </a:r>
            <a:r>
              <a:rPr lang="id-ID" dirty="0" smtClean="0"/>
              <a:t>Tokyo.</a:t>
            </a:r>
            <a:r>
              <a:rPr lang="en-US" dirty="0" smtClean="0"/>
              <a:t> </a:t>
            </a:r>
            <a:r>
              <a:rPr lang="id-ID" dirty="0" smtClean="0"/>
              <a:t>Jika </a:t>
            </a:r>
            <a:r>
              <a:rPr lang="id-ID" dirty="0"/>
              <a:t>pengusaha Jepang wanprestasi atas mutu barang, maka </a:t>
            </a:r>
            <a:r>
              <a:rPr lang="id-ID" dirty="0" smtClean="0"/>
              <a:t>pengusaha </a:t>
            </a:r>
            <a:r>
              <a:rPr lang="id-ID" dirty="0"/>
              <a:t>Indonesia dapat menggugat Pengusaha Jepang di </a:t>
            </a:r>
            <a:r>
              <a:rPr lang="id-ID" dirty="0" smtClean="0"/>
              <a:t>Pengadilan </a:t>
            </a:r>
            <a:r>
              <a:rPr lang="id-ID" dirty="0"/>
              <a:t>di Indonesia, karena ditemukan titik </a:t>
            </a:r>
            <a:r>
              <a:rPr lang="id-ID" dirty="0" smtClean="0"/>
              <a:t>taut/pertalian:</a:t>
            </a:r>
            <a:endParaRPr lang="en-US" dirty="0"/>
          </a:p>
          <a:p>
            <a:pPr lvl="1"/>
            <a:r>
              <a:rPr lang="id-ID" dirty="0" smtClean="0"/>
              <a:t>kewarganegaraan </a:t>
            </a:r>
            <a:r>
              <a:rPr lang="id-ID" dirty="0"/>
              <a:t>Tergugat = </a:t>
            </a:r>
            <a:r>
              <a:rPr lang="id-ID" dirty="0" smtClean="0"/>
              <a:t>Jepang.</a:t>
            </a:r>
            <a:endParaRPr lang="en-US" dirty="0"/>
          </a:p>
          <a:p>
            <a:pPr lvl="1"/>
            <a:r>
              <a:rPr lang="id-ID" dirty="0" smtClean="0"/>
              <a:t>lex </a:t>
            </a:r>
            <a:r>
              <a:rPr lang="id-ID" dirty="0"/>
              <a:t>loci solutionis = </a:t>
            </a:r>
            <a:r>
              <a:rPr lang="id-ID" dirty="0" smtClean="0"/>
              <a:t>Indonesia.</a:t>
            </a:r>
            <a:endParaRPr lang="en-US" dirty="0"/>
          </a:p>
          <a:p>
            <a:pPr lvl="1"/>
            <a:r>
              <a:rPr lang="id-ID" dirty="0" smtClean="0"/>
              <a:t>lex </a:t>
            </a:r>
            <a:r>
              <a:rPr lang="id-ID" dirty="0"/>
              <a:t>rei sitae = Indonesia, karena brg </a:t>
            </a:r>
            <a:r>
              <a:rPr lang="id-ID" dirty="0" smtClean="0"/>
              <a:t>telah </a:t>
            </a:r>
            <a:r>
              <a:rPr lang="id-ID" dirty="0"/>
              <a:t>tiba di </a:t>
            </a:r>
            <a:r>
              <a:rPr lang="id-ID" dirty="0" smtClean="0"/>
              <a:t>Indonesia.</a:t>
            </a:r>
            <a:endParaRPr lang="en-US" dirty="0"/>
          </a:p>
          <a:p>
            <a:pPr lvl="1"/>
            <a:r>
              <a:rPr lang="id-ID" dirty="0" smtClean="0"/>
              <a:t>lex </a:t>
            </a:r>
            <a:r>
              <a:rPr lang="id-ID" dirty="0"/>
              <a:t>loci contractus = Indonesia (</a:t>
            </a:r>
            <a:r>
              <a:rPr lang="id-ID" dirty="0" smtClean="0"/>
              <a:t>Jakarta)</a:t>
            </a:r>
            <a:endParaRPr lang="en-US" dirty="0"/>
          </a:p>
          <a:p>
            <a:pPr lvl="1"/>
            <a:r>
              <a:rPr lang="id-ID" dirty="0" smtClean="0"/>
              <a:t>bentuk/bahasa </a:t>
            </a:r>
            <a:r>
              <a:rPr lang="id-ID" dirty="0"/>
              <a:t>perjanjian = </a:t>
            </a:r>
            <a:r>
              <a:rPr lang="id-ID" dirty="0" smtClean="0"/>
              <a:t>Inggris.</a:t>
            </a:r>
            <a:endParaRPr lang="en-US" dirty="0"/>
          </a:p>
          <a:p>
            <a:pPr lvl="1"/>
            <a:r>
              <a:rPr lang="id-ID" dirty="0" smtClean="0"/>
              <a:t>lex </a:t>
            </a:r>
            <a:r>
              <a:rPr lang="id-ID" dirty="0"/>
              <a:t>fori = Indonesia.</a:t>
            </a:r>
            <a:br>
              <a:rPr lang="id-ID" dirty="0"/>
            </a:br>
            <a:endParaRPr lang="en-US" dirty="0"/>
          </a:p>
        </p:txBody>
      </p:sp>
    </p:spTree>
    <p:extLst>
      <p:ext uri="{BB962C8B-B14F-4D97-AF65-F5344CB8AC3E}">
        <p14:creationId xmlns:p14="http://schemas.microsoft.com/office/powerpoint/2010/main" val="39091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TotalTime>
  <Words>671</Words>
  <Application>Microsoft Office PowerPoint</Application>
  <PresentationFormat>On-screen Show (4:3)</PresentationFormat>
  <Paragraphs>76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Oriel</vt:lpstr>
      <vt:lpstr>HUKUM PERDATA INTERNASIONAL</vt:lpstr>
      <vt:lpstr>Titik-titik Pertalian Primer</vt:lpstr>
      <vt:lpstr>PowerPoint Presentation</vt:lpstr>
      <vt:lpstr>PowerPoint Presentation</vt:lpstr>
      <vt:lpstr>Titik-titik Pertalian Sekunder</vt:lpstr>
      <vt:lpstr>PowerPoint Presentation</vt:lpstr>
      <vt:lpstr>PowerPoint Presentation</vt:lpstr>
      <vt:lpstr>PowerPoint Presentation</vt:lpstr>
      <vt:lpstr>PowerPoint Presentation</vt:lpstr>
      <vt:lpstr>PowerPoint Presentation</vt:lpstr>
      <vt:lpstr>TPS DILUAR BIDANG KONTRAK </vt:lpstr>
      <vt:lpstr>PowerPoint Presentation</vt:lpstr>
      <vt:lpstr>PowerPoint Presentation</vt:lpstr>
      <vt:lpstr>PowerPoint Presentation</vt:lpstr>
      <vt:lpstr>PowerPoint Presentation</vt:lpstr>
      <vt:lpstr>PowerPoint Presentation</vt:lpstr>
      <vt:lpstr>PowerPoint Presentation</vt:lpstr>
      <vt:lpstr>HUBUNGAN ANTAR TITIK-TITIK PERTALIAN</vt:lpstr>
      <vt:lpstr>PowerPoint Presentation</vt:lpstr>
      <vt:lpstr>PowerPoint Presentation</vt:lpstr>
      <vt:lpstr>MENENTUKAN HUKUM YANG BERLAKU (LEX CAUSAE) DENGAN BANTUAN TITIK PERTALIAN</vt:lpstr>
      <vt:lpstr>PowerPoint Presentation</vt:lpstr>
      <vt:lpstr>PowerPoint Presentation</vt:lpstr>
      <vt:lpstr>BEBERAPA PENYELESAIAN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PERDATA INTERNASIONAL</dc:title>
  <dc:creator>nn</dc:creator>
  <cp:lastModifiedBy>nn</cp:lastModifiedBy>
  <cp:revision>1</cp:revision>
  <dcterms:created xsi:type="dcterms:W3CDTF">2016-02-29T11:05:13Z</dcterms:created>
  <dcterms:modified xsi:type="dcterms:W3CDTF">2016-02-29T11:06:23Z</dcterms:modified>
</cp:coreProperties>
</file>