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56C35DB-7697-4588-A98D-2F4852964C60}" type="datetimeFigureOut">
              <a:rPr lang="en-US" smtClean="0"/>
              <a:t>3/12/2016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72F6614-FF32-44FD-A1A3-1DD41B44DDE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6C35DB-7697-4588-A98D-2F4852964C60}" type="datetimeFigureOut">
              <a:rPr lang="en-US" smtClean="0"/>
              <a:t>3/12/2016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F6614-FF32-44FD-A1A3-1DD41B44DD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6C35DB-7697-4588-A98D-2F4852964C60}" type="datetimeFigureOut">
              <a:rPr lang="en-US" smtClean="0"/>
              <a:t>3/12/2016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F6614-FF32-44FD-A1A3-1DD41B44DDE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56C35DB-7697-4588-A98D-2F4852964C60}" type="datetimeFigureOut">
              <a:rPr lang="en-US" smtClean="0"/>
              <a:t>3/12/2016</a:t>
            </a:fld>
            <a:endParaRPr lang="en-US"/>
          </a:p>
        </p:txBody>
      </p:sp>
      <p:sp>
        <p:nvSpPr>
          <p:cNvPr id="9" name="Slide Number Placeholder 8"/>
          <p:cNvSpPr>
            <a:spLocks noGrp="1"/>
          </p:cNvSpPr>
          <p:nvPr>
            <p:ph type="sldNum" sz="quarter" idx="15"/>
          </p:nvPr>
        </p:nvSpPr>
        <p:spPr/>
        <p:txBody>
          <a:bodyPr rtlCol="0"/>
          <a:lstStyle/>
          <a:p>
            <a:fld id="{972F6614-FF32-44FD-A1A3-1DD41B44DDE9}"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56C35DB-7697-4588-A98D-2F4852964C60}" type="datetimeFigureOut">
              <a:rPr lang="en-US" smtClean="0"/>
              <a:t>3/12/2016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72F6614-FF32-44FD-A1A3-1DD41B44DDE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56C35DB-7697-4588-A98D-2F4852964C60}" type="datetimeFigureOut">
              <a:rPr lang="en-US" smtClean="0"/>
              <a:t>3/12/2016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F6614-FF32-44FD-A1A3-1DD41B44DDE9}"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56C35DB-7697-4588-A98D-2F4852964C60}" type="datetimeFigureOut">
              <a:rPr lang="en-US" smtClean="0"/>
              <a:t>3/12/2016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2F6614-FF32-44FD-A1A3-1DD41B44DDE9}"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56C35DB-7697-4588-A98D-2F4852964C60}" type="datetimeFigureOut">
              <a:rPr lang="en-US" smtClean="0"/>
              <a:t>3/12/2016</a:t>
            </a:fld>
            <a:endParaRPr lang="en-US"/>
          </a:p>
        </p:txBody>
      </p:sp>
      <p:sp>
        <p:nvSpPr>
          <p:cNvPr id="7" name="Slide Number Placeholder 6"/>
          <p:cNvSpPr>
            <a:spLocks noGrp="1"/>
          </p:cNvSpPr>
          <p:nvPr>
            <p:ph type="sldNum" sz="quarter" idx="11"/>
          </p:nvPr>
        </p:nvSpPr>
        <p:spPr/>
        <p:txBody>
          <a:bodyPr rtlCol="0"/>
          <a:lstStyle/>
          <a:p>
            <a:fld id="{972F6614-FF32-44FD-A1A3-1DD41B44DDE9}"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6C35DB-7697-4588-A98D-2F4852964C60}" type="datetimeFigureOut">
              <a:rPr lang="en-US" smtClean="0"/>
              <a:t>3/12/2016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2F6614-FF32-44FD-A1A3-1DD41B44DD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56C35DB-7697-4588-A98D-2F4852964C60}" type="datetimeFigureOut">
              <a:rPr lang="en-US" smtClean="0"/>
              <a:t>3/12/2016</a:t>
            </a:fld>
            <a:endParaRPr lang="en-US"/>
          </a:p>
        </p:txBody>
      </p:sp>
      <p:sp>
        <p:nvSpPr>
          <p:cNvPr id="22" name="Slide Number Placeholder 21"/>
          <p:cNvSpPr>
            <a:spLocks noGrp="1"/>
          </p:cNvSpPr>
          <p:nvPr>
            <p:ph type="sldNum" sz="quarter" idx="15"/>
          </p:nvPr>
        </p:nvSpPr>
        <p:spPr/>
        <p:txBody>
          <a:bodyPr rtlCol="0"/>
          <a:lstStyle/>
          <a:p>
            <a:fld id="{972F6614-FF32-44FD-A1A3-1DD41B44DDE9}"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56C35DB-7697-4588-A98D-2F4852964C60}" type="datetimeFigureOut">
              <a:rPr lang="en-US" smtClean="0"/>
              <a:t>3/12/2016</a:t>
            </a:fld>
            <a:endParaRPr lang="en-US"/>
          </a:p>
        </p:txBody>
      </p:sp>
      <p:sp>
        <p:nvSpPr>
          <p:cNvPr id="18" name="Slide Number Placeholder 17"/>
          <p:cNvSpPr>
            <a:spLocks noGrp="1"/>
          </p:cNvSpPr>
          <p:nvPr>
            <p:ph type="sldNum" sz="quarter" idx="11"/>
          </p:nvPr>
        </p:nvSpPr>
        <p:spPr/>
        <p:txBody>
          <a:bodyPr rtlCol="0"/>
          <a:lstStyle/>
          <a:p>
            <a:fld id="{972F6614-FF32-44FD-A1A3-1DD41B44DDE9}"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56C35DB-7697-4588-A98D-2F4852964C60}" type="datetimeFigureOut">
              <a:rPr lang="en-US" smtClean="0"/>
              <a:t>3/12/2016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72F6614-FF32-44FD-A1A3-1DD41B44DDE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HUKUM PERDATA INTERNASIONAL</a:t>
            </a:r>
            <a:endParaRPr lang="en-US" dirty="0"/>
          </a:p>
        </p:txBody>
      </p:sp>
      <p:sp>
        <p:nvSpPr>
          <p:cNvPr id="3" name="Subtitle 2"/>
          <p:cNvSpPr>
            <a:spLocks noGrp="1"/>
          </p:cNvSpPr>
          <p:nvPr>
            <p:ph type="subTitle" idx="1"/>
          </p:nvPr>
        </p:nvSpPr>
        <p:spPr/>
        <p:txBody>
          <a:bodyPr/>
          <a:lstStyle/>
          <a:p>
            <a:r>
              <a:rPr lang="en-US" dirty="0" smtClean="0"/>
              <a:t>KULIAH 8</a:t>
            </a:r>
          </a:p>
          <a:p>
            <a:r>
              <a:rPr lang="en-US" dirty="0" smtClean="0"/>
              <a:t>DHONI YUSRA SH MH</a:t>
            </a:r>
            <a:endParaRPr lang="en-US" dirty="0"/>
          </a:p>
        </p:txBody>
      </p:sp>
    </p:spTree>
    <p:extLst>
      <p:ext uri="{BB962C8B-B14F-4D97-AF65-F5344CB8AC3E}">
        <p14:creationId xmlns:p14="http://schemas.microsoft.com/office/powerpoint/2010/main" val="2321130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r>
              <a:rPr lang="id-ID" dirty="0"/>
              <a:t>Di Belanda kaidah-kaidah hukum memaksa (voorrangsregels) dipahami sebagai kaedah-kaedah HPI Unilateral yang harus diberlakukan demi pengamanan terhadap kepentingan umum dari Negara </a:t>
            </a:r>
            <a:r>
              <a:rPr lang="id-ID" dirty="0" smtClean="0"/>
              <a:t>forum.</a:t>
            </a:r>
            <a:endParaRPr lang="en-US" dirty="0"/>
          </a:p>
          <a:p>
            <a:r>
              <a:rPr lang="id-ID" dirty="0" smtClean="0"/>
              <a:t>Di </a:t>
            </a:r>
            <a:r>
              <a:rPr lang="id-ID" dirty="0"/>
              <a:t>dalam doktrin conflict of laws Amerika Serikat, diterima prinsip bahwa khusus untukpersoalan-persoalan yang seharusnya dapat diselesaikan sendiri oleh para pihakberdasarkan persyaratan dalam kontrakmereka, kebebasan para pihak untuk memilih hukum praktis tidak dibatasi sama sekali. Jika kontrak tidak dapat menyelesaikannya karena persoalan yang diatur mandatory laws, para pihak dapat memilih untuk memberlakukan kaedah memaksa dari system hukum asing, kecuali </a:t>
            </a:r>
            <a:r>
              <a:rPr lang="id-ID" dirty="0" smtClean="0"/>
              <a:t>bila:</a:t>
            </a:r>
            <a:endParaRPr lang="en-US" dirty="0"/>
          </a:p>
          <a:p>
            <a:pPr lvl="1"/>
            <a:r>
              <a:rPr lang="id-ID" dirty="0" smtClean="0"/>
              <a:t>Negara </a:t>
            </a:r>
            <a:r>
              <a:rPr lang="id-ID" dirty="0"/>
              <a:t>yang dipilih tidak memiliki kaitan yang substantive dengan para pihak atau dengan transaksi mereka dan tidak ada dasar pertimbangan lain yang reasonanble untuk memilih hukum Negara tersebut, </a:t>
            </a:r>
            <a:r>
              <a:rPr lang="id-ID" dirty="0" smtClean="0"/>
              <a:t>atau</a:t>
            </a:r>
            <a:endParaRPr lang="en-US"/>
          </a:p>
          <a:p>
            <a:pPr lvl="1"/>
            <a:r>
              <a:rPr lang="id-ID" smtClean="0"/>
              <a:t>pemberlakuan </a:t>
            </a:r>
            <a:r>
              <a:rPr lang="id-ID" dirty="0"/>
              <a:t>hukum dari Negara yang dipilih itu akan bertentangan dengan kebijakan dasar dari Negara yang secara objektif memiliki kepentingan yang lebih besar dari pada Negara yang dipilih dalam penyelesaian perkara ybs.</a:t>
            </a:r>
            <a:br>
              <a:rPr lang="id-ID" dirty="0"/>
            </a:br>
            <a:endParaRPr lang="en-US" dirty="0"/>
          </a:p>
        </p:txBody>
      </p:sp>
    </p:spTree>
    <p:extLst>
      <p:ext uri="{BB962C8B-B14F-4D97-AF65-F5344CB8AC3E}">
        <p14:creationId xmlns:p14="http://schemas.microsoft.com/office/powerpoint/2010/main" val="1691056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KAEDAH HUKUM MEMAKSA (MANDATORY RULES)</a:t>
            </a:r>
            <a:endParaRPr lang="en-US" dirty="0"/>
          </a:p>
        </p:txBody>
      </p:sp>
      <p:sp>
        <p:nvSpPr>
          <p:cNvPr id="3" name="Content Placeholder 2"/>
          <p:cNvSpPr>
            <a:spLocks noGrp="1"/>
          </p:cNvSpPr>
          <p:nvPr>
            <p:ph sz="quarter" idx="1"/>
          </p:nvPr>
        </p:nvSpPr>
        <p:spPr/>
        <p:txBody>
          <a:bodyPr/>
          <a:lstStyle/>
          <a:p>
            <a:r>
              <a:rPr lang="id-ID" dirty="0"/>
              <a:t>Kaedah Hukum memaksa (mandatory rules) dalam HPI sering kali menjadi kompleks, karena keberlakuannya tidak dapat dikesampingkan oleh kesepakatan antar para pihak. </a:t>
            </a:r>
            <a:endParaRPr lang="en-US" dirty="0"/>
          </a:p>
          <a:p>
            <a:r>
              <a:rPr lang="id-ID" dirty="0" smtClean="0"/>
              <a:t>Ada </a:t>
            </a:r>
            <a:r>
              <a:rPr lang="id-ID" dirty="0"/>
              <a:t>kemiripan dengan situasi dimana berlakunya sistim hukum asing harus dikesampingkan atas dasar “bertentangan dengan kepentingan umum</a:t>
            </a:r>
            <a:r>
              <a:rPr lang="id-ID" dirty="0" smtClean="0"/>
              <a:t>”.</a:t>
            </a:r>
            <a:endParaRPr lang="en-US" dirty="0" smtClean="0"/>
          </a:p>
          <a:p>
            <a:r>
              <a:rPr lang="id-ID" dirty="0" smtClean="0"/>
              <a:t>Namun </a:t>
            </a:r>
            <a:r>
              <a:rPr lang="id-ID" dirty="0"/>
              <a:t>meski dalam penerapan ada kemiripan, tetap ada perbedaannya</a:t>
            </a:r>
            <a:endParaRPr lang="en-US" dirty="0"/>
          </a:p>
        </p:txBody>
      </p:sp>
    </p:spTree>
    <p:extLst>
      <p:ext uri="{BB962C8B-B14F-4D97-AF65-F5344CB8AC3E}">
        <p14:creationId xmlns:p14="http://schemas.microsoft.com/office/powerpoint/2010/main" val="3508219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Perbedaannya antara lain </a:t>
            </a:r>
            <a:endParaRPr lang="en-US" dirty="0"/>
          </a:p>
        </p:txBody>
      </p:sp>
      <p:sp>
        <p:nvSpPr>
          <p:cNvPr id="3" name="Content Placeholder 2"/>
          <p:cNvSpPr>
            <a:spLocks noGrp="1"/>
          </p:cNvSpPr>
          <p:nvPr>
            <p:ph sz="quarter" idx="1"/>
          </p:nvPr>
        </p:nvSpPr>
        <p:spPr/>
        <p:txBody>
          <a:bodyPr/>
          <a:lstStyle/>
          <a:p>
            <a:r>
              <a:rPr lang="id-ID" dirty="0"/>
              <a:t>dasar pemberlakuan “ketertiban umum” dimaksudkan sebagai upaya defensive / mempertahankan untuk mencegah timbulnya akibat-akibat negative dari pemberlakuan hukum asing terhadap kepentingan nasional </a:t>
            </a:r>
            <a:r>
              <a:rPr lang="id-ID" dirty="0" smtClean="0"/>
              <a:t>forum;</a:t>
            </a:r>
            <a:endParaRPr lang="en-US" dirty="0"/>
          </a:p>
          <a:p>
            <a:r>
              <a:rPr lang="id-ID" dirty="0" smtClean="0"/>
              <a:t>dasar </a:t>
            </a:r>
            <a:r>
              <a:rPr lang="id-ID" dirty="0"/>
              <a:t>pemberlakuan “ mandatory laws” harus diberlakukan, tanpa melihat isi dari kaedah hukum asing yang seharusnya diberlakukan</a:t>
            </a:r>
            <a:endParaRPr lang="en-US" dirty="0"/>
          </a:p>
        </p:txBody>
      </p:sp>
    </p:spTree>
    <p:extLst>
      <p:ext uri="{BB962C8B-B14F-4D97-AF65-F5344CB8AC3E}">
        <p14:creationId xmlns:p14="http://schemas.microsoft.com/office/powerpoint/2010/main" val="2722429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10000"/>
          </a:bodyPr>
          <a:lstStyle/>
          <a:p>
            <a:r>
              <a:rPr lang="id-ID" dirty="0"/>
              <a:t>Pemberlakuan “mandatory rules” seringkali menjadi krusial dalam HPI, khususnya pada bidang-bidang kontrak yang </a:t>
            </a:r>
            <a:r>
              <a:rPr lang="id-ID" dirty="0" smtClean="0"/>
              <a:t>didas</a:t>
            </a:r>
            <a:r>
              <a:rPr lang="en-US" dirty="0" smtClean="0"/>
              <a:t>a</a:t>
            </a:r>
            <a:r>
              <a:rPr lang="id-ID" dirty="0" smtClean="0"/>
              <a:t>rkan </a:t>
            </a:r>
            <a:r>
              <a:rPr lang="id-ID" dirty="0"/>
              <a:t>atas kebebasan para pihak menentukan hukum yang berlaku atas kontrak mereka. </a:t>
            </a:r>
            <a:endParaRPr lang="en-US" dirty="0" smtClean="0"/>
          </a:p>
          <a:p>
            <a:r>
              <a:rPr lang="id-ID" dirty="0" smtClean="0"/>
              <a:t>Dengan </a:t>
            </a:r>
            <a:r>
              <a:rPr lang="id-ID" dirty="0"/>
              <a:t>kata lain “mandatory rules” akan membatasi para pihak dalam transaksi International, hal ini disebabkan oleh latar belakang pemberlakuan mandatory rules yang dianggap sebagai aturan umum yang mencerminkan kebijakan dasar (fundamental policy) dari Negara yang </a:t>
            </a:r>
            <a:r>
              <a:rPr lang="id-ID" dirty="0" smtClean="0"/>
              <a:t>memberlakukannya.</a:t>
            </a:r>
            <a:endParaRPr lang="en-US" dirty="0"/>
          </a:p>
          <a:p>
            <a:r>
              <a:rPr lang="id-ID" dirty="0" smtClean="0"/>
              <a:t>Namun </a:t>
            </a:r>
            <a:r>
              <a:rPr lang="id-ID" dirty="0"/>
              <a:t>dalam praktek tidak mudah untuk menentukan apakah suatu aturan hukum dapat dikatagorikan sebagai mandatory atau tidak? Persoalan ini biasanya dijawab melalui tindakan penafsiran dan konstruksi hukum (legal interpretation and construction) pada tingkat domestic, dengan mempertimbangkan substansi serta kebijakan dasar yang melatar belakangi aturan-aturan itu</a:t>
            </a:r>
            <a:endParaRPr lang="en-US" dirty="0"/>
          </a:p>
        </p:txBody>
      </p:sp>
    </p:spTree>
    <p:extLst>
      <p:ext uri="{BB962C8B-B14F-4D97-AF65-F5344CB8AC3E}">
        <p14:creationId xmlns:p14="http://schemas.microsoft.com/office/powerpoint/2010/main" val="2628858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10000"/>
          </a:bodyPr>
          <a:lstStyle/>
          <a:p>
            <a:r>
              <a:rPr lang="id-ID" dirty="0"/>
              <a:t>Dari segi International, persoalan ini menjadi lebih rumit, karena tidak semua aturan hukum yang bersifat memaksa dalam persoalan-persoalan hukum yang bersifat domestic, dengan sendirinya menjadi bersifat memaksa pula dalam arti International. </a:t>
            </a:r>
            <a:endParaRPr lang="en-US" dirty="0"/>
          </a:p>
          <a:p>
            <a:r>
              <a:rPr lang="id-ID" dirty="0" smtClean="0"/>
              <a:t>Konsep </a:t>
            </a:r>
            <a:r>
              <a:rPr lang="id-ID" dirty="0"/>
              <a:t>kaedah hukum memaksa (mandatory rules) umumnya digunakan untuk menjadi dasar pemberlakuan: </a:t>
            </a:r>
            <a:endParaRPr lang="en-US" dirty="0"/>
          </a:p>
          <a:p>
            <a:pPr lvl="1"/>
            <a:r>
              <a:rPr lang="id-ID" dirty="0" smtClean="0"/>
              <a:t>Aturan-aturan </a:t>
            </a:r>
            <a:r>
              <a:rPr lang="id-ID" dirty="0"/>
              <a:t>hukum yang khusus dimaksudkan untuk mengatur masalah-masalah ketenagakerjaan dan perlindungan </a:t>
            </a:r>
            <a:r>
              <a:rPr lang="id-ID" dirty="0" smtClean="0"/>
              <a:t>konsumen;</a:t>
            </a:r>
            <a:endParaRPr lang="en-US" dirty="0"/>
          </a:p>
          <a:p>
            <a:pPr lvl="1"/>
            <a:r>
              <a:rPr lang="id-ID" dirty="0" smtClean="0"/>
              <a:t>Aturan-aturan </a:t>
            </a:r>
            <a:r>
              <a:rPr lang="id-ID" dirty="0"/>
              <a:t>hukum dari sebuah Negara yang dipertautkan (connected) oleh semua elemen yang relevan dalam suatu persoalan hukum, kecuali pilihan hukum para </a:t>
            </a:r>
            <a:r>
              <a:rPr lang="id-ID" dirty="0" smtClean="0"/>
              <a:t>pihak;</a:t>
            </a:r>
            <a:endParaRPr lang="en-US" dirty="0"/>
          </a:p>
          <a:p>
            <a:pPr lvl="1"/>
            <a:r>
              <a:rPr lang="id-ID" dirty="0" smtClean="0"/>
              <a:t>Aturan-aturan </a:t>
            </a:r>
            <a:r>
              <a:rPr lang="id-ID" dirty="0"/>
              <a:t>badan pengadilan yang menjadi </a:t>
            </a:r>
            <a:r>
              <a:rPr lang="id-ID" dirty="0" smtClean="0"/>
              <a:t>perkara;</a:t>
            </a:r>
            <a:endParaRPr lang="en-US" dirty="0"/>
          </a:p>
          <a:p>
            <a:pPr lvl="1"/>
            <a:r>
              <a:rPr lang="id-ID" dirty="0" smtClean="0"/>
              <a:t>Aturan-aturan </a:t>
            </a:r>
            <a:r>
              <a:rPr lang="id-ID" dirty="0"/>
              <a:t>hukum dari suatu Negara yang memiliki kaitan nyata dengan situasi tertentu walaupun hukum Negara itu bukan merupakan lex causae;</a:t>
            </a:r>
            <a:br>
              <a:rPr lang="id-ID" dirty="0"/>
            </a:br>
            <a:endParaRPr lang="en-US" dirty="0"/>
          </a:p>
        </p:txBody>
      </p:sp>
    </p:spTree>
    <p:extLst>
      <p:ext uri="{BB962C8B-B14F-4D97-AF65-F5344CB8AC3E}">
        <p14:creationId xmlns:p14="http://schemas.microsoft.com/office/powerpoint/2010/main" val="904547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r>
              <a:rPr lang="id-ID" dirty="0"/>
              <a:t>Pengertian “hukum memaksa” sebenarnya dapat diartikan sebagai dua konsep yang agak berbeda satu sama lain, yaitu dalam </a:t>
            </a:r>
            <a:r>
              <a:rPr lang="id-ID" dirty="0" smtClean="0"/>
              <a:t>arti:</a:t>
            </a:r>
            <a:endParaRPr lang="en-US" dirty="0"/>
          </a:p>
          <a:p>
            <a:pPr lvl="1"/>
            <a:r>
              <a:rPr lang="id-ID" dirty="0" smtClean="0"/>
              <a:t>Domestik</a:t>
            </a:r>
            <a:r>
              <a:rPr lang="id-ID" dirty="0"/>
              <a:t/>
            </a:r>
            <a:br>
              <a:rPr lang="id-ID" dirty="0"/>
            </a:br>
            <a:r>
              <a:rPr lang="id-ID" dirty="0"/>
              <a:t>Aturan-aturan hukum yang memaksa dari forum yang tidak dapat dikesampingkan melalui perjanjian. Aturan-aturan ini diberi sifat memaksa atas pertimbangan terhadap akibat yang ditimbulkannya secara domestic apabila ia dikesampingkan melaluiperjanjian para pihak. Jika di dalam negeri system hukum ybs melarang penyimpangan terhadapnya melalui perjanjian, umumnya penyimpangan dalam hubungan hukum yang bersifat international pun akan dianggap dilarang.</a:t>
            </a:r>
            <a:br>
              <a:rPr lang="id-ID" dirty="0"/>
            </a:br>
            <a:r>
              <a:rPr lang="id-ID" dirty="0"/>
              <a:t>Misalnya : UU ketenagakerjaan Indonesia yang mewajibkan pembayaran upah sekurang-kurannya (minimum) sesuai dengan indeks Upah Minimum Regional yang berlaku di wilayah tertentu di Indonesia, dan perusahaan serta pekerja dalam tingkat domestic tidak dapat membuat kontrak kerja dengan pembayaran upah yang lebih rendah dari UMR, maka suatu kontrak kerja yang bersifat internasional pun tidak dapat menyimpang dari UMR itu melaluikesepakatan para pihak jika konrak kerja itu tunduk pada hukum </a:t>
            </a:r>
            <a:r>
              <a:rPr lang="id-ID" dirty="0" smtClean="0"/>
              <a:t>Indonesia.</a:t>
            </a:r>
            <a:endParaRPr lang="en-US" dirty="0"/>
          </a:p>
          <a:p>
            <a:pPr lvl="1"/>
            <a:r>
              <a:rPr lang="id-ID" dirty="0" smtClean="0"/>
              <a:t>Jadi </a:t>
            </a:r>
            <a:r>
              <a:rPr lang="id-ID" dirty="0"/>
              <a:t>dalam arti ini sifat memaksa dari mandatory laws akan berlaku juga dalam kontrak international apabila persoalan hukum yang menjadi pokok perkara memang memiliki kaitan nyata hanya ke hukum Indonesia atau jika perkara diajukan di depan Pengadilan Indonesia. </a:t>
            </a:r>
            <a:endParaRPr lang="en-US" dirty="0"/>
          </a:p>
          <a:p>
            <a:pPr lvl="1"/>
            <a:endParaRPr lang="en-US" dirty="0"/>
          </a:p>
        </p:txBody>
      </p:sp>
    </p:spTree>
    <p:extLst>
      <p:ext uri="{BB962C8B-B14F-4D97-AF65-F5344CB8AC3E}">
        <p14:creationId xmlns:p14="http://schemas.microsoft.com/office/powerpoint/2010/main" val="1910023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id-ID" dirty="0"/>
              <a:t>Internasional</a:t>
            </a:r>
            <a:br>
              <a:rPr lang="id-ID" dirty="0"/>
            </a:br>
            <a:r>
              <a:rPr lang="id-ID" dirty="0"/>
              <a:t>Aturan-aturan hukum yang tidak dapat dihindarkan berlakunya melalui pilihan hukum kearah sistim hukum lain selain system hukum yang menyatakannya sebagai aturan yang memaksa. (Tidak dapat dikecualikan oleh pilihan hukum). </a:t>
            </a:r>
            <a:br>
              <a:rPr lang="id-ID" dirty="0"/>
            </a:br>
            <a:r>
              <a:rPr lang="id-ID" dirty="0"/>
              <a:t>Kaedah-kaedah hukum memaksa dalam arti ini juga menunjuk pada aturan-aturan hukum yang pada dasarnya tidak dapat dikesampingkan, baik melalui perjanjian maupun kesepakatan diantara para pihak atau melalui pemberlakuan system hukum lain yang berlaku, baik karena pilihan hukum maupun karena ditunjuk kaedah-kaedah HPI lex fori.</a:t>
            </a:r>
            <a:endParaRPr lang="en-US" dirty="0"/>
          </a:p>
        </p:txBody>
      </p:sp>
    </p:spTree>
    <p:extLst>
      <p:ext uri="{BB962C8B-B14F-4D97-AF65-F5344CB8AC3E}">
        <p14:creationId xmlns:p14="http://schemas.microsoft.com/office/powerpoint/2010/main" val="3771921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id-ID" dirty="0"/>
              <a:t>Persoalan: apakah ada perbedaan pemberlakuan mandatory rules dari lex fori dengan mandatory rules dari suatu sistim hukum asing (lex causae</a:t>
            </a:r>
            <a:r>
              <a:rPr lang="id-ID" dirty="0" smtClean="0"/>
              <a:t>)?</a:t>
            </a:r>
            <a:endParaRPr lang="en-US" dirty="0" smtClean="0"/>
          </a:p>
          <a:p>
            <a:pPr lvl="1"/>
            <a:r>
              <a:rPr lang="id-ID" dirty="0"/>
              <a:t>Untuk mandatory rules dari lex fori, umumnya diterima azas bahwa pengadilan wajib untuk memberlakukannya dengan tidak mempedulikan hukum apa yang akan diberlakukan sebagai lex causae dari seuatu perkara. Pegangan Pengadilan/Hakim untuk memberlakukannya adalah prinsip bahwa mandatory rules dari lex fori yang tidak dapat dikesampingkan dalam perkara HPI adalah mereka yang substansinya berkaitan dengan penegakan nilai-nilai ketertiban umum di negara </a:t>
            </a:r>
            <a:r>
              <a:rPr lang="id-ID" dirty="0" smtClean="0"/>
              <a:t>forum.</a:t>
            </a:r>
            <a:endParaRPr lang="en-US" dirty="0"/>
          </a:p>
        </p:txBody>
      </p:sp>
    </p:spTree>
    <p:extLst>
      <p:ext uri="{BB962C8B-B14F-4D97-AF65-F5344CB8AC3E}">
        <p14:creationId xmlns:p14="http://schemas.microsoft.com/office/powerpoint/2010/main" val="219816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1"/>
            <a:r>
              <a:rPr lang="id-ID" dirty="0"/>
              <a:t>Untuk mandatory rules dari hukum asing (foreign mandatory laws), doktrin HPI belum terlalu jelas, tetapi dalam beberapa konvensi HPI diterima prinsip bahwa mandatory laws asing hanya dapat dipertimbangkan untuk diberlakukan apabila:</a:t>
            </a:r>
            <a:endParaRPr lang="en-US" dirty="0"/>
          </a:p>
          <a:p>
            <a:pPr lvl="2"/>
            <a:r>
              <a:rPr lang="id-ID" dirty="0"/>
              <a:t>sistim hukum asing itu memiliki kaitan yang cukup nyata dengan perkara (close conection rule), dan</a:t>
            </a:r>
            <a:endParaRPr lang="en-US" dirty="0"/>
          </a:p>
          <a:p>
            <a:pPr lvl="2"/>
            <a:r>
              <a:rPr lang="id-ID" dirty="0"/>
              <a:t>berdasarkan hukum asing itu, aturan-aturan tersebut memang harus diberlakukan tanpa memperhatikan hukum yang seharusnya berlaku; </a:t>
            </a:r>
            <a:br>
              <a:rPr lang="id-ID" dirty="0"/>
            </a:br>
            <a:endParaRPr lang="en-US" dirty="0"/>
          </a:p>
          <a:p>
            <a:endParaRPr lang="en-US" dirty="0"/>
          </a:p>
        </p:txBody>
      </p:sp>
    </p:spTree>
    <p:extLst>
      <p:ext uri="{BB962C8B-B14F-4D97-AF65-F5344CB8AC3E}">
        <p14:creationId xmlns:p14="http://schemas.microsoft.com/office/powerpoint/2010/main" val="6081598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TotalTime>
  <Words>607</Words>
  <Application>Microsoft Office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HUKUM PERDATA INTERNASIONAL</vt:lpstr>
      <vt:lpstr>KAEDAH HUKUM MEMAKSA (MANDATORY RULES)</vt:lpstr>
      <vt:lpstr>Perbedaannya antara lain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PERDATA INTERNASIONAL</dc:title>
  <dc:creator>nn</dc:creator>
  <cp:lastModifiedBy>nn</cp:lastModifiedBy>
  <cp:revision>2</cp:revision>
  <dcterms:created xsi:type="dcterms:W3CDTF">2016-03-12T02:02:01Z</dcterms:created>
  <dcterms:modified xsi:type="dcterms:W3CDTF">2016-03-12T02:13:32Z</dcterms:modified>
</cp:coreProperties>
</file>