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5" r:id="rId80"/>
    <p:sldId id="334" r:id="rId8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353535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202359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247754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145822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3422968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282391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1137327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296965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3720111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52410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91EB8-466F-4684-BFA9-A0BE6577C79C}" type="datetimeFigureOut">
              <a:rPr lang="id-ID" smtClean="0"/>
              <a:pPr/>
              <a:t>10/06/2022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1C5442C-BDDA-4B68-9C18-19B36F08CF9B}" type="slidenum">
              <a:rPr lang="id-ID" smtClean="0"/>
              <a:pPr/>
              <a:t>‹#›</a:t>
            </a:fld>
            <a:endParaRPr lang="id-ID"/>
          </a:p>
        </p:txBody>
      </p:sp>
    </p:spTree>
    <p:extLst>
      <p:ext uri="{BB962C8B-B14F-4D97-AF65-F5344CB8AC3E}">
        <p14:creationId xmlns:p14="http://schemas.microsoft.com/office/powerpoint/2010/main" val="417203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91EB8-466F-4684-BFA9-A0BE6577C79C}" type="datetimeFigureOut">
              <a:rPr lang="id-ID" smtClean="0"/>
              <a:pPr/>
              <a:t>10/06/2022</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5442C-BDDA-4B68-9C18-19B36F08CF9B}" type="slidenum">
              <a:rPr lang="id-ID" smtClean="0"/>
              <a:pPr/>
              <a:t>‹#›</a:t>
            </a:fld>
            <a:endParaRPr lang="id-ID"/>
          </a:p>
        </p:txBody>
      </p:sp>
    </p:spTree>
    <p:extLst>
      <p:ext uri="{BB962C8B-B14F-4D97-AF65-F5344CB8AC3E}">
        <p14:creationId xmlns:p14="http://schemas.microsoft.com/office/powerpoint/2010/main" val="96373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bilsonsimamora.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gramedia.co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dirty="0" smtClean="0">
                <a:solidFill>
                  <a:srgbClr val="FF0000"/>
                </a:solidFill>
              </a:rPr>
              <a:t> MANAJEMEN  PEMASARAN  STRATEGIK</a:t>
            </a:r>
            <a:endParaRPr lang="id-ID" b="1" dirty="0">
              <a:solidFill>
                <a:srgbClr val="FF0000"/>
              </a:solidFill>
            </a:endParaRPr>
          </a:p>
        </p:txBody>
      </p:sp>
      <p:sp>
        <p:nvSpPr>
          <p:cNvPr id="3" name="Subtitle 2"/>
          <p:cNvSpPr>
            <a:spLocks noGrp="1"/>
          </p:cNvSpPr>
          <p:nvPr>
            <p:ph type="subTitle" idx="1"/>
          </p:nvPr>
        </p:nvSpPr>
        <p:spPr/>
        <p:txBody>
          <a:bodyPr>
            <a:normAutofit/>
          </a:bodyPr>
          <a:lstStyle/>
          <a:p>
            <a:r>
              <a:rPr lang="id-ID" sz="4000" b="1" dirty="0" smtClean="0"/>
              <a:t>Dr. Ir. Raden A. Harianto, SE, MM, CISO</a:t>
            </a:r>
          </a:p>
          <a:p>
            <a:r>
              <a:rPr lang="id-ID" sz="4000" i="1" dirty="0" smtClean="0"/>
              <a:t>Associate Professor</a:t>
            </a:r>
            <a:endParaRPr lang="id-ID" sz="4000" i="1" dirty="0"/>
          </a:p>
        </p:txBody>
      </p:sp>
    </p:spTree>
    <p:extLst>
      <p:ext uri="{BB962C8B-B14F-4D97-AF65-F5344CB8AC3E}">
        <p14:creationId xmlns:p14="http://schemas.microsoft.com/office/powerpoint/2010/main" val="2879623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8764"/>
          </a:xfrm>
        </p:spPr>
        <p:txBody>
          <a:bodyPr>
            <a:normAutofit fontScale="90000"/>
          </a:bodyPr>
          <a:lstStyle/>
          <a:p>
            <a:pPr algn="ctr"/>
            <a:r>
              <a:rPr lang="id-ID" sz="3600" b="1" dirty="0" smtClean="0"/>
              <a:t>Topic 2 :  </a:t>
            </a:r>
            <a:r>
              <a:rPr lang="id-ID" sz="3600" b="1" dirty="0" smtClean="0">
                <a:solidFill>
                  <a:srgbClr val="0070C0"/>
                </a:solidFill>
              </a:rPr>
              <a:t>Hubungan Corporate Strategy, Business Strategy dan Marketing Strategy</a:t>
            </a:r>
            <a:endParaRPr lang="id-ID" sz="3600" b="1" dirty="0">
              <a:solidFill>
                <a:srgbClr val="0070C0"/>
              </a:solidFill>
            </a:endParaRPr>
          </a:p>
        </p:txBody>
      </p:sp>
      <p:sp>
        <p:nvSpPr>
          <p:cNvPr id="3" name="Content Placeholder 2"/>
          <p:cNvSpPr>
            <a:spLocks noGrp="1"/>
          </p:cNvSpPr>
          <p:nvPr>
            <p:ph idx="1"/>
          </p:nvPr>
        </p:nvSpPr>
        <p:spPr>
          <a:xfrm>
            <a:off x="550843" y="1233890"/>
            <a:ext cx="11248222" cy="5188944"/>
          </a:xfrm>
        </p:spPr>
        <p:txBody>
          <a:bodyPr/>
          <a:lstStyle/>
          <a:p>
            <a:pPr marL="514350" indent="-514350">
              <a:buAutoNum type="arabicPeriod"/>
            </a:pPr>
            <a:r>
              <a:rPr lang="id-ID" dirty="0" smtClean="0"/>
              <a:t>Corporate Strategy </a:t>
            </a:r>
            <a:r>
              <a:rPr lang="id-ID" dirty="0" smtClean="0">
                <a:sym typeface="Wingdings" panose="05000000000000000000" pitchFamily="2" charset="2"/>
              </a:rPr>
              <a:t> Strategi yg dijalankan oleh induk group perusahaan atau holding company untuk mengatur berbagai perusahaan atau strategic business unit yg ada dibawahnya</a:t>
            </a:r>
          </a:p>
          <a:p>
            <a:pPr marL="514350" indent="-514350">
              <a:buAutoNum type="arabicPeriod"/>
            </a:pPr>
            <a:r>
              <a:rPr lang="id-ID" dirty="0" smtClean="0">
                <a:sym typeface="Wingdings" panose="05000000000000000000" pitchFamily="2" charset="2"/>
              </a:rPr>
              <a:t>Business Strategy  Tindakan yg dilakukan atas dasar pengambilan keputusan oleh perusahaan untuk mencapai target dan tujuan bisnisnya. Dengan kata lain, strategi bisnis adalah aksi dan proses perusahaan dalam mendukung aktivitas bisnisnya sehingga mendapatkan keuntungan. Tentukan 5 jenis strategi bisnis yg efektif apa saja ?</a:t>
            </a:r>
          </a:p>
          <a:p>
            <a:pPr marL="514350" indent="-514350">
              <a:buAutoNum type="arabicPeriod"/>
            </a:pPr>
            <a:r>
              <a:rPr lang="id-ID" dirty="0" smtClean="0">
                <a:sym typeface="Wingdings" panose="05000000000000000000" pitchFamily="2" charset="2"/>
              </a:rPr>
              <a:t>Marketing Strategy Strategi yg digunakan oleh perusahaan produsen barang atau jasa secara berkelanjutan untuk memenangkan persaingan pasar secara berkelanjutan.  Penyusunan rencana usaha secara agregat oleh strategi pemasaran. Wikepedia </a:t>
            </a:r>
            <a:endParaRPr lang="id-ID" dirty="0"/>
          </a:p>
        </p:txBody>
      </p:sp>
    </p:spTree>
    <p:extLst>
      <p:ext uri="{BB962C8B-B14F-4D97-AF65-F5344CB8AC3E}">
        <p14:creationId xmlns:p14="http://schemas.microsoft.com/office/powerpoint/2010/main" val="146999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7073"/>
          </a:xfrm>
        </p:spPr>
        <p:txBody>
          <a:bodyPr>
            <a:noAutofit/>
          </a:bodyPr>
          <a:lstStyle/>
          <a:p>
            <a:r>
              <a:rPr lang="id-ID" sz="3200" b="1" dirty="0" smtClean="0">
                <a:solidFill>
                  <a:srgbClr val="00B050"/>
                </a:solidFill>
              </a:rPr>
              <a:t>2.1. Strategi Pemasaran Yang Sering Digunakan</a:t>
            </a:r>
            <a:endParaRPr lang="id-ID" sz="3200" b="1" dirty="0">
              <a:solidFill>
                <a:srgbClr val="00B050"/>
              </a:solidFill>
            </a:endParaRPr>
          </a:p>
        </p:txBody>
      </p:sp>
      <p:sp>
        <p:nvSpPr>
          <p:cNvPr id="3" name="Content Placeholder 2"/>
          <p:cNvSpPr>
            <a:spLocks noGrp="1"/>
          </p:cNvSpPr>
          <p:nvPr>
            <p:ph idx="1"/>
          </p:nvPr>
        </p:nvSpPr>
        <p:spPr>
          <a:xfrm>
            <a:off x="838200" y="936434"/>
            <a:ext cx="10515600" cy="5240529"/>
          </a:xfrm>
        </p:spPr>
        <p:txBody>
          <a:bodyPr/>
          <a:lstStyle/>
          <a:p>
            <a:r>
              <a:rPr lang="id-ID" dirty="0" smtClean="0"/>
              <a:t>Iklan Berbayar</a:t>
            </a:r>
          </a:p>
          <a:p>
            <a:r>
              <a:rPr lang="id-ID" dirty="0" smtClean="0"/>
              <a:t>Pemasaran Transaksional</a:t>
            </a:r>
          </a:p>
          <a:p>
            <a:r>
              <a:rPr lang="id-ID" dirty="0" smtClean="0"/>
              <a:t>Pemasaran Media Sosial</a:t>
            </a:r>
          </a:p>
          <a:p>
            <a:r>
              <a:rPr lang="id-ID" dirty="0" smtClean="0"/>
              <a:t>Pemasaran Interaktif</a:t>
            </a:r>
          </a:p>
          <a:p>
            <a:r>
              <a:rPr lang="id-ID" dirty="0" smtClean="0"/>
              <a:t>Pemasaran Konten</a:t>
            </a:r>
          </a:p>
          <a:p>
            <a:r>
              <a:rPr lang="id-ID" dirty="0" smtClean="0"/>
              <a:t>6 Search Engine Optimization (SEO)</a:t>
            </a:r>
          </a:p>
          <a:p>
            <a:r>
              <a:rPr lang="id-ID" dirty="0" smtClean="0"/>
              <a:t>7 Earned Media (public relation)</a:t>
            </a:r>
          </a:p>
          <a:p>
            <a:r>
              <a:rPr lang="id-ID" dirty="0" smtClean="0"/>
              <a:t>Inbound Marketing</a:t>
            </a:r>
            <a:endParaRPr lang="id-ID" dirty="0"/>
          </a:p>
        </p:txBody>
      </p:sp>
    </p:spTree>
    <p:extLst>
      <p:ext uri="{BB962C8B-B14F-4D97-AF65-F5344CB8AC3E}">
        <p14:creationId xmlns:p14="http://schemas.microsoft.com/office/powerpoint/2010/main" val="151697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8258"/>
          </a:xfrm>
        </p:spPr>
        <p:txBody>
          <a:bodyPr>
            <a:normAutofit/>
          </a:bodyPr>
          <a:lstStyle/>
          <a:p>
            <a:r>
              <a:rPr lang="id-ID" sz="3200" b="1" dirty="0" smtClean="0">
                <a:solidFill>
                  <a:srgbClr val="00B050"/>
                </a:solidFill>
              </a:rPr>
              <a:t>2.2. Strategic Marketing :  The Foundation is includes :</a:t>
            </a:r>
            <a:endParaRPr lang="id-ID" sz="3200" b="1" dirty="0">
              <a:solidFill>
                <a:srgbClr val="00B050"/>
              </a:solidFill>
            </a:endParaRPr>
          </a:p>
        </p:txBody>
      </p:sp>
      <p:sp>
        <p:nvSpPr>
          <p:cNvPr id="3" name="Content Placeholder 2"/>
          <p:cNvSpPr>
            <a:spLocks noGrp="1"/>
          </p:cNvSpPr>
          <p:nvPr>
            <p:ph idx="1"/>
          </p:nvPr>
        </p:nvSpPr>
        <p:spPr>
          <a:xfrm>
            <a:off x="838200" y="991518"/>
            <a:ext cx="10515600" cy="5185445"/>
          </a:xfrm>
        </p:spPr>
        <p:txBody>
          <a:bodyPr/>
          <a:lstStyle/>
          <a:p>
            <a:r>
              <a:rPr lang="id-ID" dirty="0" smtClean="0"/>
              <a:t>The Essence of Strategy</a:t>
            </a:r>
          </a:p>
          <a:p>
            <a:r>
              <a:rPr lang="id-ID" dirty="0" smtClean="0"/>
              <a:t>Corporate Strategy</a:t>
            </a:r>
          </a:p>
          <a:p>
            <a:r>
              <a:rPr lang="id-ID" dirty="0" smtClean="0"/>
              <a:t>Business Strategy</a:t>
            </a:r>
          </a:p>
          <a:p>
            <a:r>
              <a:rPr lang="id-ID" dirty="0" smtClean="0"/>
              <a:t>Marketing Strategy</a:t>
            </a:r>
          </a:p>
          <a:p>
            <a:r>
              <a:rPr lang="id-ID" dirty="0" smtClean="0"/>
              <a:t>Marketing Strategy – Deductive and Inductive</a:t>
            </a:r>
          </a:p>
          <a:p>
            <a:r>
              <a:rPr lang="id-ID" dirty="0" smtClean="0"/>
              <a:t>Daftar Referensi</a:t>
            </a:r>
          </a:p>
          <a:p>
            <a:pPr marL="0" indent="0">
              <a:buNone/>
            </a:pPr>
            <a:r>
              <a:rPr lang="id-ID" b="1" dirty="0" smtClean="0">
                <a:solidFill>
                  <a:srgbClr val="00B050"/>
                </a:solidFill>
              </a:rPr>
              <a:t> </a:t>
            </a:r>
            <a:endParaRPr lang="id-ID" b="1" dirty="0" smtClean="0">
              <a:solidFill>
                <a:srgbClr val="002060"/>
              </a:solidFill>
            </a:endParaRPr>
          </a:p>
          <a:p>
            <a:pPr marL="0" indent="0">
              <a:buNone/>
            </a:pPr>
            <a:endParaRPr lang="id-ID" sz="2000" dirty="0" smtClean="0">
              <a:solidFill>
                <a:srgbClr val="00B050"/>
              </a:solidFill>
            </a:endParaRPr>
          </a:p>
          <a:p>
            <a:pPr marL="0" indent="0">
              <a:buNone/>
            </a:pPr>
            <a:endParaRPr lang="id-ID" dirty="0"/>
          </a:p>
        </p:txBody>
      </p:sp>
    </p:spTree>
    <p:extLst>
      <p:ext uri="{BB962C8B-B14F-4D97-AF65-F5344CB8AC3E}">
        <p14:creationId xmlns:p14="http://schemas.microsoft.com/office/powerpoint/2010/main" val="3312933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7241"/>
          </a:xfrm>
        </p:spPr>
        <p:txBody>
          <a:bodyPr>
            <a:noAutofit/>
          </a:bodyPr>
          <a:lstStyle/>
          <a:p>
            <a:r>
              <a:rPr lang="id-ID" sz="3200" b="1" dirty="0" smtClean="0">
                <a:solidFill>
                  <a:srgbClr val="00B050"/>
                </a:solidFill>
              </a:rPr>
              <a:t>2.4. Marketing Strategy Formulation includes :</a:t>
            </a:r>
            <a:endParaRPr lang="id-ID" sz="3200" b="1" dirty="0">
              <a:solidFill>
                <a:srgbClr val="00B050"/>
              </a:solidFill>
            </a:endParaRPr>
          </a:p>
        </p:txBody>
      </p:sp>
      <p:sp>
        <p:nvSpPr>
          <p:cNvPr id="3" name="Content Placeholder 2"/>
          <p:cNvSpPr>
            <a:spLocks noGrp="1"/>
          </p:cNvSpPr>
          <p:nvPr>
            <p:ph idx="1"/>
          </p:nvPr>
        </p:nvSpPr>
        <p:spPr>
          <a:xfrm>
            <a:off x="838200" y="1013552"/>
            <a:ext cx="10515600" cy="5163411"/>
          </a:xfrm>
        </p:spPr>
        <p:txBody>
          <a:bodyPr/>
          <a:lstStyle/>
          <a:p>
            <a:r>
              <a:rPr lang="id-ID" dirty="0" smtClean="0"/>
              <a:t>Segmentation and Targeting</a:t>
            </a:r>
          </a:p>
          <a:p>
            <a:r>
              <a:rPr lang="id-ID" dirty="0" smtClean="0"/>
              <a:t>Positioning</a:t>
            </a:r>
          </a:p>
          <a:p>
            <a:r>
              <a:rPr lang="id-ID" dirty="0" smtClean="0"/>
              <a:t>Branding Strategy</a:t>
            </a:r>
          </a:p>
          <a:p>
            <a:pPr marL="0" indent="0">
              <a:buNone/>
            </a:pPr>
            <a:endParaRPr lang="id-ID" dirty="0" smtClean="0"/>
          </a:p>
          <a:p>
            <a:pPr marL="0" indent="0">
              <a:buNone/>
            </a:pPr>
            <a:r>
              <a:rPr lang="id-ID" sz="3200" b="1" dirty="0" smtClean="0">
                <a:solidFill>
                  <a:srgbClr val="00B050"/>
                </a:solidFill>
              </a:rPr>
              <a:t>2.5. Marketing Strategy :  Situation Analysis </a:t>
            </a:r>
          </a:p>
          <a:p>
            <a:r>
              <a:rPr lang="id-ID" dirty="0" smtClean="0"/>
              <a:t>Sasaran</a:t>
            </a:r>
          </a:p>
          <a:p>
            <a:r>
              <a:rPr lang="id-ID" dirty="0" smtClean="0"/>
              <a:t>Internal Situation Analysis</a:t>
            </a:r>
          </a:p>
          <a:p>
            <a:r>
              <a:rPr lang="id-ID" dirty="0" smtClean="0"/>
              <a:t>External Situation Analysis</a:t>
            </a:r>
          </a:p>
          <a:p>
            <a:r>
              <a:rPr lang="id-ID" dirty="0" smtClean="0"/>
              <a:t>SWOT Analysis</a:t>
            </a:r>
            <a:endParaRPr lang="id-ID" dirty="0"/>
          </a:p>
        </p:txBody>
      </p:sp>
    </p:spTree>
    <p:extLst>
      <p:ext uri="{BB962C8B-B14F-4D97-AF65-F5344CB8AC3E}">
        <p14:creationId xmlns:p14="http://schemas.microsoft.com/office/powerpoint/2010/main" val="3698544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2326"/>
          </a:xfrm>
        </p:spPr>
        <p:txBody>
          <a:bodyPr>
            <a:normAutofit/>
          </a:bodyPr>
          <a:lstStyle/>
          <a:p>
            <a:r>
              <a:rPr lang="id-ID" sz="3200" b="1" dirty="0" smtClean="0">
                <a:solidFill>
                  <a:srgbClr val="00B050"/>
                </a:solidFill>
              </a:rPr>
              <a:t>2.6. Strategic Marketing :  The Marketing Program</a:t>
            </a:r>
            <a:endParaRPr lang="id-ID" sz="3200" b="1" dirty="0">
              <a:solidFill>
                <a:srgbClr val="00B050"/>
              </a:solidFill>
            </a:endParaRPr>
          </a:p>
        </p:txBody>
      </p:sp>
      <p:sp>
        <p:nvSpPr>
          <p:cNvPr id="3" name="Content Placeholder 2"/>
          <p:cNvSpPr>
            <a:spLocks noGrp="1"/>
          </p:cNvSpPr>
          <p:nvPr>
            <p:ph idx="1"/>
          </p:nvPr>
        </p:nvSpPr>
        <p:spPr>
          <a:xfrm>
            <a:off x="838200" y="1046602"/>
            <a:ext cx="10515600" cy="5130361"/>
          </a:xfrm>
        </p:spPr>
        <p:txBody>
          <a:bodyPr/>
          <a:lstStyle/>
          <a:p>
            <a:r>
              <a:rPr lang="id-ID" dirty="0" smtClean="0"/>
              <a:t>Product Strategy</a:t>
            </a:r>
          </a:p>
          <a:p>
            <a:r>
              <a:rPr lang="id-ID" dirty="0" smtClean="0"/>
              <a:t>Service Strategy</a:t>
            </a:r>
          </a:p>
          <a:p>
            <a:r>
              <a:rPr lang="id-ID" dirty="0" smtClean="0"/>
              <a:t>Price Strategy</a:t>
            </a:r>
          </a:p>
          <a:p>
            <a:r>
              <a:rPr lang="id-ID" dirty="0" smtClean="0"/>
              <a:t>Value Chain Strategy</a:t>
            </a:r>
          </a:p>
          <a:p>
            <a:r>
              <a:rPr lang="id-ID" dirty="0" smtClean="0"/>
              <a:t>Managing Marketing Communication</a:t>
            </a:r>
          </a:p>
          <a:p>
            <a:pPr marL="0" indent="0">
              <a:buNone/>
            </a:pPr>
            <a:endParaRPr lang="id-ID" dirty="0" smtClean="0"/>
          </a:p>
          <a:p>
            <a:pPr marL="0" indent="0">
              <a:buNone/>
            </a:pPr>
            <a:r>
              <a:rPr lang="id-ID" b="1" dirty="0" smtClean="0">
                <a:solidFill>
                  <a:srgbClr val="00B050"/>
                </a:solidFill>
              </a:rPr>
              <a:t>2.7. Strategic Marketing :  Implementation</a:t>
            </a:r>
          </a:p>
          <a:p>
            <a:r>
              <a:rPr lang="id-ID" dirty="0" smtClean="0"/>
              <a:t>Strategi Pemasaran untuk Berbagai Situasi</a:t>
            </a:r>
          </a:p>
          <a:p>
            <a:r>
              <a:rPr lang="id-ID" dirty="0" smtClean="0"/>
              <a:t>Designing Market – Driven Organization</a:t>
            </a:r>
          </a:p>
          <a:p>
            <a:r>
              <a:rPr lang="id-ID" dirty="0" smtClean="0"/>
              <a:t>Implementasi dan Pengendalian Strategi Pemasaran</a:t>
            </a:r>
            <a:endParaRPr lang="id-ID" dirty="0"/>
          </a:p>
        </p:txBody>
      </p:sp>
    </p:spTree>
    <p:extLst>
      <p:ext uri="{BB962C8B-B14F-4D97-AF65-F5344CB8AC3E}">
        <p14:creationId xmlns:p14="http://schemas.microsoft.com/office/powerpoint/2010/main" val="2784729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2157"/>
          </a:xfrm>
        </p:spPr>
        <p:txBody>
          <a:bodyPr>
            <a:normAutofit fontScale="90000"/>
          </a:bodyPr>
          <a:lstStyle/>
          <a:p>
            <a:r>
              <a:rPr lang="id-ID" sz="3200" b="1" dirty="0" smtClean="0">
                <a:solidFill>
                  <a:srgbClr val="00B050"/>
                </a:solidFill>
              </a:rPr>
              <a:t>2.8. Model Strategi Korporat, dan  Strategi Bisnis</a:t>
            </a:r>
            <a:endParaRPr lang="id-ID" sz="3200" b="1" dirty="0">
              <a:solidFill>
                <a:srgbClr val="00B050"/>
              </a:solidFill>
            </a:endParaRPr>
          </a:p>
        </p:txBody>
      </p:sp>
      <p:sp>
        <p:nvSpPr>
          <p:cNvPr id="3" name="Content Placeholder 2"/>
          <p:cNvSpPr>
            <a:spLocks noGrp="1"/>
          </p:cNvSpPr>
          <p:nvPr>
            <p:ph idx="1"/>
          </p:nvPr>
        </p:nvSpPr>
        <p:spPr>
          <a:xfrm>
            <a:off x="838200" y="936434"/>
            <a:ext cx="10641376" cy="5464366"/>
          </a:xfrm>
        </p:spPr>
        <p:txBody>
          <a:bodyPr>
            <a:normAutofit fontScale="92500" lnSpcReduction="10000"/>
          </a:bodyPr>
          <a:lstStyle/>
          <a:p>
            <a:r>
              <a:rPr lang="id-ID" dirty="0" smtClean="0"/>
              <a:t>Portofolio Bisnis</a:t>
            </a:r>
          </a:p>
          <a:p>
            <a:r>
              <a:rPr lang="id-ID" dirty="0" smtClean="0"/>
              <a:t>Investasi Modal</a:t>
            </a:r>
          </a:p>
          <a:p>
            <a:r>
              <a:rPr lang="id-ID" dirty="0" smtClean="0"/>
              <a:t>Alokasi sumber daya</a:t>
            </a:r>
          </a:p>
          <a:p>
            <a:r>
              <a:rPr lang="id-ID" dirty="0" smtClean="0"/>
              <a:t>Budaya Organisasi</a:t>
            </a:r>
          </a:p>
          <a:p>
            <a:r>
              <a:rPr lang="id-ID" dirty="0" smtClean="0"/>
              <a:t>Struktur Perusahaan</a:t>
            </a:r>
          </a:p>
          <a:p>
            <a:pPr marL="0" indent="0">
              <a:buNone/>
            </a:pPr>
            <a:r>
              <a:rPr lang="id-ID" dirty="0"/>
              <a:t> </a:t>
            </a:r>
            <a:r>
              <a:rPr lang="id-ID" dirty="0" smtClean="0"/>
              <a:t>                                                                                           </a:t>
            </a:r>
            <a:r>
              <a:rPr lang="id-ID" b="1" dirty="0" smtClean="0"/>
              <a:t>FOKUS</a:t>
            </a:r>
          </a:p>
          <a:p>
            <a:r>
              <a:rPr lang="id-ID" dirty="0" smtClean="0"/>
              <a:t>Portofolio Produk</a:t>
            </a:r>
          </a:p>
          <a:p>
            <a:r>
              <a:rPr lang="id-ID" dirty="0" smtClean="0"/>
              <a:t>Alokasi sumber daya</a:t>
            </a:r>
          </a:p>
          <a:p>
            <a:r>
              <a:rPr lang="id-ID" dirty="0" smtClean="0"/>
              <a:t>Produk / pasar</a:t>
            </a:r>
          </a:p>
          <a:p>
            <a:r>
              <a:rPr lang="id-ID" dirty="0" smtClean="0"/>
              <a:t>Budaya Bisnis</a:t>
            </a:r>
          </a:p>
          <a:p>
            <a:r>
              <a:rPr lang="id-ID" dirty="0" smtClean="0"/>
              <a:t>Manajemen Biaya</a:t>
            </a:r>
          </a:p>
          <a:p>
            <a:pPr marL="0" indent="0">
              <a:buNone/>
            </a:pPr>
            <a:r>
              <a:rPr lang="id-ID" dirty="0" smtClean="0"/>
              <a:t>    Strategik</a:t>
            </a:r>
            <a:endParaRPr lang="id-ID" dirty="0"/>
          </a:p>
        </p:txBody>
      </p:sp>
      <p:sp>
        <p:nvSpPr>
          <p:cNvPr id="4" name="Rectangle 3"/>
          <p:cNvSpPr/>
          <p:nvPr/>
        </p:nvSpPr>
        <p:spPr>
          <a:xfrm>
            <a:off x="4340646" y="1167788"/>
            <a:ext cx="2798284" cy="1674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CORPORATE STRATEGY</a:t>
            </a:r>
          </a:p>
          <a:p>
            <a:pPr algn="ctr"/>
            <a:r>
              <a:rPr lang="id-ID" sz="2000" dirty="0" smtClean="0"/>
              <a:t>Membangun kompetensi Inti</a:t>
            </a:r>
          </a:p>
        </p:txBody>
      </p:sp>
      <p:sp>
        <p:nvSpPr>
          <p:cNvPr id="5" name="Right Arrow 4"/>
          <p:cNvSpPr/>
          <p:nvPr/>
        </p:nvSpPr>
        <p:spPr>
          <a:xfrm>
            <a:off x="7403335" y="1167788"/>
            <a:ext cx="1465243" cy="1861851"/>
          </a:xfrm>
          <a:prstGeom prst="rightArrow">
            <a:avLst>
              <a:gd name="adj1" fmla="val 50000"/>
              <a:gd name="adj2" fmla="val 477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Economic Value Added</a:t>
            </a:r>
            <a:endParaRPr lang="id-ID" dirty="0"/>
          </a:p>
        </p:txBody>
      </p:sp>
      <p:sp>
        <p:nvSpPr>
          <p:cNvPr id="6" name="Oval 5"/>
          <p:cNvSpPr/>
          <p:nvPr/>
        </p:nvSpPr>
        <p:spPr>
          <a:xfrm>
            <a:off x="9132983" y="1751683"/>
            <a:ext cx="1983036" cy="716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Shareholder Value</a:t>
            </a:r>
            <a:endParaRPr lang="id-ID" b="1" dirty="0"/>
          </a:p>
        </p:txBody>
      </p:sp>
      <p:sp>
        <p:nvSpPr>
          <p:cNvPr id="7" name="Rectangle 6"/>
          <p:cNvSpPr/>
          <p:nvPr/>
        </p:nvSpPr>
        <p:spPr>
          <a:xfrm>
            <a:off x="4340647" y="3877937"/>
            <a:ext cx="295252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BUSINESS STRATEGY</a:t>
            </a:r>
          </a:p>
          <a:p>
            <a:r>
              <a:rPr lang="id-ID" b="1" dirty="0" smtClean="0"/>
              <a:t>*   </a:t>
            </a:r>
            <a:r>
              <a:rPr lang="id-ID" dirty="0" smtClean="0"/>
              <a:t>Kompetensi Unik</a:t>
            </a:r>
          </a:p>
          <a:p>
            <a:pPr marL="285750" indent="-285750">
              <a:buFont typeface="Arial" panose="020B0604020202020204" pitchFamily="34" charset="0"/>
              <a:buChar char="•"/>
            </a:pPr>
            <a:r>
              <a:rPr lang="id-ID" dirty="0" smtClean="0"/>
              <a:t>Pengembangan posisi Kompetitif</a:t>
            </a:r>
          </a:p>
          <a:p>
            <a:pPr marL="285750" indent="-285750">
              <a:buFont typeface="Arial" panose="020B0604020202020204" pitchFamily="34" charset="0"/>
              <a:buChar char="•"/>
            </a:pPr>
            <a:r>
              <a:rPr lang="id-ID" dirty="0" smtClean="0"/>
              <a:t>Keunggulan Kompetitif</a:t>
            </a:r>
            <a:endParaRPr lang="id-ID" dirty="0"/>
          </a:p>
        </p:txBody>
      </p:sp>
      <p:sp>
        <p:nvSpPr>
          <p:cNvPr id="8" name="Right Arrow 7"/>
          <p:cNvSpPr/>
          <p:nvPr/>
        </p:nvSpPr>
        <p:spPr>
          <a:xfrm>
            <a:off x="7645705" y="3877937"/>
            <a:ext cx="1487277" cy="19169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Economic Value Added</a:t>
            </a:r>
            <a:endParaRPr lang="id-ID" dirty="0"/>
          </a:p>
        </p:txBody>
      </p:sp>
      <p:sp>
        <p:nvSpPr>
          <p:cNvPr id="9" name="Oval 8"/>
          <p:cNvSpPr/>
          <p:nvPr/>
        </p:nvSpPr>
        <p:spPr>
          <a:xfrm>
            <a:off x="9353320" y="4450813"/>
            <a:ext cx="2000480" cy="727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Business Value</a:t>
            </a:r>
            <a:endParaRPr lang="id-ID" b="1" dirty="0"/>
          </a:p>
        </p:txBody>
      </p:sp>
    </p:spTree>
    <p:extLst>
      <p:ext uri="{BB962C8B-B14F-4D97-AF65-F5344CB8AC3E}">
        <p14:creationId xmlns:p14="http://schemas.microsoft.com/office/powerpoint/2010/main" val="1740540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2326"/>
          </a:xfrm>
        </p:spPr>
        <p:txBody>
          <a:bodyPr>
            <a:normAutofit/>
          </a:bodyPr>
          <a:lstStyle/>
          <a:p>
            <a:r>
              <a:rPr lang="id-ID" sz="3200" b="1" dirty="0" smtClean="0">
                <a:solidFill>
                  <a:srgbClr val="00B050"/>
                </a:solidFill>
              </a:rPr>
              <a:t>2.9. Model Strategi Pemasaran</a:t>
            </a:r>
            <a:endParaRPr lang="id-ID" sz="3200" b="1" dirty="0">
              <a:solidFill>
                <a:srgbClr val="00B050"/>
              </a:solidFill>
            </a:endParaRPr>
          </a:p>
        </p:txBody>
      </p:sp>
      <p:sp>
        <p:nvSpPr>
          <p:cNvPr id="3" name="Content Placeholder 2"/>
          <p:cNvSpPr>
            <a:spLocks noGrp="1"/>
          </p:cNvSpPr>
          <p:nvPr>
            <p:ph idx="1"/>
          </p:nvPr>
        </p:nvSpPr>
        <p:spPr>
          <a:xfrm>
            <a:off x="838199" y="1112704"/>
            <a:ext cx="10927815" cy="5064259"/>
          </a:xfrm>
        </p:spPr>
        <p:txBody>
          <a:bodyPr/>
          <a:lstStyle/>
          <a:p>
            <a:r>
              <a:rPr lang="id-ID" dirty="0" smtClean="0"/>
              <a:t>Pasar</a:t>
            </a:r>
          </a:p>
          <a:p>
            <a:r>
              <a:rPr lang="id-ID" dirty="0" smtClean="0"/>
              <a:t>Produk &amp; Jasa                                                             </a:t>
            </a:r>
            <a:r>
              <a:rPr lang="id-ID" b="1" dirty="0" smtClean="0"/>
              <a:t>Focus</a:t>
            </a:r>
          </a:p>
          <a:p>
            <a:r>
              <a:rPr lang="id-ID" dirty="0" smtClean="0"/>
              <a:t>Strategi Profit-Yielding</a:t>
            </a:r>
          </a:p>
          <a:p>
            <a:r>
              <a:rPr lang="id-ID" dirty="0" smtClean="0"/>
              <a:t>Manajemen Merek</a:t>
            </a:r>
          </a:p>
          <a:p>
            <a:r>
              <a:rPr lang="id-ID" dirty="0" smtClean="0"/>
              <a:t>Peningkatan laba</a:t>
            </a:r>
          </a:p>
          <a:p>
            <a:pPr marL="0" indent="0">
              <a:buNone/>
            </a:pPr>
            <a:r>
              <a:rPr lang="id-ID" dirty="0"/>
              <a:t> </a:t>
            </a:r>
            <a:r>
              <a:rPr lang="id-ID" dirty="0" smtClean="0"/>
              <a:t>                                                                                              </a:t>
            </a:r>
            <a:endParaRPr lang="id-ID" dirty="0"/>
          </a:p>
        </p:txBody>
      </p:sp>
      <p:sp>
        <p:nvSpPr>
          <p:cNvPr id="4" name="Rectangle 3"/>
          <p:cNvSpPr/>
          <p:nvPr/>
        </p:nvSpPr>
        <p:spPr>
          <a:xfrm>
            <a:off x="4505899" y="1288973"/>
            <a:ext cx="3216925" cy="23906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MARKETING STRATEGY</a:t>
            </a:r>
          </a:p>
          <a:p>
            <a:pPr marL="285750" indent="-285750">
              <a:buFont typeface="Arial" panose="020B0604020202020204" pitchFamily="34" charset="0"/>
              <a:buChar char="•"/>
            </a:pPr>
            <a:r>
              <a:rPr lang="id-ID" dirty="0" smtClean="0"/>
              <a:t>Pengembangan Posisi Pasar</a:t>
            </a:r>
          </a:p>
          <a:p>
            <a:pPr marL="285750" indent="-285750">
              <a:buFont typeface="Arial" panose="020B0604020202020204" pitchFamily="34" charset="0"/>
              <a:buChar char="•"/>
            </a:pPr>
            <a:r>
              <a:rPr lang="id-ID" dirty="0" smtClean="0"/>
              <a:t>Kepuasan Pelanggan</a:t>
            </a:r>
            <a:endParaRPr lang="id-ID" dirty="0"/>
          </a:p>
        </p:txBody>
      </p:sp>
      <p:sp>
        <p:nvSpPr>
          <p:cNvPr id="5" name="Right Arrow 4"/>
          <p:cNvSpPr/>
          <p:nvPr/>
        </p:nvSpPr>
        <p:spPr>
          <a:xfrm>
            <a:off x="7954179" y="2126255"/>
            <a:ext cx="1718632" cy="11127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Economic Value Added</a:t>
            </a:r>
            <a:endParaRPr lang="id-ID" dirty="0"/>
          </a:p>
        </p:txBody>
      </p:sp>
      <p:sp>
        <p:nvSpPr>
          <p:cNvPr id="6" name="Oval 5"/>
          <p:cNvSpPr/>
          <p:nvPr/>
        </p:nvSpPr>
        <p:spPr>
          <a:xfrm>
            <a:off x="9904164" y="2236423"/>
            <a:ext cx="1762698" cy="771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Customer Value</a:t>
            </a:r>
            <a:endParaRPr lang="id-ID" b="1" dirty="0"/>
          </a:p>
        </p:txBody>
      </p:sp>
    </p:spTree>
    <p:extLst>
      <p:ext uri="{BB962C8B-B14F-4D97-AF65-F5344CB8AC3E}">
        <p14:creationId xmlns:p14="http://schemas.microsoft.com/office/powerpoint/2010/main" val="873257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977" y="365126"/>
            <a:ext cx="11027885" cy="538258"/>
          </a:xfrm>
        </p:spPr>
        <p:txBody>
          <a:bodyPr>
            <a:normAutofit/>
          </a:bodyPr>
          <a:lstStyle/>
          <a:p>
            <a:r>
              <a:rPr lang="id-ID" sz="3200" b="1" dirty="0" smtClean="0"/>
              <a:t>Topic 3 :  </a:t>
            </a:r>
            <a:r>
              <a:rPr lang="id-ID" sz="3200" b="1" dirty="0" smtClean="0">
                <a:solidFill>
                  <a:srgbClr val="0070C0"/>
                </a:solidFill>
              </a:rPr>
              <a:t>Analisis  Situasi (Stength, Weakness, Opportunity, Threats)</a:t>
            </a:r>
            <a:endParaRPr lang="id-ID" sz="3200" b="1" dirty="0">
              <a:solidFill>
                <a:srgbClr val="0070C0"/>
              </a:solidFill>
            </a:endParaRPr>
          </a:p>
        </p:txBody>
      </p:sp>
      <p:sp>
        <p:nvSpPr>
          <p:cNvPr id="3" name="Content Placeholder 2"/>
          <p:cNvSpPr>
            <a:spLocks noGrp="1"/>
          </p:cNvSpPr>
          <p:nvPr>
            <p:ph idx="1"/>
          </p:nvPr>
        </p:nvSpPr>
        <p:spPr>
          <a:xfrm>
            <a:off x="838200" y="1024569"/>
            <a:ext cx="10515600" cy="5152394"/>
          </a:xfrm>
        </p:spPr>
        <p:txBody>
          <a:bodyPr>
            <a:normAutofit fontScale="92500"/>
          </a:bodyPr>
          <a:lstStyle/>
          <a:p>
            <a:r>
              <a:rPr lang="id-ID" dirty="0" smtClean="0"/>
              <a:t>Analisis SWOT bertujuan untuk menggambarkan situasi dan kondisi yang sedang dihadapi dalam perusahaan. Analisis SWOT terdiri dari empat unsur utama, yaitu : Strength (kekuatan), Weakness (kelemahan), Opportunity (peluang), dan Threats (ancaman).</a:t>
            </a:r>
          </a:p>
          <a:p>
            <a:r>
              <a:rPr lang="id-ID" dirty="0" smtClean="0"/>
              <a:t>Analisis SWOT adalah metode perencanaan strategis yang digunakan untuk mengevaluasi kekuatan (strength), kelemahan (weakness), peluang (opportunity), dan ancaman (threats) dalam suatu proyek atau spekulasi bisnis.</a:t>
            </a:r>
          </a:p>
          <a:p>
            <a:r>
              <a:rPr lang="id-ID" dirty="0" smtClean="0"/>
              <a:t>Apa hubungan antara analisis SWOT dengan strategi perusahaan ?</a:t>
            </a:r>
          </a:p>
          <a:p>
            <a:r>
              <a:rPr lang="id-ID" dirty="0" smtClean="0"/>
              <a:t>Analisis SWOT merupakan identifikasi berbagai faktor secara sistematis untuk merumuskan strategi perusahaan berdasarkan logika yang dapat memaximalkan strength, opportunity, disaat yg sama secara simultan dapat meminimalkan kelemahan (weakness) dan ancaman (threats).</a:t>
            </a:r>
            <a:endParaRPr lang="id-ID" dirty="0"/>
          </a:p>
        </p:txBody>
      </p:sp>
    </p:spTree>
    <p:extLst>
      <p:ext uri="{BB962C8B-B14F-4D97-AF65-F5344CB8AC3E}">
        <p14:creationId xmlns:p14="http://schemas.microsoft.com/office/powerpoint/2010/main" val="980753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5208"/>
          </a:xfrm>
        </p:spPr>
        <p:txBody>
          <a:bodyPr>
            <a:normAutofit fontScale="90000"/>
          </a:bodyPr>
          <a:lstStyle/>
          <a:p>
            <a:r>
              <a:rPr lang="id-ID" sz="3200" b="1" dirty="0" smtClean="0">
                <a:solidFill>
                  <a:srgbClr val="00B050"/>
                </a:solidFill>
              </a:rPr>
              <a:t>3.1. Fungsi Analisis SWOT Bagi Perusahaan</a:t>
            </a:r>
            <a:endParaRPr lang="id-ID" sz="3200" b="1" dirty="0">
              <a:solidFill>
                <a:srgbClr val="00B050"/>
              </a:solidFill>
            </a:endParaRPr>
          </a:p>
        </p:txBody>
      </p:sp>
      <p:sp>
        <p:nvSpPr>
          <p:cNvPr id="3" name="Content Placeholder 2"/>
          <p:cNvSpPr>
            <a:spLocks noGrp="1"/>
          </p:cNvSpPr>
          <p:nvPr>
            <p:ph idx="1"/>
          </p:nvPr>
        </p:nvSpPr>
        <p:spPr>
          <a:xfrm>
            <a:off x="838200" y="1013552"/>
            <a:ext cx="10515600" cy="5163411"/>
          </a:xfrm>
        </p:spPr>
        <p:txBody>
          <a:bodyPr/>
          <a:lstStyle/>
          <a:p>
            <a:r>
              <a:rPr lang="id-ID" dirty="0" smtClean="0"/>
              <a:t>Analisis SWOT berfungsi : (1) sebagai penentu masa depan kelangsungan bisnis, (2) bagi para stake holder untuk mengetahui kondisi faktor internal dan eksternal perusahaan.</a:t>
            </a:r>
          </a:p>
          <a:p>
            <a:r>
              <a:rPr lang="id-ID" dirty="0" smtClean="0"/>
              <a:t>Mengapa Analisis SWOT itu penting dalam strategi pemasaran ?</a:t>
            </a:r>
          </a:p>
          <a:p>
            <a:r>
              <a:rPr lang="id-ID" dirty="0" smtClean="0"/>
              <a:t> Karena penilaian analisis SWOT membantu untuk menetapkan prioritas mana yang harus didahulukan oleh perusahaan.  Tanpa adanya informasi dari analisis SWOT, anda tidak dapat mengetahui potensi pasar, minat dan peluang pasar yang bisa dimanfaatkan.</a:t>
            </a:r>
          </a:p>
          <a:p>
            <a:r>
              <a:rPr lang="id-ID" dirty="0" smtClean="0"/>
              <a:t>Analisis SWOT diperkenalkan oleh Albert S.Humprey (1960) ketika sedang memimpin proyek Riset di Standford Research Institute yg menggunakan data perusahaan Fortune 500.</a:t>
            </a:r>
            <a:endParaRPr lang="id-ID" dirty="0"/>
          </a:p>
        </p:txBody>
      </p:sp>
    </p:spTree>
    <p:extLst>
      <p:ext uri="{BB962C8B-B14F-4D97-AF65-F5344CB8AC3E}">
        <p14:creationId xmlns:p14="http://schemas.microsoft.com/office/powerpoint/2010/main" val="572558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49274"/>
          </a:xfrm>
        </p:spPr>
        <p:txBody>
          <a:bodyPr>
            <a:normAutofit/>
          </a:bodyPr>
          <a:lstStyle/>
          <a:p>
            <a:r>
              <a:rPr lang="id-ID" sz="3200" b="1" dirty="0" smtClean="0">
                <a:solidFill>
                  <a:srgbClr val="00B050"/>
                </a:solidFill>
              </a:rPr>
              <a:t>3.2. Empat (4) Komponen Dasar pada Analisis SWOT</a:t>
            </a:r>
            <a:endParaRPr lang="id-ID" sz="3200" b="1" dirty="0">
              <a:solidFill>
                <a:srgbClr val="00B050"/>
              </a:solidFill>
            </a:endParaRPr>
          </a:p>
        </p:txBody>
      </p:sp>
      <p:sp>
        <p:nvSpPr>
          <p:cNvPr id="3" name="Content Placeholder 2"/>
          <p:cNvSpPr>
            <a:spLocks noGrp="1"/>
          </p:cNvSpPr>
          <p:nvPr>
            <p:ph idx="1"/>
          </p:nvPr>
        </p:nvSpPr>
        <p:spPr>
          <a:xfrm>
            <a:off x="616945" y="1068636"/>
            <a:ext cx="10972800" cy="5108327"/>
          </a:xfrm>
        </p:spPr>
        <p:txBody>
          <a:bodyPr>
            <a:normAutofit lnSpcReduction="10000"/>
          </a:bodyPr>
          <a:lstStyle/>
          <a:p>
            <a:pPr marL="514350" indent="-514350">
              <a:buAutoNum type="arabicPeriod"/>
            </a:pPr>
            <a:r>
              <a:rPr lang="id-ID" dirty="0" smtClean="0"/>
              <a:t>Strength (kekuatan) </a:t>
            </a:r>
            <a:r>
              <a:rPr lang="id-ID" dirty="0" smtClean="0">
                <a:sym typeface="Wingdings" panose="05000000000000000000" pitchFamily="2" charset="2"/>
              </a:rPr>
              <a:t> Karakteristik yg dapat memberi keuntungan / kelebihan dibandingkan yang lainnya.</a:t>
            </a:r>
          </a:p>
          <a:p>
            <a:pPr marL="514350" indent="-514350">
              <a:buAutoNum type="arabicPeriod"/>
            </a:pPr>
            <a:r>
              <a:rPr lang="id-ID" dirty="0" smtClean="0">
                <a:sym typeface="Wingdings" panose="05000000000000000000" pitchFamily="2" charset="2"/>
              </a:rPr>
              <a:t>Weakness (kelemahan)  Karakteristik yang dapat menentukan kelemahan yang ada pada perusahaan.</a:t>
            </a:r>
          </a:p>
          <a:p>
            <a:pPr marL="514350" indent="-514350">
              <a:buAutoNum type="arabicPeriod"/>
            </a:pPr>
            <a:r>
              <a:rPr lang="id-ID" dirty="0" smtClean="0">
                <a:sym typeface="Wingdings" panose="05000000000000000000" pitchFamily="2" charset="2"/>
              </a:rPr>
              <a:t>Opportunity (peluang)  Peluang apa saja yang mungkin dihadapi perusahaan yang dapat menghambat perusahaan anda.</a:t>
            </a:r>
          </a:p>
          <a:p>
            <a:pPr marL="514350" indent="-514350">
              <a:buAutoNum type="arabicPeriod"/>
            </a:pPr>
            <a:r>
              <a:rPr lang="id-ID" dirty="0" smtClean="0">
                <a:sym typeface="Wingdings" panose="05000000000000000000" pitchFamily="2" charset="2"/>
              </a:rPr>
              <a:t>Threats (ancaman)  Ancaman apa saja yang mungkin dihadapi perusahaan yang dapat mengambil perusahaan anda.</a:t>
            </a:r>
          </a:p>
          <a:p>
            <a:pPr marL="0" indent="0">
              <a:buNone/>
            </a:pPr>
            <a:endParaRPr lang="id-ID" dirty="0" smtClean="0">
              <a:sym typeface="Wingdings" panose="05000000000000000000" pitchFamily="2" charset="2"/>
            </a:endParaRPr>
          </a:p>
          <a:p>
            <a:pPr marL="0" indent="0">
              <a:buNone/>
            </a:pPr>
            <a:r>
              <a:rPr lang="id-ID" dirty="0" smtClean="0">
                <a:sym typeface="Wingdings" panose="05000000000000000000" pitchFamily="2" charset="2"/>
              </a:rPr>
              <a:t>      Analisis faktor dapat dibedakan atas 2 faktor yaitu </a:t>
            </a:r>
            <a:r>
              <a:rPr lang="id-ID" b="1" i="1" dirty="0" smtClean="0">
                <a:sym typeface="Wingdings" panose="05000000000000000000" pitchFamily="2" charset="2"/>
              </a:rPr>
              <a:t>faktor internal</a:t>
            </a:r>
            <a:r>
              <a:rPr lang="id-ID" b="1" dirty="0" smtClean="0">
                <a:sym typeface="Wingdings" panose="05000000000000000000" pitchFamily="2" charset="2"/>
              </a:rPr>
              <a:t> </a:t>
            </a:r>
            <a:r>
              <a:rPr lang="id-ID" dirty="0" smtClean="0">
                <a:sym typeface="Wingdings" panose="05000000000000000000" pitchFamily="2" charset="2"/>
              </a:rPr>
              <a:t>yang meliputi (1) Strength, (2) Weakness, dan </a:t>
            </a:r>
            <a:r>
              <a:rPr lang="id-ID" b="1" i="1" dirty="0" smtClean="0">
                <a:sym typeface="Wingdings" panose="05000000000000000000" pitchFamily="2" charset="2"/>
              </a:rPr>
              <a:t>faktor external</a:t>
            </a:r>
            <a:r>
              <a:rPr lang="id-ID" dirty="0" smtClean="0">
                <a:sym typeface="Wingdings" panose="05000000000000000000" pitchFamily="2" charset="2"/>
              </a:rPr>
              <a:t> mencangkup (1) Opportunity, (2) Threats.</a:t>
            </a:r>
            <a:endParaRPr lang="id-ID" dirty="0"/>
          </a:p>
        </p:txBody>
      </p:sp>
    </p:spTree>
    <p:extLst>
      <p:ext uri="{BB962C8B-B14F-4D97-AF65-F5344CB8AC3E}">
        <p14:creationId xmlns:p14="http://schemas.microsoft.com/office/powerpoint/2010/main" val="218107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72157"/>
          </a:xfrm>
        </p:spPr>
        <p:txBody>
          <a:bodyPr>
            <a:noAutofit/>
          </a:bodyPr>
          <a:lstStyle/>
          <a:p>
            <a:r>
              <a:rPr lang="id-ID" sz="3200" b="1" dirty="0" smtClean="0">
                <a:solidFill>
                  <a:srgbClr val="FF0000"/>
                </a:solidFill>
              </a:rPr>
              <a:t>Reference  Book</a:t>
            </a:r>
            <a:endParaRPr lang="id-ID" sz="3200" b="1" dirty="0">
              <a:solidFill>
                <a:srgbClr val="FF0000"/>
              </a:solidFill>
            </a:endParaRPr>
          </a:p>
        </p:txBody>
      </p:sp>
      <p:sp>
        <p:nvSpPr>
          <p:cNvPr id="3" name="Content Placeholder 2"/>
          <p:cNvSpPr>
            <a:spLocks noGrp="1"/>
          </p:cNvSpPr>
          <p:nvPr>
            <p:ph idx="1"/>
          </p:nvPr>
        </p:nvSpPr>
        <p:spPr>
          <a:xfrm>
            <a:off x="572877" y="958467"/>
            <a:ext cx="11005851" cy="5218496"/>
          </a:xfrm>
        </p:spPr>
        <p:txBody>
          <a:bodyPr>
            <a:normAutofit lnSpcReduction="10000"/>
          </a:bodyPr>
          <a:lstStyle/>
          <a:p>
            <a:pPr marL="514350" indent="-514350">
              <a:buAutoNum type="arabicPeriod"/>
            </a:pPr>
            <a:r>
              <a:rPr lang="id-ID" dirty="0" smtClean="0"/>
              <a:t>Simamora, B. (2017). </a:t>
            </a:r>
            <a:r>
              <a:rPr lang="id-ID" i="1" dirty="0" smtClean="0"/>
              <a:t>Pemasaran Strategik.</a:t>
            </a:r>
            <a:r>
              <a:rPr lang="id-ID" dirty="0" smtClean="0"/>
              <a:t>Bilson Simamora Learning Center, diakses melalui </a:t>
            </a:r>
            <a:r>
              <a:rPr lang="id-ID" dirty="0" smtClean="0">
                <a:hlinkClick r:id="rId2"/>
              </a:rPr>
              <a:t>www.bilsonsimamora.com</a:t>
            </a:r>
            <a:endParaRPr lang="id-ID" dirty="0" smtClean="0"/>
          </a:p>
          <a:p>
            <a:pPr marL="514350" indent="-514350">
              <a:buAutoNum type="arabicPeriod"/>
            </a:pPr>
            <a:r>
              <a:rPr lang="id-ID" dirty="0" smtClean="0"/>
              <a:t>Craven, D.W &amp; Piercy, N.F (2013), </a:t>
            </a:r>
            <a:r>
              <a:rPr lang="id-ID" b="1" i="1" dirty="0" smtClean="0"/>
              <a:t>Strategic Marketing</a:t>
            </a:r>
            <a:r>
              <a:rPr lang="id-ID" dirty="0" smtClean="0"/>
              <a:t>, Boston: Mc Graw-Hill Companies, Inc(DC)</a:t>
            </a:r>
          </a:p>
          <a:p>
            <a:pPr marL="514350" indent="-514350">
              <a:buAutoNum type="arabicPeriod"/>
            </a:pPr>
            <a:r>
              <a:rPr lang="id-ID" dirty="0" smtClean="0"/>
              <a:t>Best J, Roger (2004), </a:t>
            </a:r>
            <a:r>
              <a:rPr lang="id-ID" b="1" i="1" dirty="0" smtClean="0"/>
              <a:t>Market-Based management : Strategies for Growing Customer Value and Profitability </a:t>
            </a:r>
            <a:r>
              <a:rPr lang="id-ID" dirty="0" smtClean="0"/>
              <a:t>3 ed, Printice Hall (RB)</a:t>
            </a:r>
          </a:p>
          <a:p>
            <a:pPr marL="514350" indent="-514350">
              <a:buAutoNum type="arabicPeriod"/>
            </a:pPr>
            <a:r>
              <a:rPr lang="id-ID" dirty="0" smtClean="0"/>
              <a:t>Jain, S.C (1993), </a:t>
            </a:r>
            <a:r>
              <a:rPr lang="id-ID" b="1" i="1" dirty="0" smtClean="0"/>
              <a:t>Marketing Planning &amp; Strategy,</a:t>
            </a:r>
            <a:r>
              <a:rPr lang="id-ID" dirty="0" smtClean="0"/>
              <a:t> 4ed, Cincinnati: South-Western Publishing Co (JSC)</a:t>
            </a:r>
          </a:p>
          <a:p>
            <a:pPr marL="514350" indent="-514350">
              <a:buAutoNum type="arabicPeriod"/>
            </a:pPr>
            <a:r>
              <a:rPr lang="id-ID" dirty="0" smtClean="0"/>
              <a:t>Aaker A, David (2008), </a:t>
            </a:r>
            <a:r>
              <a:rPr lang="id-ID" b="1" i="1" dirty="0" smtClean="0"/>
              <a:t>Strategic Market Management</a:t>
            </a:r>
            <a:r>
              <a:rPr lang="id-ID" dirty="0" smtClean="0"/>
              <a:t>, 5ed, John Wiley &amp; Son, Inc (DA)</a:t>
            </a:r>
          </a:p>
          <a:p>
            <a:pPr marL="514350" indent="-514350">
              <a:buAutoNum type="arabicPeriod"/>
            </a:pPr>
            <a:r>
              <a:rPr lang="id-ID" dirty="0" smtClean="0"/>
              <a:t>Day S, George (1990), </a:t>
            </a:r>
            <a:r>
              <a:rPr lang="id-ID" b="1" i="1" dirty="0" smtClean="0"/>
              <a:t>Market Driven Strategy : Processes for Creating Values</a:t>
            </a:r>
            <a:r>
              <a:rPr lang="id-ID" dirty="0" smtClean="0"/>
              <a:t>, The Free Press (GD)</a:t>
            </a:r>
            <a:endParaRPr lang="id-ID" dirty="0"/>
          </a:p>
        </p:txBody>
      </p:sp>
    </p:spTree>
    <p:extLst>
      <p:ext uri="{BB962C8B-B14F-4D97-AF65-F5344CB8AC3E}">
        <p14:creationId xmlns:p14="http://schemas.microsoft.com/office/powerpoint/2010/main" val="864671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5376"/>
          </a:xfrm>
        </p:spPr>
        <p:txBody>
          <a:bodyPr>
            <a:noAutofit/>
          </a:bodyPr>
          <a:lstStyle/>
          <a:p>
            <a:r>
              <a:rPr lang="id-ID" sz="3200" b="1" dirty="0" smtClean="0">
                <a:solidFill>
                  <a:srgbClr val="00B050"/>
                </a:solidFill>
              </a:rPr>
              <a:t>3.3. Case Study Analisis SWOT pada perusahaan PT. Indosat</a:t>
            </a:r>
            <a:endParaRPr lang="id-ID" sz="3200" b="1" dirty="0">
              <a:solidFill>
                <a:srgbClr val="00B050"/>
              </a:solidFill>
            </a:endParaRPr>
          </a:p>
        </p:txBody>
      </p:sp>
      <p:sp>
        <p:nvSpPr>
          <p:cNvPr id="3" name="Content Placeholder 2"/>
          <p:cNvSpPr>
            <a:spLocks noGrp="1"/>
          </p:cNvSpPr>
          <p:nvPr>
            <p:ph idx="1"/>
          </p:nvPr>
        </p:nvSpPr>
        <p:spPr>
          <a:xfrm>
            <a:off x="572877" y="980502"/>
            <a:ext cx="10983817" cy="5420298"/>
          </a:xfrm>
        </p:spPr>
        <p:txBody>
          <a:bodyPr>
            <a:normAutofit fontScale="92500" lnSpcReduction="10000"/>
          </a:bodyPr>
          <a:lstStyle/>
          <a:p>
            <a:pPr marL="514350" indent="-514350">
              <a:buAutoNum type="arabicPeriod"/>
            </a:pPr>
            <a:r>
              <a:rPr lang="id-ID" dirty="0" smtClean="0">
                <a:solidFill>
                  <a:srgbClr val="C00000"/>
                </a:solidFill>
              </a:rPr>
              <a:t>Misi dari PT. Indosat adalah :</a:t>
            </a:r>
          </a:p>
          <a:p>
            <a:r>
              <a:rPr lang="id-ID" dirty="0" smtClean="0"/>
              <a:t>Memberi layanan yg terbaik kepada masyarakat atau menyediakan jasa layanan terbaik pada customer / pelanggan</a:t>
            </a:r>
          </a:p>
          <a:p>
            <a:r>
              <a:rPr lang="id-ID" dirty="0" smtClean="0"/>
              <a:t>Memberikan hasil terbaik kepada pemegang saham (pemilik perusahaan)</a:t>
            </a:r>
          </a:p>
          <a:p>
            <a:r>
              <a:rPr lang="id-ID" dirty="0" smtClean="0"/>
              <a:t>Menciptakan image/citra sebagai perusahaan terbaik atau memelihara dan membuktikan citra terbaik dari perusahaan.</a:t>
            </a:r>
          </a:p>
          <a:p>
            <a:pPr marL="0" indent="0">
              <a:buNone/>
            </a:pPr>
            <a:r>
              <a:rPr lang="id-ID" dirty="0" smtClean="0">
                <a:solidFill>
                  <a:srgbClr val="C00000"/>
                </a:solidFill>
              </a:rPr>
              <a:t>2.</a:t>
            </a:r>
            <a:r>
              <a:rPr lang="id-ID" dirty="0" smtClean="0"/>
              <a:t> </a:t>
            </a:r>
            <a:r>
              <a:rPr lang="id-ID" dirty="0" smtClean="0">
                <a:solidFill>
                  <a:srgbClr val="C00000"/>
                </a:solidFill>
              </a:rPr>
              <a:t>Visi dari PT. Indosat adalah :</a:t>
            </a:r>
          </a:p>
          <a:p>
            <a:r>
              <a:rPr lang="id-ID" dirty="0" smtClean="0"/>
              <a:t>Mengukuhkan diri menjadi pemimpin pasar (market leader) di jasa telekomunikasi internasional di Asia pada tahun 2030</a:t>
            </a:r>
          </a:p>
          <a:p>
            <a:r>
              <a:rPr lang="id-ID" dirty="0" smtClean="0"/>
              <a:t>Memperkuat posisi sebagai sebagai perusahaan telekomunikasi kelas dunia (word class  operation)</a:t>
            </a:r>
          </a:p>
          <a:p>
            <a:r>
              <a:rPr lang="id-ID" dirty="0" smtClean="0"/>
              <a:t>Visi Indosat dirumuskan dalam strategi bisnis dengan istilah 1 + 3 yaitu :</a:t>
            </a:r>
          </a:p>
          <a:p>
            <a:pPr marL="0" indent="0">
              <a:buNone/>
            </a:pPr>
            <a:r>
              <a:rPr lang="id-ID" dirty="0" smtClean="0"/>
              <a:t>1 = Care business (bisnis inti) dan + 3 = Diversifikasi  domestik, regional/Global</a:t>
            </a:r>
            <a:endParaRPr lang="id-ID" dirty="0"/>
          </a:p>
        </p:txBody>
      </p:sp>
    </p:spTree>
    <p:extLst>
      <p:ext uri="{BB962C8B-B14F-4D97-AF65-F5344CB8AC3E}">
        <p14:creationId xmlns:p14="http://schemas.microsoft.com/office/powerpoint/2010/main" val="4109191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2157"/>
          </a:xfrm>
        </p:spPr>
        <p:txBody>
          <a:bodyPr>
            <a:normAutofit fontScale="90000"/>
          </a:bodyPr>
          <a:lstStyle/>
          <a:p>
            <a:r>
              <a:rPr lang="id-ID" sz="3200" b="1" dirty="0" smtClean="0">
                <a:solidFill>
                  <a:srgbClr val="00B050"/>
                </a:solidFill>
              </a:rPr>
              <a:t>3. Analisis SWOT terhadap PT. Indosat</a:t>
            </a:r>
            <a:endParaRPr lang="id-ID" sz="3200" b="1" dirty="0">
              <a:solidFill>
                <a:srgbClr val="00B050"/>
              </a:solidFill>
            </a:endParaRPr>
          </a:p>
        </p:txBody>
      </p:sp>
      <p:sp>
        <p:nvSpPr>
          <p:cNvPr id="3" name="Content Placeholder 2"/>
          <p:cNvSpPr>
            <a:spLocks noGrp="1"/>
          </p:cNvSpPr>
          <p:nvPr>
            <p:ph idx="1"/>
          </p:nvPr>
        </p:nvSpPr>
        <p:spPr>
          <a:xfrm>
            <a:off x="838200" y="958467"/>
            <a:ext cx="10515600" cy="5218496"/>
          </a:xfrm>
        </p:spPr>
        <p:txBody>
          <a:bodyPr/>
          <a:lstStyle/>
          <a:p>
            <a:pPr marL="0" indent="0">
              <a:buNone/>
            </a:pPr>
            <a:r>
              <a:rPr lang="id-ID" dirty="0" smtClean="0">
                <a:solidFill>
                  <a:srgbClr val="C00000"/>
                </a:solidFill>
              </a:rPr>
              <a:t>3.1. Strength (kekuatan) :</a:t>
            </a:r>
          </a:p>
          <a:p>
            <a:pPr>
              <a:buFontTx/>
              <a:buChar char="-"/>
            </a:pPr>
            <a:r>
              <a:rPr lang="id-ID" dirty="0" smtClean="0"/>
              <a:t>Pangsa pasar SLI yang hampir mendekati 90 %</a:t>
            </a:r>
          </a:p>
          <a:p>
            <a:pPr>
              <a:buFontTx/>
              <a:buChar char="-"/>
            </a:pPr>
            <a:r>
              <a:rPr lang="id-ID" dirty="0" smtClean="0"/>
              <a:t>Mendapat dukungan dari pemerintah Indonesia</a:t>
            </a:r>
          </a:p>
          <a:p>
            <a:pPr>
              <a:buFontTx/>
              <a:buChar char="-"/>
            </a:pPr>
            <a:r>
              <a:rPr lang="id-ID" dirty="0" smtClean="0"/>
              <a:t>Mendapat izin operasi DLS dan izin layanan ISP</a:t>
            </a:r>
          </a:p>
          <a:p>
            <a:pPr>
              <a:buFontTx/>
              <a:buChar char="-"/>
            </a:pPr>
            <a:r>
              <a:rPr lang="id-ID" dirty="0" smtClean="0"/>
              <a:t>Memiliki Customer sebanyak 1,2 juta</a:t>
            </a:r>
          </a:p>
          <a:p>
            <a:pPr marL="0" indent="0">
              <a:buNone/>
            </a:pPr>
            <a:r>
              <a:rPr lang="id-ID" dirty="0" smtClean="0">
                <a:solidFill>
                  <a:srgbClr val="C00000"/>
                </a:solidFill>
              </a:rPr>
              <a:t>3.2. Weakness (kelemahan) :</a:t>
            </a:r>
          </a:p>
          <a:p>
            <a:pPr>
              <a:buFontTx/>
              <a:buChar char="-"/>
            </a:pPr>
            <a:r>
              <a:rPr lang="id-ID" dirty="0" smtClean="0"/>
              <a:t>Adanya kekurangan SDM yg profesional dan berkualitas untuk bisnis baru.</a:t>
            </a:r>
          </a:p>
          <a:p>
            <a:pPr>
              <a:buFontTx/>
              <a:buChar char="-"/>
            </a:pPr>
            <a:r>
              <a:rPr lang="id-ID" dirty="0" smtClean="0"/>
              <a:t>Waktunya sangat terbatas untuk segera dapat dioperasikan</a:t>
            </a:r>
          </a:p>
          <a:p>
            <a:pPr>
              <a:buFontTx/>
              <a:buChar char="-"/>
            </a:pPr>
            <a:r>
              <a:rPr lang="id-ID" dirty="0" smtClean="0"/>
              <a:t>Perlu dukungan dana yg sangat besar untuk memasuki bisnis VOIP</a:t>
            </a:r>
          </a:p>
          <a:p>
            <a:pPr>
              <a:buFontTx/>
              <a:buChar char="-"/>
            </a:pPr>
            <a:endParaRPr lang="id-ID" dirty="0"/>
          </a:p>
        </p:txBody>
      </p:sp>
    </p:spTree>
    <p:extLst>
      <p:ext uri="{BB962C8B-B14F-4D97-AF65-F5344CB8AC3E}">
        <p14:creationId xmlns:p14="http://schemas.microsoft.com/office/powerpoint/2010/main" val="4162994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1140"/>
          </a:xfrm>
        </p:spPr>
        <p:txBody>
          <a:bodyPr>
            <a:normAutofit fontScale="90000"/>
          </a:bodyPr>
          <a:lstStyle/>
          <a:p>
            <a:r>
              <a:rPr lang="id-ID" sz="3200" b="1" dirty="0" smtClean="0">
                <a:solidFill>
                  <a:srgbClr val="C00000"/>
                </a:solidFill>
              </a:rPr>
              <a:t>3.3. Opportunity (peluang) :</a:t>
            </a:r>
            <a:endParaRPr lang="id-ID" sz="3200" b="1" dirty="0">
              <a:solidFill>
                <a:srgbClr val="C00000"/>
              </a:solidFill>
            </a:endParaRPr>
          </a:p>
        </p:txBody>
      </p:sp>
      <p:sp>
        <p:nvSpPr>
          <p:cNvPr id="3" name="Content Placeholder 2"/>
          <p:cNvSpPr>
            <a:spLocks noGrp="1"/>
          </p:cNvSpPr>
          <p:nvPr>
            <p:ph idx="1"/>
          </p:nvPr>
        </p:nvSpPr>
        <p:spPr>
          <a:xfrm>
            <a:off x="838200" y="826266"/>
            <a:ext cx="10515600" cy="5350697"/>
          </a:xfrm>
        </p:spPr>
        <p:txBody>
          <a:bodyPr/>
          <a:lstStyle/>
          <a:p>
            <a:r>
              <a:rPr lang="id-ID" dirty="0" smtClean="0"/>
              <a:t>Dengan adanya bisnis baru VOIP, maka akan banyak membuka pasar pelanggan baru trauma jasa telekomunikasi.</a:t>
            </a:r>
          </a:p>
          <a:p>
            <a:endParaRPr lang="id-ID" dirty="0"/>
          </a:p>
          <a:p>
            <a:pPr marL="0" indent="0">
              <a:buNone/>
            </a:pPr>
            <a:r>
              <a:rPr lang="id-ID" dirty="0" smtClean="0">
                <a:solidFill>
                  <a:srgbClr val="C00000"/>
                </a:solidFill>
              </a:rPr>
              <a:t>3.4. Threats (ancaman) :</a:t>
            </a:r>
          </a:p>
          <a:p>
            <a:pPr>
              <a:buFontTx/>
              <a:buChar char="-"/>
            </a:pPr>
            <a:r>
              <a:rPr lang="id-ID" dirty="0" smtClean="0"/>
              <a:t>Dengan adanya bisnis baru, Indosat akan kehilangan customer terbesar 3 % per kwartalnya.</a:t>
            </a:r>
          </a:p>
          <a:p>
            <a:pPr>
              <a:buFontTx/>
              <a:buChar char="-"/>
            </a:pPr>
            <a:r>
              <a:rPr lang="id-ID" dirty="0" smtClean="0"/>
              <a:t>Adanya pesaing yang sudah mapan di bisnis baru akan sangat meyakinkan bagi Indosat.</a:t>
            </a:r>
          </a:p>
          <a:p>
            <a:pPr marL="0" indent="0">
              <a:buNone/>
            </a:pPr>
            <a:r>
              <a:rPr lang="id-ID" dirty="0" smtClean="0">
                <a:solidFill>
                  <a:srgbClr val="00B050"/>
                </a:solidFill>
              </a:rPr>
              <a:t>4. Buatlah Analisis Posisi PT. Indosat berbasis Model Portofolio Matrix General Elektrik (GE) dan Strategi apa yang paling efektif digunakan PT. Indosat ?  </a:t>
            </a:r>
            <a:r>
              <a:rPr lang="id-ID" dirty="0" smtClean="0">
                <a:solidFill>
                  <a:srgbClr val="FF0000"/>
                </a:solidFill>
              </a:rPr>
              <a:t> Tugas Analisis SWOT terhadap Bank BCA dan Bank Mandiri ?</a:t>
            </a:r>
            <a:endParaRPr lang="id-ID" dirty="0">
              <a:solidFill>
                <a:srgbClr val="FF0000"/>
              </a:solidFill>
            </a:endParaRPr>
          </a:p>
        </p:txBody>
      </p:sp>
    </p:spTree>
    <p:extLst>
      <p:ext uri="{BB962C8B-B14F-4D97-AF65-F5344CB8AC3E}">
        <p14:creationId xmlns:p14="http://schemas.microsoft.com/office/powerpoint/2010/main" val="1890438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4191"/>
          </a:xfrm>
        </p:spPr>
        <p:txBody>
          <a:bodyPr>
            <a:normAutofit fontScale="90000"/>
          </a:bodyPr>
          <a:lstStyle/>
          <a:p>
            <a:r>
              <a:rPr lang="id-ID" sz="3200" b="1" dirty="0" smtClean="0">
                <a:solidFill>
                  <a:srgbClr val="00B050"/>
                </a:solidFill>
              </a:rPr>
              <a:t>4.1. Posisi PT. Indosat Model Portofolio Matrix General Electric</a:t>
            </a:r>
            <a:endParaRPr lang="id-ID" sz="3200" b="1" dirty="0">
              <a:solidFill>
                <a:srgbClr val="00B050"/>
              </a:solidFill>
            </a:endParaRPr>
          </a:p>
        </p:txBody>
      </p:sp>
      <p:sp>
        <p:nvSpPr>
          <p:cNvPr id="3" name="Content Placeholder 2"/>
          <p:cNvSpPr>
            <a:spLocks noGrp="1"/>
          </p:cNvSpPr>
          <p:nvPr>
            <p:ph idx="1"/>
          </p:nvPr>
        </p:nvSpPr>
        <p:spPr>
          <a:xfrm>
            <a:off x="838200" y="1024569"/>
            <a:ext cx="10515600" cy="5519450"/>
          </a:xfrm>
        </p:spPr>
        <p:txBody>
          <a:bodyPr>
            <a:normAutofit/>
          </a:bodyPr>
          <a:lstStyle/>
          <a:p>
            <a:r>
              <a:rPr lang="id-ID" dirty="0" smtClean="0"/>
              <a:t>Kekuatan Bisnis :                Strength            Middle              Weakness</a:t>
            </a:r>
          </a:p>
          <a:p>
            <a:pPr marL="0" indent="0">
              <a:buNone/>
            </a:pPr>
            <a:r>
              <a:rPr lang="id-ID" dirty="0" smtClean="0"/>
              <a:t>D  I</a:t>
            </a:r>
          </a:p>
          <a:p>
            <a:pPr marL="0" indent="0">
              <a:buNone/>
            </a:pPr>
            <a:r>
              <a:rPr lang="id-ID" dirty="0"/>
              <a:t>a</a:t>
            </a:r>
            <a:r>
              <a:rPr lang="id-ID" dirty="0" smtClean="0"/>
              <a:t>  n                Hight</a:t>
            </a:r>
          </a:p>
          <a:p>
            <a:pPr marL="0" indent="0">
              <a:buNone/>
            </a:pPr>
            <a:r>
              <a:rPr lang="id-ID" dirty="0" smtClean="0"/>
              <a:t>y  d</a:t>
            </a:r>
          </a:p>
          <a:p>
            <a:pPr marL="0" indent="0">
              <a:buNone/>
            </a:pPr>
            <a:r>
              <a:rPr lang="id-ID" dirty="0"/>
              <a:t>a</a:t>
            </a:r>
            <a:r>
              <a:rPr lang="id-ID" dirty="0" smtClean="0"/>
              <a:t>  u</a:t>
            </a:r>
          </a:p>
          <a:p>
            <a:pPr marL="0" indent="0">
              <a:buNone/>
            </a:pPr>
            <a:r>
              <a:rPr lang="id-ID" dirty="0" smtClean="0"/>
              <a:t>T  s                 Middle</a:t>
            </a:r>
          </a:p>
          <a:p>
            <a:pPr marL="0" indent="0">
              <a:buNone/>
            </a:pPr>
            <a:r>
              <a:rPr lang="id-ID" dirty="0"/>
              <a:t>a</a:t>
            </a:r>
            <a:r>
              <a:rPr lang="id-ID" dirty="0" smtClean="0"/>
              <a:t>  t</a:t>
            </a:r>
          </a:p>
          <a:p>
            <a:pPr marL="0" indent="0">
              <a:buNone/>
            </a:pPr>
            <a:r>
              <a:rPr lang="id-ID" dirty="0"/>
              <a:t>r</a:t>
            </a:r>
            <a:r>
              <a:rPr lang="id-ID" dirty="0" smtClean="0"/>
              <a:t>  r</a:t>
            </a:r>
          </a:p>
          <a:p>
            <a:pPr marL="0" indent="0">
              <a:buNone/>
            </a:pPr>
            <a:r>
              <a:rPr lang="id-ID" dirty="0"/>
              <a:t>i</a:t>
            </a:r>
            <a:r>
              <a:rPr lang="id-ID" dirty="0" smtClean="0"/>
              <a:t>   i                   Low</a:t>
            </a:r>
          </a:p>
          <a:p>
            <a:pPr marL="0" indent="0">
              <a:buNone/>
            </a:pPr>
            <a:r>
              <a:rPr lang="id-ID" dirty="0"/>
              <a:t>k</a:t>
            </a:r>
            <a:endParaRPr lang="id-ID" dirty="0" smtClean="0"/>
          </a:p>
          <a:p>
            <a:pPr marL="0" indent="0">
              <a:buNone/>
            </a:pPr>
            <a:endParaRPr lang="id-ID" dirty="0" smtClean="0"/>
          </a:p>
          <a:p>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501013746"/>
              </p:ext>
            </p:extLst>
          </p:nvPr>
        </p:nvGraphicFramePr>
        <p:xfrm>
          <a:off x="3955054" y="1883885"/>
          <a:ext cx="7050798" cy="3756753"/>
        </p:xfrm>
        <a:graphic>
          <a:graphicData uri="http://schemas.openxmlformats.org/drawingml/2006/table">
            <a:tbl>
              <a:tblPr firstRow="1" bandRow="1">
                <a:tableStyleId>{5C22544A-7EE6-4342-B048-85BDC9FD1C3A}</a:tableStyleId>
              </a:tblPr>
              <a:tblGrid>
                <a:gridCol w="2350266"/>
                <a:gridCol w="2350266"/>
                <a:gridCol w="2350266"/>
              </a:tblGrid>
              <a:tr h="1252251">
                <a:tc>
                  <a:txBody>
                    <a:bodyPr/>
                    <a:lstStyle/>
                    <a:p>
                      <a:endParaRPr lang="id-ID" dirty="0" smtClean="0"/>
                    </a:p>
                    <a:p>
                      <a:endParaRPr lang="id-ID" dirty="0" smtClean="0"/>
                    </a:p>
                    <a:p>
                      <a:pPr algn="ctr"/>
                      <a:r>
                        <a:rPr lang="id-ID" sz="2000" dirty="0" smtClean="0"/>
                        <a:t>PT. Indosat</a:t>
                      </a:r>
                      <a:endParaRPr lang="id-ID" sz="2000" dirty="0"/>
                    </a:p>
                  </a:txBody>
                  <a:tcPr/>
                </a:tc>
                <a:tc>
                  <a:txBody>
                    <a:bodyPr/>
                    <a:lstStyle/>
                    <a:p>
                      <a:endParaRPr lang="id-ID"/>
                    </a:p>
                  </a:txBody>
                  <a:tcPr/>
                </a:tc>
                <a:tc>
                  <a:txBody>
                    <a:bodyPr/>
                    <a:lstStyle/>
                    <a:p>
                      <a:endParaRPr lang="id-ID"/>
                    </a:p>
                  </a:txBody>
                  <a:tcPr/>
                </a:tc>
              </a:tr>
              <a:tr h="1252251">
                <a:tc>
                  <a:txBody>
                    <a:bodyPr/>
                    <a:lstStyle/>
                    <a:p>
                      <a:endParaRPr lang="id-ID" dirty="0"/>
                    </a:p>
                  </a:txBody>
                  <a:tcPr/>
                </a:tc>
                <a:tc>
                  <a:txBody>
                    <a:bodyPr/>
                    <a:lstStyle/>
                    <a:p>
                      <a:endParaRPr lang="id-ID" dirty="0"/>
                    </a:p>
                  </a:txBody>
                  <a:tcPr/>
                </a:tc>
                <a:tc>
                  <a:txBody>
                    <a:bodyPr/>
                    <a:lstStyle/>
                    <a:p>
                      <a:endParaRPr lang="id-ID" dirty="0"/>
                    </a:p>
                  </a:txBody>
                  <a:tcPr/>
                </a:tc>
              </a:tr>
              <a:tr h="1252251">
                <a:tc>
                  <a:txBody>
                    <a:bodyPr/>
                    <a:lstStyle/>
                    <a:p>
                      <a:endParaRPr lang="id-ID" dirty="0"/>
                    </a:p>
                  </a:txBody>
                  <a:tcPr/>
                </a:tc>
                <a:tc>
                  <a:txBody>
                    <a:bodyPr/>
                    <a:lstStyle/>
                    <a:p>
                      <a:endParaRPr lang="id-ID" dirty="0"/>
                    </a:p>
                  </a:txBody>
                  <a:tcPr/>
                </a:tc>
                <a:tc>
                  <a:txBody>
                    <a:bodyPr/>
                    <a:lstStyle/>
                    <a:p>
                      <a:endParaRPr lang="id-ID" dirty="0"/>
                    </a:p>
                  </a:txBody>
                  <a:tcPr/>
                </a:tc>
              </a:tr>
            </a:tbl>
          </a:graphicData>
        </a:graphic>
      </p:graphicFrame>
      <p:sp>
        <p:nvSpPr>
          <p:cNvPr id="7" name="Up Arrow 6"/>
          <p:cNvSpPr/>
          <p:nvPr/>
        </p:nvSpPr>
        <p:spPr>
          <a:xfrm>
            <a:off x="1927953" y="1685582"/>
            <a:ext cx="694061" cy="39550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b="1" dirty="0" smtClean="0"/>
          </a:p>
          <a:p>
            <a:pPr algn="ctr"/>
            <a:endParaRPr lang="id-ID" b="1" dirty="0"/>
          </a:p>
          <a:p>
            <a:pPr algn="ctr"/>
            <a:endParaRPr lang="id-ID" b="1" dirty="0" smtClean="0"/>
          </a:p>
          <a:p>
            <a:pPr algn="ctr"/>
            <a:r>
              <a:rPr lang="id-ID" b="1" dirty="0" smtClean="0">
                <a:solidFill>
                  <a:srgbClr val="FF0000"/>
                </a:solidFill>
              </a:rPr>
              <a:t>D</a:t>
            </a:r>
          </a:p>
          <a:p>
            <a:pPr algn="ctr"/>
            <a:r>
              <a:rPr lang="id-ID" b="1" dirty="0" smtClean="0">
                <a:solidFill>
                  <a:srgbClr val="FF0000"/>
                </a:solidFill>
              </a:rPr>
              <a:t>A </a:t>
            </a:r>
          </a:p>
          <a:p>
            <a:pPr algn="ctr"/>
            <a:r>
              <a:rPr lang="id-ID" b="1" dirty="0" smtClean="0">
                <a:solidFill>
                  <a:srgbClr val="FF0000"/>
                </a:solidFill>
              </a:rPr>
              <a:t>Y</a:t>
            </a:r>
          </a:p>
          <a:p>
            <a:pPr algn="ctr"/>
            <a:r>
              <a:rPr lang="id-ID" b="1" dirty="0" smtClean="0">
                <a:solidFill>
                  <a:srgbClr val="FF0000"/>
                </a:solidFill>
              </a:rPr>
              <a:t>A</a:t>
            </a:r>
          </a:p>
          <a:p>
            <a:pPr algn="ctr"/>
            <a:endParaRPr lang="id-ID" b="1" dirty="0">
              <a:solidFill>
                <a:srgbClr val="FF0000"/>
              </a:solidFill>
            </a:endParaRPr>
          </a:p>
          <a:p>
            <a:pPr algn="ctr"/>
            <a:r>
              <a:rPr lang="id-ID" b="1" dirty="0" smtClean="0">
                <a:solidFill>
                  <a:srgbClr val="FF0000"/>
                </a:solidFill>
              </a:rPr>
              <a:t>INDUST</a:t>
            </a:r>
          </a:p>
          <a:p>
            <a:pPr algn="ctr"/>
            <a:r>
              <a:rPr lang="id-ID" b="1" dirty="0">
                <a:solidFill>
                  <a:srgbClr val="FF0000"/>
                </a:solidFill>
              </a:rPr>
              <a:t>R</a:t>
            </a:r>
            <a:endParaRPr lang="id-ID" b="1" dirty="0" smtClean="0">
              <a:solidFill>
                <a:srgbClr val="FF0000"/>
              </a:solidFill>
            </a:endParaRPr>
          </a:p>
          <a:p>
            <a:pPr algn="ctr"/>
            <a:r>
              <a:rPr lang="id-ID" b="1" dirty="0" smtClean="0">
                <a:solidFill>
                  <a:srgbClr val="FF0000"/>
                </a:solidFill>
              </a:rPr>
              <a:t>I</a:t>
            </a:r>
          </a:p>
          <a:p>
            <a:pPr algn="ctr"/>
            <a:endParaRPr lang="id-ID" b="1" dirty="0" smtClean="0"/>
          </a:p>
          <a:p>
            <a:pPr algn="ctr"/>
            <a:endParaRPr lang="id-ID" b="1" dirty="0" smtClean="0"/>
          </a:p>
          <a:p>
            <a:pPr algn="ctr"/>
            <a:endParaRPr lang="id-ID" b="1" dirty="0"/>
          </a:p>
        </p:txBody>
      </p:sp>
      <p:sp>
        <p:nvSpPr>
          <p:cNvPr id="5" name="Left Arrow 4"/>
          <p:cNvSpPr/>
          <p:nvPr/>
        </p:nvSpPr>
        <p:spPr>
          <a:xfrm>
            <a:off x="4197427" y="5894023"/>
            <a:ext cx="6378767" cy="5508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rgbClr val="FF0000"/>
                </a:solidFill>
              </a:rPr>
              <a:t>Kekuatan  Bisnis</a:t>
            </a:r>
            <a:endParaRPr lang="id-ID" b="1" dirty="0">
              <a:solidFill>
                <a:srgbClr val="FF0000"/>
              </a:solidFill>
            </a:endParaRPr>
          </a:p>
        </p:txBody>
      </p:sp>
    </p:spTree>
    <p:extLst>
      <p:ext uri="{BB962C8B-B14F-4D97-AF65-F5344CB8AC3E}">
        <p14:creationId xmlns:p14="http://schemas.microsoft.com/office/powerpoint/2010/main" val="1741100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3342"/>
          </a:xfrm>
        </p:spPr>
        <p:txBody>
          <a:bodyPr>
            <a:normAutofit/>
          </a:bodyPr>
          <a:lstStyle/>
          <a:p>
            <a:r>
              <a:rPr lang="id-ID" sz="3200" b="1" dirty="0" smtClean="0">
                <a:solidFill>
                  <a:srgbClr val="00B050"/>
                </a:solidFill>
              </a:rPr>
              <a:t>4.2. Analisis SWOT terhadap Posisi PT. Indosat</a:t>
            </a:r>
            <a:endParaRPr lang="id-ID" sz="3200" b="1" dirty="0">
              <a:solidFill>
                <a:srgbClr val="00B050"/>
              </a:solidFill>
            </a:endParaRPr>
          </a:p>
        </p:txBody>
      </p:sp>
      <p:sp>
        <p:nvSpPr>
          <p:cNvPr id="3" name="Content Placeholder 2"/>
          <p:cNvSpPr>
            <a:spLocks noGrp="1"/>
          </p:cNvSpPr>
          <p:nvPr>
            <p:ph idx="1"/>
          </p:nvPr>
        </p:nvSpPr>
        <p:spPr>
          <a:xfrm>
            <a:off x="838200" y="1090670"/>
            <a:ext cx="10515600" cy="5086293"/>
          </a:xfrm>
        </p:spPr>
        <p:txBody>
          <a:bodyPr/>
          <a:lstStyle/>
          <a:p>
            <a:r>
              <a:rPr lang="id-ID" dirty="0" smtClean="0"/>
              <a:t>Posisi PT. Indosat TBK dilihat dari aspek kekuatan bisnis adalah kuat, dan memiliki daya tarik industri yang Tinggi (berada pada level hight) sehingga bisnis jasa telekomunikasi PT. Indosat mampu memberikan keuntungan yang besar, dan perlu di pertahankan (protect posisition).</a:t>
            </a:r>
          </a:p>
          <a:p>
            <a:r>
              <a:rPr lang="id-ID" dirty="0" smtClean="0"/>
              <a:t>Strategi efektif yang digunakan oleh PT. Indosat adalah strategi induk (Grand Strategies). Bagaimana dampak nya pada PT. Indosat ?</a:t>
            </a:r>
          </a:p>
          <a:p>
            <a:r>
              <a:rPr lang="id-ID" dirty="0" smtClean="0"/>
              <a:t>Jika PT. Indosat memakai strategi fungsional dibidang : (1) operasi produksi, (2) pemasaran, (3) keuangan, (4) Riset &amp; pengembangan, (5) manajemen sumber daya manusia, bagaimana dampaknya pada sektor Industri dan perdagangan, serta sektor Pariwisata ?</a:t>
            </a:r>
            <a:endParaRPr lang="id-ID" dirty="0"/>
          </a:p>
        </p:txBody>
      </p:sp>
    </p:spTree>
    <p:extLst>
      <p:ext uri="{BB962C8B-B14F-4D97-AF65-F5344CB8AC3E}">
        <p14:creationId xmlns:p14="http://schemas.microsoft.com/office/powerpoint/2010/main" val="4017458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0292"/>
          </a:xfrm>
        </p:spPr>
        <p:txBody>
          <a:bodyPr>
            <a:noAutofit/>
          </a:bodyPr>
          <a:lstStyle/>
          <a:p>
            <a:pPr algn="ctr"/>
            <a:r>
              <a:rPr lang="id-ID" sz="3600" b="1" dirty="0" smtClean="0"/>
              <a:t>Topic 4 :  </a:t>
            </a:r>
            <a:r>
              <a:rPr lang="id-ID" sz="3600" b="1" dirty="0" smtClean="0">
                <a:solidFill>
                  <a:srgbClr val="0070C0"/>
                </a:solidFill>
              </a:rPr>
              <a:t>Konsep Struktur Pasar dan Analisis Pesaing</a:t>
            </a:r>
            <a:endParaRPr lang="id-ID" sz="3600" b="1" dirty="0">
              <a:solidFill>
                <a:srgbClr val="0070C0"/>
              </a:solidFill>
            </a:endParaRPr>
          </a:p>
        </p:txBody>
      </p:sp>
      <p:sp>
        <p:nvSpPr>
          <p:cNvPr id="3" name="Content Placeholder 2"/>
          <p:cNvSpPr>
            <a:spLocks noGrp="1"/>
          </p:cNvSpPr>
          <p:nvPr>
            <p:ph idx="1"/>
          </p:nvPr>
        </p:nvSpPr>
        <p:spPr>
          <a:xfrm>
            <a:off x="838200" y="925418"/>
            <a:ext cx="10515600" cy="5420298"/>
          </a:xfrm>
        </p:spPr>
        <p:txBody>
          <a:bodyPr>
            <a:normAutofit lnSpcReduction="10000"/>
          </a:bodyPr>
          <a:lstStyle/>
          <a:p>
            <a:pPr marL="514350" indent="-514350">
              <a:buAutoNum type="arabicPeriod"/>
            </a:pPr>
            <a:r>
              <a:rPr lang="id-ID" dirty="0" smtClean="0"/>
              <a:t>Konsep Struktur Pasar </a:t>
            </a:r>
            <a:r>
              <a:rPr lang="id-ID" dirty="0" smtClean="0">
                <a:sym typeface="Wingdings" panose="05000000000000000000" pitchFamily="2" charset="2"/>
              </a:rPr>
              <a:t> Informasi tentang perilaku usaha dan kinerja pasar melalui keadaan pasar. Jenis struktur pasar dapat diketahui lewat konsentrasi pasar. Struktur pasar dibedakan menjadi struktur pasar persaingan sempurna dan struktur pasar persaingan tidak sempurna.</a:t>
            </a:r>
          </a:p>
          <a:p>
            <a:pPr marL="514350" indent="-514350">
              <a:buAutoNum type="arabicPeriod"/>
            </a:pPr>
            <a:r>
              <a:rPr lang="id-ID" dirty="0" smtClean="0">
                <a:sym typeface="Wingdings" panose="05000000000000000000" pitchFamily="2" charset="2"/>
              </a:rPr>
              <a:t>Struktur pasar meliputi : (1) Hanya ada satu penjual, (2) produk yg dijual tidak ada penggantinya, (3) Hambatan untuk masuk pasar sangat kuat.</a:t>
            </a:r>
          </a:p>
          <a:p>
            <a:pPr marL="514350" indent="-514350">
              <a:buAutoNum type="arabicPeriod"/>
            </a:pPr>
            <a:r>
              <a:rPr lang="id-ID" dirty="0" smtClean="0">
                <a:sym typeface="Wingdings" panose="05000000000000000000" pitchFamily="2" charset="2"/>
              </a:rPr>
              <a:t>Pasar persaingan sempurna adalah pasar dimana jumlah penjual dan pembeli (konsumen) sangat banyak dan produk atau barang yg ditawarkan  atau dijual terbatas.</a:t>
            </a:r>
          </a:p>
          <a:p>
            <a:pPr marL="514350" indent="-514350">
              <a:buAutoNum type="arabicPeriod"/>
            </a:pPr>
            <a:r>
              <a:rPr lang="id-ID" dirty="0" smtClean="0">
                <a:sym typeface="Wingdings" panose="05000000000000000000" pitchFamily="2" charset="2"/>
              </a:rPr>
              <a:t>Kekuatan pasar persaingan sempurna  Bentuk pasar ideal, dimana perusahaan berproduksi pada skala efisien dengan harga produk paling murah (ekonomis).</a:t>
            </a:r>
            <a:endParaRPr lang="id-ID" dirty="0"/>
          </a:p>
        </p:txBody>
      </p:sp>
    </p:spTree>
    <p:extLst>
      <p:ext uri="{BB962C8B-B14F-4D97-AF65-F5344CB8AC3E}">
        <p14:creationId xmlns:p14="http://schemas.microsoft.com/office/powerpoint/2010/main" val="956026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8258"/>
          </a:xfrm>
        </p:spPr>
        <p:txBody>
          <a:bodyPr>
            <a:noAutofit/>
          </a:bodyPr>
          <a:lstStyle/>
          <a:p>
            <a:r>
              <a:rPr lang="id-ID" sz="3200" b="1" dirty="0" smtClean="0">
                <a:solidFill>
                  <a:srgbClr val="00B050"/>
                </a:solidFill>
              </a:rPr>
              <a:t>4.2. Apa itu Analisis Kompetitif ?</a:t>
            </a:r>
            <a:endParaRPr lang="id-ID" sz="3200" b="1" dirty="0">
              <a:solidFill>
                <a:srgbClr val="00B050"/>
              </a:solidFill>
            </a:endParaRPr>
          </a:p>
        </p:txBody>
      </p:sp>
      <p:sp>
        <p:nvSpPr>
          <p:cNvPr id="3" name="Content Placeholder 2"/>
          <p:cNvSpPr>
            <a:spLocks noGrp="1"/>
          </p:cNvSpPr>
          <p:nvPr>
            <p:ph idx="1"/>
          </p:nvPr>
        </p:nvSpPr>
        <p:spPr>
          <a:xfrm>
            <a:off x="838200" y="903384"/>
            <a:ext cx="10515600" cy="5475382"/>
          </a:xfrm>
        </p:spPr>
        <p:txBody>
          <a:bodyPr/>
          <a:lstStyle/>
          <a:p>
            <a:r>
              <a:rPr lang="id-ID" dirty="0" smtClean="0"/>
              <a:t>Analisis kompetitif </a:t>
            </a:r>
            <a:r>
              <a:rPr lang="id-ID" dirty="0" smtClean="0">
                <a:sym typeface="Wingdings" panose="05000000000000000000" pitchFamily="2" charset="2"/>
              </a:rPr>
              <a:t> Proses mengidentifikasi pesaing dan membuat analisis strategi bisnis untuk menentukan kekuatan dan kelemahan mereka yg relatif terhadap bisnis atau penawaran anda. Dengan kata lain analisis pesaing adalah proses untuk :</a:t>
            </a:r>
          </a:p>
          <a:p>
            <a:pPr marL="514350" indent="-514350">
              <a:buAutoNum type="arabicPeriod"/>
            </a:pPr>
            <a:r>
              <a:rPr lang="id-ID" dirty="0" smtClean="0">
                <a:sym typeface="Wingdings" panose="05000000000000000000" pitchFamily="2" charset="2"/>
              </a:rPr>
              <a:t>Mengidentifikasi siapa pesaing termasuk pesaing saat ini dan calon pesaing.</a:t>
            </a:r>
          </a:p>
          <a:p>
            <a:pPr marL="514350" indent="-514350">
              <a:buAutoNum type="arabicPeriod"/>
            </a:pPr>
            <a:r>
              <a:rPr lang="id-ID" dirty="0" smtClean="0">
                <a:sym typeface="Wingdings" panose="05000000000000000000" pitchFamily="2" charset="2"/>
              </a:rPr>
              <a:t>Menganalisis strategi bisnis mereka, strategi bisnis mencangkup strategi korporat dan kompotitif jangka panjang dan pendek.</a:t>
            </a:r>
          </a:p>
          <a:p>
            <a:pPr marL="514350" indent="-514350">
              <a:buAutoNum type="arabicPeriod"/>
            </a:pPr>
            <a:r>
              <a:rPr lang="id-ID" dirty="0" smtClean="0">
                <a:sym typeface="Wingdings" panose="05000000000000000000" pitchFamily="2" charset="2"/>
              </a:rPr>
              <a:t>Identifikasi peluang dan ancaman : motif analisis pesaing adalah untuk menganalisis kekuatan dan kelemahan pesaing, membandingkannya dengan opportunity dan weakness.</a:t>
            </a:r>
          </a:p>
          <a:p>
            <a:pPr marL="514350" indent="-514350">
              <a:buAutoNum type="arabicPeriod"/>
            </a:pPr>
            <a:r>
              <a:rPr lang="id-ID" dirty="0" smtClean="0">
                <a:sym typeface="Wingdings" panose="05000000000000000000" pitchFamily="2" charset="2"/>
              </a:rPr>
              <a:t>Mengidentifikasi kekuatan dan kelemahan pesaing terkait bisnis.</a:t>
            </a:r>
            <a:endParaRPr lang="id-ID" dirty="0"/>
          </a:p>
        </p:txBody>
      </p:sp>
    </p:spTree>
    <p:extLst>
      <p:ext uri="{BB962C8B-B14F-4D97-AF65-F5344CB8AC3E}">
        <p14:creationId xmlns:p14="http://schemas.microsoft.com/office/powerpoint/2010/main" val="2161662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359"/>
          </a:xfrm>
        </p:spPr>
        <p:txBody>
          <a:bodyPr>
            <a:normAutofit/>
          </a:bodyPr>
          <a:lstStyle/>
          <a:p>
            <a:r>
              <a:rPr lang="id-ID" sz="3200" b="1" dirty="0" smtClean="0">
                <a:solidFill>
                  <a:srgbClr val="00B050"/>
                </a:solidFill>
              </a:rPr>
              <a:t>4.3. Tujuan Analisis Kompetitif</a:t>
            </a:r>
            <a:endParaRPr lang="id-ID" sz="3200" b="1" dirty="0">
              <a:solidFill>
                <a:srgbClr val="00B050"/>
              </a:solidFill>
            </a:endParaRPr>
          </a:p>
        </p:txBody>
      </p:sp>
      <p:sp>
        <p:nvSpPr>
          <p:cNvPr id="3" name="Content Placeholder 2"/>
          <p:cNvSpPr>
            <a:spLocks noGrp="1"/>
          </p:cNvSpPr>
          <p:nvPr>
            <p:ph idx="1"/>
          </p:nvPr>
        </p:nvSpPr>
        <p:spPr>
          <a:xfrm>
            <a:off x="838199" y="1101687"/>
            <a:ext cx="10729511" cy="5075276"/>
          </a:xfrm>
        </p:spPr>
        <p:txBody>
          <a:bodyPr>
            <a:normAutofit lnSpcReduction="10000"/>
          </a:bodyPr>
          <a:lstStyle/>
          <a:p>
            <a:pPr marL="0" indent="0">
              <a:buNone/>
            </a:pPr>
            <a:r>
              <a:rPr lang="id-ID" dirty="0" smtClean="0"/>
              <a:t>1. Memahami kondisi pasar lebih baik.</a:t>
            </a:r>
          </a:p>
          <a:p>
            <a:pPr marL="0" indent="0">
              <a:buNone/>
            </a:pPr>
            <a:r>
              <a:rPr lang="id-ID" dirty="0" smtClean="0"/>
              <a:t>2. Memunculkan strategi yang lebih baik</a:t>
            </a:r>
          </a:p>
          <a:p>
            <a:pPr marL="0" indent="0">
              <a:buNone/>
            </a:pPr>
            <a:r>
              <a:rPr lang="id-ID" dirty="0" smtClean="0"/>
              <a:t>3. Membantu mengembangkan hambatan kompetitif</a:t>
            </a:r>
          </a:p>
          <a:p>
            <a:pPr marL="0" indent="0">
              <a:buNone/>
            </a:pPr>
            <a:r>
              <a:rPr lang="id-ID" dirty="0" smtClean="0"/>
              <a:t>4. Mengidentifikasi dan analisis pelaku pasar dan mengembangkan   </a:t>
            </a:r>
          </a:p>
          <a:p>
            <a:pPr marL="0" indent="0">
              <a:buNone/>
            </a:pPr>
            <a:r>
              <a:rPr lang="id-ID" dirty="0"/>
              <a:t> </a:t>
            </a:r>
            <a:r>
              <a:rPr lang="id-ID" dirty="0" smtClean="0"/>
              <a:t>   strategi pemasaran termasuk produk baru yg lebih baik</a:t>
            </a:r>
          </a:p>
          <a:p>
            <a:pPr marL="0" indent="0">
              <a:buNone/>
            </a:pPr>
            <a:r>
              <a:rPr lang="id-ID" dirty="0" smtClean="0"/>
              <a:t>5. Mengawasi upaya pemasaran bersaing yang ada untuk   </a:t>
            </a:r>
          </a:p>
          <a:p>
            <a:pPr marL="0" indent="0">
              <a:buNone/>
            </a:pPr>
            <a:r>
              <a:rPr lang="id-ID" dirty="0"/>
              <a:t> </a:t>
            </a:r>
            <a:r>
              <a:rPr lang="id-ID" dirty="0" smtClean="0"/>
              <a:t>    mengembangkan strategi yang lebih baik guna menarik lebih banyak  </a:t>
            </a:r>
          </a:p>
          <a:p>
            <a:pPr marL="0" indent="0">
              <a:buNone/>
            </a:pPr>
            <a:r>
              <a:rPr lang="id-ID" dirty="0"/>
              <a:t> </a:t>
            </a:r>
            <a:r>
              <a:rPr lang="id-ID" dirty="0" smtClean="0"/>
              <a:t>    customer</a:t>
            </a:r>
            <a:endParaRPr lang="id-ID" dirty="0"/>
          </a:p>
          <a:p>
            <a:pPr marL="0" indent="0">
              <a:buNone/>
            </a:pPr>
            <a:r>
              <a:rPr lang="id-ID" dirty="0" smtClean="0"/>
              <a:t>6. Menganalisis pesaing sebelum memasuki pasar baru</a:t>
            </a:r>
          </a:p>
          <a:p>
            <a:pPr marL="0" indent="0">
              <a:buNone/>
            </a:pPr>
            <a:r>
              <a:rPr lang="id-ID" dirty="0" smtClean="0"/>
              <a:t>7. Menemukan pesaing tidak langsung dapat jadi pesaing langsung di masa depan</a:t>
            </a:r>
          </a:p>
          <a:p>
            <a:pPr marL="0" indent="0">
              <a:buNone/>
            </a:pPr>
            <a:endParaRPr lang="id-ID" dirty="0" smtClean="0"/>
          </a:p>
          <a:p>
            <a:pPr marL="0" indent="0">
              <a:buNone/>
            </a:pPr>
            <a:endParaRPr lang="id-ID" dirty="0" smtClean="0"/>
          </a:p>
          <a:p>
            <a:endParaRPr lang="id-ID" dirty="0"/>
          </a:p>
        </p:txBody>
      </p:sp>
    </p:spTree>
    <p:extLst>
      <p:ext uri="{BB962C8B-B14F-4D97-AF65-F5344CB8AC3E}">
        <p14:creationId xmlns:p14="http://schemas.microsoft.com/office/powerpoint/2010/main" val="3991987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1309"/>
          </a:xfrm>
        </p:spPr>
        <p:txBody>
          <a:bodyPr>
            <a:normAutofit/>
          </a:bodyPr>
          <a:lstStyle/>
          <a:p>
            <a:r>
              <a:rPr lang="id-ID" sz="3200" b="1" dirty="0" smtClean="0">
                <a:solidFill>
                  <a:srgbClr val="00B050"/>
                </a:solidFill>
              </a:rPr>
              <a:t>4.4. Bagaimana Melakukan Analisis Kompetitif ?</a:t>
            </a:r>
            <a:endParaRPr lang="id-ID" sz="3200" b="1" dirty="0">
              <a:solidFill>
                <a:srgbClr val="00B050"/>
              </a:solidFill>
            </a:endParaRPr>
          </a:p>
        </p:txBody>
      </p:sp>
      <p:sp>
        <p:nvSpPr>
          <p:cNvPr id="3" name="Content Placeholder 2"/>
          <p:cNvSpPr>
            <a:spLocks noGrp="1"/>
          </p:cNvSpPr>
          <p:nvPr>
            <p:ph idx="1"/>
          </p:nvPr>
        </p:nvSpPr>
        <p:spPr>
          <a:xfrm>
            <a:off x="838200" y="1046602"/>
            <a:ext cx="10515600" cy="5130361"/>
          </a:xfrm>
        </p:spPr>
        <p:txBody>
          <a:bodyPr/>
          <a:lstStyle/>
          <a:p>
            <a:r>
              <a:rPr lang="id-ID" dirty="0" smtClean="0"/>
              <a:t>Cara Melakukan Analisis Kompetitif antara lain adalah sbb :</a:t>
            </a:r>
          </a:p>
          <a:p>
            <a:pPr marL="514350" indent="-514350">
              <a:buAutoNum type="arabicPeriod"/>
            </a:pPr>
            <a:r>
              <a:rPr lang="id-ID" dirty="0" smtClean="0"/>
              <a:t>Mengidentifikasi dan menganalisis pelaku pasar saat ini guna mengembangkan strategi pemasaran dan produk baru yg lebih baik</a:t>
            </a:r>
          </a:p>
          <a:p>
            <a:pPr marL="514350" indent="-514350">
              <a:buAutoNum type="arabicPeriod"/>
            </a:pPr>
            <a:r>
              <a:rPr lang="id-ID" dirty="0" smtClean="0"/>
              <a:t>Mengawasi upaya pemasaran pesaing yang ada untuk mengembangkan strategi yg lebih baik guna menarik lebih banyak pelanggan (customer)</a:t>
            </a:r>
          </a:p>
          <a:p>
            <a:pPr marL="514350" indent="-514350">
              <a:buAutoNum type="arabicPeriod"/>
            </a:pPr>
            <a:r>
              <a:rPr lang="id-ID" dirty="0" smtClean="0"/>
              <a:t>Menganalisis pesaing sebelum memasuki pasar baru</a:t>
            </a:r>
          </a:p>
          <a:p>
            <a:pPr marL="514350" indent="-514350">
              <a:buAutoNum type="arabicPeriod"/>
            </a:pPr>
            <a:r>
              <a:rPr lang="id-ID" dirty="0" smtClean="0"/>
              <a:t>Menemukan pesaing tidak langsung yang dapat menjadi pesaing langsung di masa depan</a:t>
            </a:r>
          </a:p>
          <a:p>
            <a:pPr marL="514350" indent="-514350">
              <a:buAutoNum type="arabicPeriod"/>
            </a:pPr>
            <a:r>
              <a:rPr lang="id-ID" dirty="0" smtClean="0"/>
              <a:t>Mengidentifikasi kekuatan dan kelemahan pesaing terkait bisnis Anda.</a:t>
            </a:r>
            <a:endParaRPr lang="id-ID" dirty="0"/>
          </a:p>
        </p:txBody>
      </p:sp>
    </p:spTree>
    <p:extLst>
      <p:ext uri="{BB962C8B-B14F-4D97-AF65-F5344CB8AC3E}">
        <p14:creationId xmlns:p14="http://schemas.microsoft.com/office/powerpoint/2010/main" val="456511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a:bodyPr>
          <a:lstStyle/>
          <a:p>
            <a:r>
              <a:rPr lang="id-ID" sz="3200" b="1" dirty="0" smtClean="0">
                <a:solidFill>
                  <a:srgbClr val="00B050"/>
                </a:solidFill>
              </a:rPr>
              <a:t>4.5. Identifikasi Pesaing (Kompetitor)</a:t>
            </a:r>
            <a:endParaRPr lang="id-ID" sz="3200" b="1" dirty="0">
              <a:solidFill>
                <a:srgbClr val="00B050"/>
              </a:solidFill>
            </a:endParaRPr>
          </a:p>
        </p:txBody>
      </p:sp>
      <p:sp>
        <p:nvSpPr>
          <p:cNvPr id="3" name="Content Placeholder 2"/>
          <p:cNvSpPr>
            <a:spLocks noGrp="1"/>
          </p:cNvSpPr>
          <p:nvPr>
            <p:ph idx="1"/>
          </p:nvPr>
        </p:nvSpPr>
        <p:spPr>
          <a:xfrm>
            <a:off x="838200" y="1056068"/>
            <a:ext cx="10636876" cy="5120895"/>
          </a:xfrm>
        </p:spPr>
        <p:txBody>
          <a:bodyPr>
            <a:normAutofit fontScale="92500" lnSpcReduction="10000"/>
          </a:bodyPr>
          <a:lstStyle/>
          <a:p>
            <a:r>
              <a:rPr lang="id-ID" dirty="0" smtClean="0"/>
              <a:t>Untuk mengidentifikasi pesaing dengan pendekatan WWH (Who, What, How) yaitu :</a:t>
            </a:r>
          </a:p>
          <a:p>
            <a:pPr marL="514350" indent="-514350">
              <a:buAutoNum type="arabicPeriod"/>
            </a:pPr>
            <a:r>
              <a:rPr lang="id-ID" dirty="0" smtClean="0">
                <a:solidFill>
                  <a:srgbClr val="C00000"/>
                </a:solidFill>
              </a:rPr>
              <a:t>Who is the Customer ?</a:t>
            </a:r>
          </a:p>
          <a:p>
            <a:pPr marL="514350" indent="-514350">
              <a:buAutoNum type="arabicPeriod"/>
            </a:pPr>
            <a:r>
              <a:rPr lang="id-ID" dirty="0" smtClean="0">
                <a:solidFill>
                  <a:srgbClr val="C00000"/>
                </a:solidFill>
              </a:rPr>
              <a:t>What is the problem ?</a:t>
            </a:r>
          </a:p>
          <a:p>
            <a:pPr marL="514350" indent="-514350">
              <a:buAutoNum type="arabicPeriod"/>
            </a:pPr>
            <a:r>
              <a:rPr lang="id-ID" dirty="0" smtClean="0">
                <a:solidFill>
                  <a:srgbClr val="C00000"/>
                </a:solidFill>
              </a:rPr>
              <a:t>How to solve the problem ?</a:t>
            </a:r>
          </a:p>
          <a:p>
            <a:r>
              <a:rPr lang="id-ID" dirty="0" smtClean="0"/>
              <a:t>Solusi untuk Tiga jenis peran kompetitor dalam bersaing meliputi : </a:t>
            </a:r>
          </a:p>
          <a:p>
            <a:pPr marL="514350" indent="-514350">
              <a:buAutoNum type="arabicPeriod"/>
            </a:pPr>
            <a:r>
              <a:rPr lang="id-ID" dirty="0" smtClean="0">
                <a:solidFill>
                  <a:srgbClr val="0070C0"/>
                </a:solidFill>
              </a:rPr>
              <a:t>Pesaing Langsung</a:t>
            </a:r>
            <a:r>
              <a:rPr lang="id-ID" dirty="0" smtClean="0"/>
              <a:t> </a:t>
            </a:r>
            <a:r>
              <a:rPr lang="id-ID" dirty="0" smtClean="0">
                <a:sym typeface="Wingdings" panose="05000000000000000000" pitchFamily="2" charset="2"/>
              </a:rPr>
              <a:t> Pesaing yg melayani pelanggan yg sama, mengatasi masalah yg sama, dan memberikan solusi yg sama seperti Anda. Contoh : Uber dan Lyft saling melengkapi saat kita berbicara tentang agregator kabin sesuai permintaan.</a:t>
            </a:r>
          </a:p>
          <a:p>
            <a:pPr marL="514350" indent="-514350">
              <a:buAutoNum type="arabicPeriod"/>
            </a:pPr>
            <a:r>
              <a:rPr lang="id-ID" dirty="0" smtClean="0">
                <a:solidFill>
                  <a:srgbClr val="0070C0"/>
                </a:solidFill>
                <a:sym typeface="Wingdings" panose="05000000000000000000" pitchFamily="2" charset="2"/>
              </a:rPr>
              <a:t>Pesaing sekunder</a:t>
            </a:r>
            <a:r>
              <a:rPr lang="id-ID" dirty="0" smtClean="0">
                <a:sym typeface="Wingdings" panose="05000000000000000000" pitchFamily="2" charset="2"/>
              </a:rPr>
              <a:t>  Pesaing yg melayani segmen pelanggan yg berbeda tetapi menangani masalah yg sama.</a:t>
            </a:r>
            <a:endParaRPr lang="id-ID" dirty="0" smtClean="0"/>
          </a:p>
          <a:p>
            <a:pPr marL="0" indent="0">
              <a:buNone/>
            </a:pPr>
            <a:endParaRPr lang="id-ID" dirty="0"/>
          </a:p>
        </p:txBody>
      </p:sp>
    </p:spTree>
    <p:extLst>
      <p:ext uri="{BB962C8B-B14F-4D97-AF65-F5344CB8AC3E}">
        <p14:creationId xmlns:p14="http://schemas.microsoft.com/office/powerpoint/2010/main" val="263848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5"/>
          </a:xfrm>
          <a:ln/>
        </p:spPr>
        <p:style>
          <a:lnRef idx="2">
            <a:schemeClr val="accent1"/>
          </a:lnRef>
          <a:fillRef idx="1">
            <a:schemeClr val="lt1"/>
          </a:fillRef>
          <a:effectRef idx="0">
            <a:schemeClr val="accent1"/>
          </a:effectRef>
          <a:fontRef idx="minor">
            <a:schemeClr val="dk1"/>
          </a:fontRef>
        </p:style>
        <p:txBody>
          <a:bodyPr>
            <a:normAutofit/>
          </a:bodyPr>
          <a:lstStyle/>
          <a:p>
            <a:pPr algn="ctr"/>
            <a:r>
              <a:rPr lang="id-ID" sz="3200" b="1" dirty="0" smtClean="0">
                <a:ln w="0"/>
                <a:solidFill>
                  <a:schemeClr val="accent1"/>
                </a:solidFill>
                <a:effectLst>
                  <a:outerShdw blurRad="38100" dist="25400" dir="5400000" algn="ctr" rotWithShape="0">
                    <a:srgbClr val="6E747A">
                      <a:alpha val="43000"/>
                    </a:srgbClr>
                  </a:outerShdw>
                </a:effectLst>
              </a:rPr>
              <a:t>Topic 1 :   </a:t>
            </a:r>
            <a:r>
              <a:rPr lang="id-ID" sz="3200" dirty="0" smtClean="0">
                <a:ln w="0"/>
                <a:solidFill>
                  <a:schemeClr val="accent1"/>
                </a:solidFill>
                <a:effectLst>
                  <a:outerShdw blurRad="38100" dist="25400" dir="5400000" algn="ctr" rotWithShape="0">
                    <a:srgbClr val="6E747A">
                      <a:alpha val="43000"/>
                    </a:srgbClr>
                  </a:outerShdw>
                </a:effectLst>
              </a:rPr>
              <a:t>Ruang Lingkup dan Konsep Strategi Pemasaran</a:t>
            </a:r>
            <a:endParaRPr lang="id-ID" sz="3200" dirty="0">
              <a:ln w="0"/>
              <a:solidFill>
                <a:schemeClr val="accent1"/>
              </a:solidFill>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566670" y="1094704"/>
            <a:ext cx="11050074" cy="5082258"/>
          </a:xfrm>
        </p:spPr>
        <p:txBody>
          <a:bodyPr/>
          <a:lstStyle/>
          <a:p>
            <a:r>
              <a:rPr lang="id-ID" dirty="0" smtClean="0"/>
              <a:t>Karya klasik Adam Smith (1776) berjudul : “</a:t>
            </a:r>
            <a:r>
              <a:rPr lang="id-ID" i="1" dirty="0" smtClean="0"/>
              <a:t>An Inquiry into the Nature and Causes of the Wealth of Nation”</a:t>
            </a:r>
            <a:r>
              <a:rPr lang="id-ID" dirty="0" smtClean="0"/>
              <a:t> dalam bukunya menekankan pentingnya memperhatikan kepentingan pelanggan (</a:t>
            </a:r>
            <a:r>
              <a:rPr lang="id-ID" i="1" dirty="0" smtClean="0"/>
              <a:t>customer</a:t>
            </a:r>
            <a:r>
              <a:rPr lang="id-ID" dirty="0" smtClean="0"/>
              <a:t>).</a:t>
            </a:r>
          </a:p>
          <a:p>
            <a:r>
              <a:rPr lang="id-ID" dirty="0" smtClean="0"/>
              <a:t>Aplikasi strategi dan pemikiran strategik dalam konteks pemasaran telah berlangsung sejak Perang Dunia II (1950)</a:t>
            </a:r>
          </a:p>
          <a:p>
            <a:r>
              <a:rPr lang="id-ID" dirty="0" smtClean="0"/>
              <a:t>Tiga Aspek utama meliputi : </a:t>
            </a:r>
          </a:p>
          <a:p>
            <a:pPr marL="514350" indent="-514350">
              <a:buAutoNum type="arabicPeriod"/>
            </a:pPr>
            <a:r>
              <a:rPr lang="id-ID" dirty="0"/>
              <a:t>W</a:t>
            </a:r>
            <a:r>
              <a:rPr lang="id-ID" dirty="0" smtClean="0"/>
              <a:t>here to compete ? </a:t>
            </a:r>
            <a:r>
              <a:rPr lang="id-ID" dirty="0" smtClean="0">
                <a:sym typeface="Wingdings" panose="05000000000000000000" pitchFamily="2" charset="2"/>
              </a:rPr>
              <a:t> Penentuan pasar yang dipilih perusahaan, </a:t>
            </a:r>
          </a:p>
          <a:p>
            <a:pPr marL="514350" indent="-514350">
              <a:buAutoNum type="arabicPeriod"/>
            </a:pPr>
            <a:r>
              <a:rPr lang="id-ID" dirty="0">
                <a:sym typeface="Wingdings" panose="05000000000000000000" pitchFamily="2" charset="2"/>
              </a:rPr>
              <a:t>O</a:t>
            </a:r>
            <a:r>
              <a:rPr lang="id-ID" dirty="0" smtClean="0">
                <a:sym typeface="Wingdings" panose="05000000000000000000" pitchFamily="2" charset="2"/>
              </a:rPr>
              <a:t>n what basis to compete ?  Pengembangan produk dan jasa, dan </a:t>
            </a:r>
          </a:p>
          <a:p>
            <a:pPr marL="514350" indent="-514350">
              <a:buAutoNum type="arabicPeriod"/>
            </a:pPr>
            <a:r>
              <a:rPr lang="id-ID" dirty="0">
                <a:sym typeface="Wingdings" panose="05000000000000000000" pitchFamily="2" charset="2"/>
              </a:rPr>
              <a:t>W</a:t>
            </a:r>
            <a:r>
              <a:rPr lang="id-ID" dirty="0" smtClean="0">
                <a:sym typeface="Wingdings" panose="05000000000000000000" pitchFamily="2" charset="2"/>
              </a:rPr>
              <a:t>hen to compete ?  Timing memasuki pasar dan aktivitas pengembangan pasar.</a:t>
            </a:r>
            <a:endParaRPr lang="id-ID" dirty="0"/>
          </a:p>
        </p:txBody>
      </p:sp>
    </p:spTree>
    <p:extLst>
      <p:ext uri="{BB962C8B-B14F-4D97-AF65-F5344CB8AC3E}">
        <p14:creationId xmlns:p14="http://schemas.microsoft.com/office/powerpoint/2010/main" val="1416365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153"/>
          </a:xfrm>
        </p:spPr>
        <p:txBody>
          <a:bodyPr>
            <a:normAutofit/>
          </a:bodyPr>
          <a:lstStyle/>
          <a:p>
            <a:r>
              <a:rPr lang="id-ID" sz="3200" b="1" dirty="0" smtClean="0">
                <a:solidFill>
                  <a:srgbClr val="0070C0"/>
                </a:solidFill>
              </a:rPr>
              <a:t>3. Pesaing Tidak Langsung</a:t>
            </a:r>
            <a:endParaRPr lang="id-ID" sz="3200" b="1" dirty="0">
              <a:solidFill>
                <a:srgbClr val="0070C0"/>
              </a:solidFill>
            </a:endParaRPr>
          </a:p>
        </p:txBody>
      </p:sp>
      <p:sp>
        <p:nvSpPr>
          <p:cNvPr id="3" name="Content Placeholder 2"/>
          <p:cNvSpPr>
            <a:spLocks noGrp="1"/>
          </p:cNvSpPr>
          <p:nvPr>
            <p:ph idx="1"/>
          </p:nvPr>
        </p:nvSpPr>
        <p:spPr>
          <a:xfrm>
            <a:off x="838200" y="1030310"/>
            <a:ext cx="10515600" cy="5146653"/>
          </a:xfrm>
        </p:spPr>
        <p:txBody>
          <a:bodyPr/>
          <a:lstStyle/>
          <a:p>
            <a:r>
              <a:rPr lang="id-ID" dirty="0" smtClean="0"/>
              <a:t>Pesaing tidak langsung </a:t>
            </a:r>
            <a:r>
              <a:rPr lang="id-ID" dirty="0" smtClean="0">
                <a:sym typeface="Wingdings" panose="05000000000000000000" pitchFamily="2" charset="2"/>
              </a:rPr>
              <a:t> Pesaing yg melayani segmen pelanggan yg sama, tetapi </a:t>
            </a:r>
            <a:r>
              <a:rPr lang="id-ID" dirty="0">
                <a:sym typeface="Wingdings" panose="05000000000000000000" pitchFamily="2" charset="2"/>
              </a:rPr>
              <a:t>memberikan solusi yg berbeda. Contoh Domino dan Mc Donald’s meskipun menangani problem yg sama dari target audiens yg sama, menawarkan solusi yg berbeda. Setelah selesai pilih </a:t>
            </a:r>
            <a:r>
              <a:rPr lang="id-ID" dirty="0" smtClean="0">
                <a:sym typeface="Wingdings" panose="05000000000000000000" pitchFamily="2" charset="2"/>
              </a:rPr>
              <a:t>jenis pesaing yang </a:t>
            </a:r>
            <a:r>
              <a:rPr lang="id-ID" dirty="0">
                <a:sym typeface="Wingdings" panose="05000000000000000000" pitchFamily="2" charset="2"/>
              </a:rPr>
              <a:t>akan dianalisis sesuai dengan tujuan </a:t>
            </a:r>
            <a:r>
              <a:rPr lang="id-ID" dirty="0" smtClean="0">
                <a:sym typeface="Wingdings" panose="05000000000000000000" pitchFamily="2" charset="2"/>
              </a:rPr>
              <a:t>yang </a:t>
            </a:r>
            <a:r>
              <a:rPr lang="id-ID" dirty="0">
                <a:sym typeface="Wingdings" panose="05000000000000000000" pitchFamily="2" charset="2"/>
              </a:rPr>
              <a:t>ditetapkan</a:t>
            </a:r>
            <a:r>
              <a:rPr lang="id-ID" dirty="0" smtClean="0">
                <a:sym typeface="Wingdings" panose="05000000000000000000" pitchFamily="2" charset="2"/>
              </a:rPr>
              <a:t>.</a:t>
            </a:r>
          </a:p>
          <a:p>
            <a:pPr marL="0" indent="0">
              <a:buNone/>
            </a:pPr>
            <a:r>
              <a:rPr lang="id-ID" sz="3200" b="1" dirty="0" smtClean="0">
                <a:solidFill>
                  <a:srgbClr val="00B050"/>
                </a:solidFill>
                <a:sym typeface="Wingdings" panose="05000000000000000000" pitchFamily="2" charset="2"/>
              </a:rPr>
              <a:t>4.6. Identifikasi Parameter</a:t>
            </a:r>
          </a:p>
          <a:p>
            <a:r>
              <a:rPr lang="id-ID" dirty="0" smtClean="0">
                <a:sym typeface="Wingdings" panose="05000000000000000000" pitchFamily="2" charset="2"/>
              </a:rPr>
              <a:t>Langkah selanjutnya melibatkan Anda untuk memutuskan “Apa” dan “Bagaimana” dari analisis persaingan dan apa yg perlu dianalisis, dan kerangka kerja apa yang akan Anda gunakan untuk menganalisisnya ?</a:t>
            </a:r>
          </a:p>
          <a:p>
            <a:r>
              <a:rPr lang="id-ID" dirty="0" smtClean="0">
                <a:sym typeface="Wingdings" panose="05000000000000000000" pitchFamily="2" charset="2"/>
              </a:rPr>
              <a:t>Berdasarkan tujuan, Anda dapat menggunakan kerangka kerja analisis kompetitif yg ada atau mengembangkan kerangka kerja Anda sendiri berdasarkan parameter tertentu</a:t>
            </a:r>
            <a:endParaRPr lang="id-ID" dirty="0"/>
          </a:p>
        </p:txBody>
      </p:sp>
    </p:spTree>
    <p:extLst>
      <p:ext uri="{BB962C8B-B14F-4D97-AF65-F5344CB8AC3E}">
        <p14:creationId xmlns:p14="http://schemas.microsoft.com/office/powerpoint/2010/main" val="1416132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p:spPr>
        <p:txBody>
          <a:bodyPr>
            <a:normAutofit/>
          </a:bodyPr>
          <a:lstStyle/>
          <a:p>
            <a:r>
              <a:rPr lang="id-ID" sz="3200" b="1" dirty="0" smtClean="0">
                <a:solidFill>
                  <a:srgbClr val="00B050"/>
                </a:solidFill>
              </a:rPr>
              <a:t>4.7. Kerangka Analisis Kompetitif</a:t>
            </a:r>
            <a:endParaRPr lang="id-ID" sz="3200" b="1" dirty="0">
              <a:solidFill>
                <a:srgbClr val="00B050"/>
              </a:solidFill>
            </a:endParaRPr>
          </a:p>
        </p:txBody>
      </p:sp>
      <p:sp>
        <p:nvSpPr>
          <p:cNvPr id="3" name="Content Placeholder 2"/>
          <p:cNvSpPr>
            <a:spLocks noGrp="1"/>
          </p:cNvSpPr>
          <p:nvPr>
            <p:ph idx="1"/>
          </p:nvPr>
        </p:nvSpPr>
        <p:spPr>
          <a:xfrm>
            <a:off x="838200" y="965916"/>
            <a:ext cx="10515600" cy="5211047"/>
          </a:xfrm>
        </p:spPr>
        <p:txBody>
          <a:bodyPr/>
          <a:lstStyle/>
          <a:p>
            <a:r>
              <a:rPr lang="id-ID" dirty="0" smtClean="0">
                <a:solidFill>
                  <a:srgbClr val="C00000"/>
                </a:solidFill>
              </a:rPr>
              <a:t>Analisis SWOT</a:t>
            </a:r>
            <a:r>
              <a:rPr lang="id-ID" dirty="0" smtClean="0"/>
              <a:t> </a:t>
            </a:r>
            <a:r>
              <a:rPr lang="id-ID" dirty="0" smtClean="0">
                <a:sym typeface="Wingdings" panose="05000000000000000000" pitchFamily="2" charset="2"/>
              </a:rPr>
              <a:t> Untuk membantu mengidentifikasi potensi keunggulan kompetitif dengan menganalisis kekuatan, kelemahan, peluang, dan ancaman pesaing.</a:t>
            </a:r>
          </a:p>
          <a:p>
            <a:pPr marL="0" indent="0">
              <a:buNone/>
            </a:pPr>
            <a:endParaRPr lang="id-ID" dirty="0" smtClean="0">
              <a:sym typeface="Wingdings" panose="05000000000000000000" pitchFamily="2" charset="2"/>
            </a:endParaRPr>
          </a:p>
          <a:p>
            <a:r>
              <a:rPr lang="id-ID" dirty="0" smtClean="0">
                <a:solidFill>
                  <a:srgbClr val="C00000"/>
                </a:solidFill>
                <a:sym typeface="Wingdings" panose="05000000000000000000" pitchFamily="2" charset="2"/>
              </a:rPr>
              <a:t>Lima Kekuatan Porter</a:t>
            </a:r>
            <a:r>
              <a:rPr lang="id-ID" dirty="0" smtClean="0">
                <a:sym typeface="Wingdings" panose="05000000000000000000" pitchFamily="2" charset="2"/>
              </a:rPr>
              <a:t>  Untuk membantu menganalisis struktur persaingan industri dengan menganalisis lima faktor, yaitu : (1) pendatang baru, (2) pembeli, (3) pemasok, (4) barang pengganti, (5) persaingan kompetitif.</a:t>
            </a:r>
          </a:p>
          <a:p>
            <a:endParaRPr lang="id-ID" dirty="0" smtClean="0">
              <a:sym typeface="Wingdings" panose="05000000000000000000" pitchFamily="2" charset="2"/>
            </a:endParaRPr>
          </a:p>
          <a:p>
            <a:r>
              <a:rPr lang="id-ID" dirty="0" smtClean="0">
                <a:solidFill>
                  <a:srgbClr val="C00000"/>
                </a:solidFill>
                <a:sym typeface="Wingdings" panose="05000000000000000000" pitchFamily="2" charset="2"/>
              </a:rPr>
              <a:t>Analisis Grup Strategis</a:t>
            </a:r>
            <a:r>
              <a:rPr lang="id-ID" dirty="0" smtClean="0">
                <a:sym typeface="Wingdings" panose="05000000000000000000" pitchFamily="2" charset="2"/>
              </a:rPr>
              <a:t>  Untuk menilai posisi pemain dalam lingkungan kompetitif berdasarkan dua variabel.</a:t>
            </a:r>
            <a:endParaRPr lang="id-ID" dirty="0"/>
          </a:p>
        </p:txBody>
      </p:sp>
    </p:spTree>
    <p:extLst>
      <p:ext uri="{BB962C8B-B14F-4D97-AF65-F5344CB8AC3E}">
        <p14:creationId xmlns:p14="http://schemas.microsoft.com/office/powerpoint/2010/main" val="13317163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a:bodyPr>
          <a:lstStyle/>
          <a:p>
            <a:r>
              <a:rPr lang="id-ID" sz="3200" b="1" dirty="0" smtClean="0">
                <a:solidFill>
                  <a:srgbClr val="00B050"/>
                </a:solidFill>
              </a:rPr>
              <a:t>5. Tugas Kelompok (Group) dan Tugas Individu</a:t>
            </a:r>
            <a:endParaRPr lang="id-ID" sz="3200" b="1" dirty="0">
              <a:solidFill>
                <a:srgbClr val="00B050"/>
              </a:solidFill>
            </a:endParaRPr>
          </a:p>
        </p:txBody>
      </p:sp>
      <p:sp>
        <p:nvSpPr>
          <p:cNvPr id="3" name="Content Placeholder 2"/>
          <p:cNvSpPr>
            <a:spLocks noGrp="1"/>
          </p:cNvSpPr>
          <p:nvPr>
            <p:ph idx="1"/>
          </p:nvPr>
        </p:nvSpPr>
        <p:spPr>
          <a:xfrm>
            <a:off x="838200" y="1068946"/>
            <a:ext cx="10515600" cy="5108017"/>
          </a:xfrm>
        </p:spPr>
        <p:txBody>
          <a:bodyPr>
            <a:normAutofit fontScale="92500" lnSpcReduction="10000"/>
          </a:bodyPr>
          <a:lstStyle/>
          <a:p>
            <a:pPr marL="0" indent="0">
              <a:buNone/>
            </a:pPr>
            <a:r>
              <a:rPr lang="id-ID" sz="3000" dirty="0" smtClean="0">
                <a:solidFill>
                  <a:srgbClr val="C00000"/>
                </a:solidFill>
              </a:rPr>
              <a:t>5.1. Tugas Kelompok (Group A &amp; B)</a:t>
            </a:r>
          </a:p>
          <a:p>
            <a:pPr marL="0" indent="0">
              <a:buNone/>
            </a:pPr>
            <a:r>
              <a:rPr lang="id-ID" dirty="0"/>
              <a:t> </a:t>
            </a:r>
            <a:r>
              <a:rPr lang="id-ID" dirty="0" smtClean="0">
                <a:solidFill>
                  <a:srgbClr val="0070C0"/>
                </a:solidFill>
              </a:rPr>
              <a:t>Group A :  Peserta Kelas MM No Urut Absen 1 – 4 </a:t>
            </a:r>
          </a:p>
          <a:p>
            <a:pPr marL="0" indent="0">
              <a:buNone/>
            </a:pPr>
            <a:r>
              <a:rPr lang="id-ID" dirty="0"/>
              <a:t> </a:t>
            </a:r>
            <a:r>
              <a:rPr lang="id-ID" dirty="0" smtClean="0"/>
              <a:t>       Tema :  Analisis SWOT terhadap Bank BCA yang meliputi : (Visi-Misi,   </a:t>
            </a:r>
          </a:p>
          <a:p>
            <a:pPr marL="0" indent="0">
              <a:buNone/>
            </a:pPr>
            <a:r>
              <a:rPr lang="id-ID" dirty="0"/>
              <a:t> </a:t>
            </a:r>
            <a:r>
              <a:rPr lang="id-ID" dirty="0" smtClean="0"/>
              <a:t>        Stength, Weakness, Opportunity, Threats, Posisi BCA terhadap  </a:t>
            </a:r>
          </a:p>
          <a:p>
            <a:pPr marL="0" indent="0">
              <a:buNone/>
            </a:pPr>
            <a:r>
              <a:rPr lang="id-ID" dirty="0"/>
              <a:t> </a:t>
            </a:r>
            <a:r>
              <a:rPr lang="id-ID" dirty="0" smtClean="0"/>
              <a:t>       daya tarik industri &amp; Kekuatan Bisnis dengan gambar, dan tentukan  </a:t>
            </a:r>
          </a:p>
          <a:p>
            <a:pPr marL="0" indent="0">
              <a:buNone/>
            </a:pPr>
            <a:r>
              <a:rPr lang="id-ID" dirty="0"/>
              <a:t> </a:t>
            </a:r>
            <a:r>
              <a:rPr lang="id-ID" dirty="0" smtClean="0"/>
              <a:t>       strategi yg tepat ? ).</a:t>
            </a:r>
          </a:p>
          <a:p>
            <a:pPr marL="0" indent="0">
              <a:buNone/>
            </a:pPr>
            <a:r>
              <a:rPr lang="id-ID" dirty="0" smtClean="0">
                <a:solidFill>
                  <a:srgbClr val="0070C0"/>
                </a:solidFill>
              </a:rPr>
              <a:t>Group B : Peserta kelas MM No Urut Absen 5 – 8 </a:t>
            </a:r>
          </a:p>
          <a:p>
            <a:pPr marL="0" indent="0">
              <a:buNone/>
            </a:pPr>
            <a:r>
              <a:rPr lang="id-ID" dirty="0"/>
              <a:t> </a:t>
            </a:r>
            <a:r>
              <a:rPr lang="id-ID" dirty="0" smtClean="0"/>
              <a:t>       Tema :  Analisis SWOT terhadap Bank Mandiri yang meliputi : (Visi-  </a:t>
            </a:r>
          </a:p>
          <a:p>
            <a:pPr marL="0" indent="0">
              <a:buNone/>
            </a:pPr>
            <a:r>
              <a:rPr lang="id-ID" dirty="0"/>
              <a:t> </a:t>
            </a:r>
            <a:r>
              <a:rPr lang="id-ID" dirty="0" smtClean="0"/>
              <a:t>       Misi, Strength, Weakness, Opportunity, Threats, Posisi Bank  </a:t>
            </a:r>
          </a:p>
          <a:p>
            <a:pPr marL="0" indent="0">
              <a:buNone/>
            </a:pPr>
            <a:r>
              <a:rPr lang="id-ID" dirty="0"/>
              <a:t> </a:t>
            </a:r>
            <a:r>
              <a:rPr lang="id-ID" dirty="0" smtClean="0"/>
              <a:t>       Mandiri terhadap daya tarik industri &amp; kekuatan Bisnis dengan  </a:t>
            </a:r>
          </a:p>
          <a:p>
            <a:pPr marL="0" indent="0">
              <a:buNone/>
            </a:pPr>
            <a:r>
              <a:rPr lang="id-ID" dirty="0"/>
              <a:t> </a:t>
            </a:r>
            <a:r>
              <a:rPr lang="id-ID" dirty="0" smtClean="0"/>
              <a:t>       gambar, dan tentukan strategi apa yang tepat untuk Bank Mandiri ?</a:t>
            </a:r>
          </a:p>
          <a:p>
            <a:pPr marL="0" indent="0">
              <a:buNone/>
            </a:pPr>
            <a:endParaRPr lang="id-ID" dirty="0"/>
          </a:p>
        </p:txBody>
      </p:sp>
    </p:spTree>
    <p:extLst>
      <p:ext uri="{BB962C8B-B14F-4D97-AF65-F5344CB8AC3E}">
        <p14:creationId xmlns:p14="http://schemas.microsoft.com/office/powerpoint/2010/main" val="3025409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p:spPr>
        <p:txBody>
          <a:bodyPr>
            <a:normAutofit/>
          </a:bodyPr>
          <a:lstStyle/>
          <a:p>
            <a:r>
              <a:rPr lang="id-ID" sz="3200" b="1" dirty="0" smtClean="0">
                <a:solidFill>
                  <a:srgbClr val="00B050"/>
                </a:solidFill>
              </a:rPr>
              <a:t>5.2. Tugas -2  Individu Kelas MM</a:t>
            </a:r>
            <a:endParaRPr lang="id-ID" sz="3200" b="1" dirty="0">
              <a:solidFill>
                <a:srgbClr val="00B050"/>
              </a:solidFill>
            </a:endParaRPr>
          </a:p>
        </p:txBody>
      </p:sp>
      <p:sp>
        <p:nvSpPr>
          <p:cNvPr id="3" name="Content Placeholder 2"/>
          <p:cNvSpPr>
            <a:spLocks noGrp="1"/>
          </p:cNvSpPr>
          <p:nvPr>
            <p:ph idx="1"/>
          </p:nvPr>
        </p:nvSpPr>
        <p:spPr>
          <a:xfrm>
            <a:off x="838200" y="901522"/>
            <a:ext cx="10515600" cy="5275441"/>
          </a:xfrm>
        </p:spPr>
        <p:txBody>
          <a:bodyPr/>
          <a:lstStyle/>
          <a:p>
            <a:r>
              <a:rPr lang="id-ID" dirty="0" smtClean="0"/>
              <a:t>Tugas ke 2 diselesaikan per Individu peserta (1 – 8) peserta dengan memilih salah satu Tema Makalah berikut ini :</a:t>
            </a:r>
          </a:p>
          <a:p>
            <a:pPr marL="514350" indent="-514350">
              <a:buAutoNum type="arabicPeriod"/>
            </a:pPr>
            <a:r>
              <a:rPr lang="id-ID" dirty="0" smtClean="0"/>
              <a:t>Strategi Kepuasan Pelanggan</a:t>
            </a:r>
          </a:p>
          <a:p>
            <a:pPr marL="514350" indent="-514350">
              <a:buAutoNum type="arabicPeriod"/>
            </a:pPr>
            <a:r>
              <a:rPr lang="id-ID" dirty="0" smtClean="0"/>
              <a:t>Strategi Pasar</a:t>
            </a:r>
          </a:p>
          <a:p>
            <a:pPr marL="514350" indent="-514350">
              <a:buAutoNum type="arabicPeriod"/>
            </a:pPr>
            <a:r>
              <a:rPr lang="id-ID" dirty="0" smtClean="0"/>
              <a:t>Strategi Branding</a:t>
            </a:r>
          </a:p>
          <a:p>
            <a:pPr marL="514350" indent="-514350">
              <a:buAutoNum type="arabicPeriod"/>
            </a:pPr>
            <a:r>
              <a:rPr lang="id-ID" dirty="0" smtClean="0"/>
              <a:t>Strategi Produk</a:t>
            </a:r>
          </a:p>
          <a:p>
            <a:pPr marL="514350" indent="-514350">
              <a:buAutoNum type="arabicPeriod"/>
            </a:pPr>
            <a:r>
              <a:rPr lang="id-ID" dirty="0" smtClean="0"/>
              <a:t>Strategi Penetapan Harga</a:t>
            </a:r>
          </a:p>
          <a:p>
            <a:pPr marL="514350" indent="-514350">
              <a:buAutoNum type="arabicPeriod"/>
            </a:pPr>
            <a:r>
              <a:rPr lang="id-ID" dirty="0" smtClean="0"/>
              <a:t>Strategi Distribusi</a:t>
            </a:r>
          </a:p>
          <a:p>
            <a:pPr marL="514350" indent="-514350">
              <a:buAutoNum type="arabicPeriod"/>
            </a:pPr>
            <a:r>
              <a:rPr lang="id-ID" dirty="0" smtClean="0"/>
              <a:t>Strategi Komunikasi Pemasaran Terintegrasi</a:t>
            </a:r>
          </a:p>
          <a:p>
            <a:pPr marL="514350" indent="-514350">
              <a:buAutoNum type="arabicPeriod"/>
            </a:pPr>
            <a:r>
              <a:rPr lang="id-ID" dirty="0" smtClean="0"/>
              <a:t>Strategi Pemasaran dalam Posisi Kompetitif</a:t>
            </a:r>
            <a:endParaRPr lang="id-ID" dirty="0"/>
          </a:p>
        </p:txBody>
      </p:sp>
    </p:spTree>
    <p:extLst>
      <p:ext uri="{BB962C8B-B14F-4D97-AF65-F5344CB8AC3E}">
        <p14:creationId xmlns:p14="http://schemas.microsoft.com/office/powerpoint/2010/main" val="2242598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60"/>
          </a:xfrm>
        </p:spPr>
        <p:txBody>
          <a:bodyPr>
            <a:normAutofit fontScale="90000"/>
          </a:bodyPr>
          <a:lstStyle/>
          <a:p>
            <a:r>
              <a:rPr lang="id-ID" sz="3200" b="1" dirty="0" smtClean="0">
                <a:solidFill>
                  <a:srgbClr val="00B050"/>
                </a:solidFill>
              </a:rPr>
              <a:t>5.3. Contoh Kerangka Makalah</a:t>
            </a:r>
            <a:endParaRPr lang="id-ID" sz="3200" b="1" dirty="0">
              <a:solidFill>
                <a:srgbClr val="00B050"/>
              </a:solidFill>
            </a:endParaRPr>
          </a:p>
        </p:txBody>
      </p:sp>
      <p:sp>
        <p:nvSpPr>
          <p:cNvPr id="3" name="Content Placeholder 2"/>
          <p:cNvSpPr>
            <a:spLocks noGrp="1"/>
          </p:cNvSpPr>
          <p:nvPr>
            <p:ph idx="1"/>
          </p:nvPr>
        </p:nvSpPr>
        <p:spPr>
          <a:xfrm>
            <a:off x="838200" y="862886"/>
            <a:ext cx="10515600" cy="5314077"/>
          </a:xfrm>
        </p:spPr>
        <p:txBody>
          <a:bodyPr/>
          <a:lstStyle/>
          <a:p>
            <a:r>
              <a:rPr lang="id-ID" dirty="0" smtClean="0">
                <a:solidFill>
                  <a:srgbClr val="0070C0"/>
                </a:solidFill>
              </a:rPr>
              <a:t>Tema :</a:t>
            </a:r>
            <a:r>
              <a:rPr lang="id-ID" dirty="0" smtClean="0">
                <a:solidFill>
                  <a:srgbClr val="C00000"/>
                </a:solidFill>
              </a:rPr>
              <a:t>  Implementasi Strategi Distribusi pada Perusahaan Ritel Matahari Departemen Store.</a:t>
            </a:r>
          </a:p>
          <a:p>
            <a:pPr marL="514350" indent="-514350">
              <a:buAutoNum type="arabicPeriod"/>
            </a:pPr>
            <a:r>
              <a:rPr lang="id-ID" dirty="0" smtClean="0"/>
              <a:t>Latar Belakang</a:t>
            </a:r>
          </a:p>
          <a:p>
            <a:pPr marL="514350" indent="-514350">
              <a:buAutoNum type="arabicPeriod"/>
            </a:pPr>
            <a:r>
              <a:rPr lang="id-ID" dirty="0" smtClean="0"/>
              <a:t>Kajian Teori</a:t>
            </a:r>
          </a:p>
          <a:p>
            <a:pPr marL="514350" indent="-514350">
              <a:buAutoNum type="arabicPeriod"/>
            </a:pPr>
            <a:r>
              <a:rPr lang="id-ID" dirty="0" smtClean="0"/>
              <a:t>Implementasi Strategi Distribusi pada Matahari Dept. Store</a:t>
            </a:r>
          </a:p>
          <a:p>
            <a:pPr marL="514350" indent="-514350">
              <a:buAutoNum type="arabicPeriod"/>
            </a:pPr>
            <a:r>
              <a:rPr lang="id-ID" dirty="0" smtClean="0"/>
              <a:t>Metodologi </a:t>
            </a:r>
            <a:r>
              <a:rPr lang="id-ID" dirty="0" smtClean="0">
                <a:sym typeface="Wingdings" panose="05000000000000000000" pitchFamily="2" charset="2"/>
              </a:rPr>
              <a:t> Penyusunan Makalah berbasis pada Metode Kualitatif Deskriptif.</a:t>
            </a:r>
            <a:endParaRPr lang="id-ID" dirty="0" smtClean="0"/>
          </a:p>
          <a:p>
            <a:pPr marL="0" indent="0">
              <a:buNone/>
            </a:pPr>
            <a:r>
              <a:rPr lang="id-ID" dirty="0" smtClean="0"/>
              <a:t>5. Kesimpulan</a:t>
            </a:r>
          </a:p>
          <a:p>
            <a:pPr marL="0" indent="0">
              <a:buNone/>
            </a:pPr>
            <a:r>
              <a:rPr lang="id-ID" dirty="0" smtClean="0"/>
              <a:t>6. Referensi Buku</a:t>
            </a:r>
            <a:endParaRPr lang="id-ID" dirty="0"/>
          </a:p>
        </p:txBody>
      </p:sp>
    </p:spTree>
    <p:extLst>
      <p:ext uri="{BB962C8B-B14F-4D97-AF65-F5344CB8AC3E}">
        <p14:creationId xmlns:p14="http://schemas.microsoft.com/office/powerpoint/2010/main" val="2054603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3669"/>
          </a:xfrm>
        </p:spPr>
        <p:txBody>
          <a:bodyPr>
            <a:normAutofit/>
          </a:bodyPr>
          <a:lstStyle/>
          <a:p>
            <a:pPr algn="ctr"/>
            <a:r>
              <a:rPr lang="id-ID" sz="3600" b="1" dirty="0" smtClean="0"/>
              <a:t>Topic 5 :  </a:t>
            </a:r>
            <a:r>
              <a:rPr lang="id-ID" sz="3600" b="1" dirty="0" smtClean="0">
                <a:solidFill>
                  <a:srgbClr val="0070C0"/>
                </a:solidFill>
              </a:rPr>
              <a:t>Segmentasi dan Market Driven Strategy</a:t>
            </a:r>
            <a:endParaRPr lang="id-ID" sz="3600" b="1" dirty="0">
              <a:solidFill>
                <a:srgbClr val="0070C0"/>
              </a:solidFill>
            </a:endParaRPr>
          </a:p>
        </p:txBody>
      </p:sp>
      <p:sp>
        <p:nvSpPr>
          <p:cNvPr id="3" name="Content Placeholder 2"/>
          <p:cNvSpPr>
            <a:spLocks noGrp="1"/>
          </p:cNvSpPr>
          <p:nvPr>
            <p:ph idx="1"/>
          </p:nvPr>
        </p:nvSpPr>
        <p:spPr>
          <a:xfrm>
            <a:off x="838200" y="1068946"/>
            <a:ext cx="10752786" cy="5293217"/>
          </a:xfrm>
        </p:spPr>
        <p:txBody>
          <a:bodyPr>
            <a:normAutofit fontScale="92500"/>
          </a:bodyPr>
          <a:lstStyle/>
          <a:p>
            <a:pPr marL="0" indent="0">
              <a:buNone/>
            </a:pPr>
            <a:r>
              <a:rPr lang="id-ID" dirty="0" smtClean="0"/>
              <a:t>5.1. </a:t>
            </a:r>
            <a:r>
              <a:rPr lang="id-ID" dirty="0" smtClean="0">
                <a:solidFill>
                  <a:srgbClr val="C00000"/>
                </a:solidFill>
              </a:rPr>
              <a:t>Segmentasi Pasar</a:t>
            </a:r>
            <a:r>
              <a:rPr lang="id-ID" dirty="0" smtClean="0"/>
              <a:t> </a:t>
            </a:r>
            <a:r>
              <a:rPr lang="id-ID" dirty="0" smtClean="0">
                <a:sym typeface="Wingdings" panose="05000000000000000000" pitchFamily="2" charset="2"/>
              </a:rPr>
              <a:t> Kegiatan membagi suatu pasar menjadi kelompok kelompok pembeli yang berbeda yg memiliki kebutuhan, karakteristik, atau perilaku yg berbeda yg mungkin membutuhkan produk atau bauran pemasaran yang berbeda.(Wikipedia, 2021).</a:t>
            </a:r>
          </a:p>
          <a:p>
            <a:pPr marL="0" indent="0">
              <a:buNone/>
            </a:pPr>
            <a:r>
              <a:rPr lang="id-ID" dirty="0" smtClean="0">
                <a:sym typeface="Wingdings" panose="05000000000000000000" pitchFamily="2" charset="2"/>
              </a:rPr>
              <a:t>5.2. </a:t>
            </a:r>
            <a:r>
              <a:rPr lang="id-ID" dirty="0" smtClean="0">
                <a:solidFill>
                  <a:srgbClr val="C00000"/>
                </a:solidFill>
                <a:sym typeface="Wingdings" panose="05000000000000000000" pitchFamily="2" charset="2"/>
              </a:rPr>
              <a:t>Mengapa perusahaan itu melakukan segmentasi pasar ?</a:t>
            </a:r>
          </a:p>
          <a:p>
            <a:pPr marL="0" indent="0">
              <a:buNone/>
            </a:pPr>
            <a:r>
              <a:rPr lang="id-ID" dirty="0">
                <a:sym typeface="Wingdings" panose="05000000000000000000" pitchFamily="2" charset="2"/>
              </a:rPr>
              <a:t> </a:t>
            </a:r>
            <a:r>
              <a:rPr lang="id-ID" dirty="0" smtClean="0">
                <a:sym typeface="Wingdings" panose="05000000000000000000" pitchFamily="2" charset="2"/>
              </a:rPr>
              <a:t>       Perusahaan melakukan segmentasi pasar untuk meningkatkan efektivitas strategi pemasaran yg telah direncanakan dan lebih terarah dan juga sumber daya pada perusahaan bisa dipakai secara efisien dan efektif.</a:t>
            </a:r>
          </a:p>
          <a:p>
            <a:pPr marL="0" indent="0">
              <a:buNone/>
            </a:pPr>
            <a:r>
              <a:rPr lang="id-ID" dirty="0" smtClean="0">
                <a:sym typeface="Wingdings" panose="05000000000000000000" pitchFamily="2" charset="2"/>
              </a:rPr>
              <a:t>5.3. </a:t>
            </a:r>
            <a:r>
              <a:rPr lang="id-ID" dirty="0" smtClean="0">
                <a:solidFill>
                  <a:srgbClr val="C00000"/>
                </a:solidFill>
                <a:sym typeface="Wingdings" panose="05000000000000000000" pitchFamily="2" charset="2"/>
              </a:rPr>
              <a:t>Mengapa segmentasi pasar itu penting bagi perusahaan ?</a:t>
            </a:r>
          </a:p>
          <a:p>
            <a:pPr marL="0" indent="0">
              <a:buNone/>
            </a:pPr>
            <a:r>
              <a:rPr lang="id-ID" dirty="0">
                <a:sym typeface="Wingdings" panose="05000000000000000000" pitchFamily="2" charset="2"/>
              </a:rPr>
              <a:t> </a:t>
            </a:r>
            <a:r>
              <a:rPr lang="id-ID" dirty="0" smtClean="0">
                <a:sym typeface="Wingdings" panose="05000000000000000000" pitchFamily="2" charset="2"/>
              </a:rPr>
              <a:t>       Pentingnya segmentasi pasar pada perusahaan disebabkan segmentasi pasar akan memungkinkan perusahaan untuk lebih fokus dalam mengalokasikan sumber daya dan perusahaan lebih terkonsentrasi dalam kegiatan pemasaran.</a:t>
            </a:r>
            <a:endParaRPr lang="id-ID" dirty="0"/>
          </a:p>
        </p:txBody>
      </p:sp>
    </p:spTree>
    <p:extLst>
      <p:ext uri="{BB962C8B-B14F-4D97-AF65-F5344CB8AC3E}">
        <p14:creationId xmlns:p14="http://schemas.microsoft.com/office/powerpoint/2010/main" val="769650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r>
              <a:rPr lang="id-ID" sz="3200" b="1" dirty="0" smtClean="0"/>
              <a:t>5.4. </a:t>
            </a:r>
            <a:r>
              <a:rPr lang="id-ID" sz="3200" b="1" dirty="0" smtClean="0">
                <a:solidFill>
                  <a:srgbClr val="C00000"/>
                </a:solidFill>
              </a:rPr>
              <a:t>Apa fungsi Segmentasi Pasar ?</a:t>
            </a:r>
            <a:endParaRPr lang="id-ID" sz="3200" b="1" dirty="0">
              <a:solidFill>
                <a:srgbClr val="C00000"/>
              </a:solidFill>
            </a:endParaRPr>
          </a:p>
        </p:txBody>
      </p:sp>
      <p:sp>
        <p:nvSpPr>
          <p:cNvPr id="3" name="Content Placeholder 2"/>
          <p:cNvSpPr>
            <a:spLocks noGrp="1"/>
          </p:cNvSpPr>
          <p:nvPr>
            <p:ph idx="1"/>
          </p:nvPr>
        </p:nvSpPr>
        <p:spPr>
          <a:xfrm>
            <a:off x="838199" y="1030310"/>
            <a:ext cx="10675513" cy="5267459"/>
          </a:xfrm>
        </p:spPr>
        <p:txBody>
          <a:bodyPr>
            <a:normAutofit lnSpcReduction="10000"/>
          </a:bodyPr>
          <a:lstStyle/>
          <a:p>
            <a:r>
              <a:rPr lang="id-ID" dirty="0" smtClean="0"/>
              <a:t>Fungsi Segmentasi Pasar Meliputi :</a:t>
            </a:r>
          </a:p>
          <a:p>
            <a:pPr marL="514350" indent="-514350">
              <a:buAutoNum type="arabicPeriod"/>
            </a:pPr>
            <a:r>
              <a:rPr lang="id-ID" dirty="0" smtClean="0"/>
              <a:t>Dapat memberikan kebutuhan dan keinginan konsumen dengan lebih baik</a:t>
            </a:r>
          </a:p>
          <a:p>
            <a:pPr marL="514350" indent="-514350">
              <a:buAutoNum type="arabicPeriod"/>
            </a:pPr>
            <a:r>
              <a:rPr lang="id-ID" dirty="0" smtClean="0"/>
              <a:t>Supaya pendapatan Omset penjualan meningkat.</a:t>
            </a:r>
          </a:p>
          <a:p>
            <a:pPr marL="514350" indent="-514350">
              <a:buAutoNum type="arabicPeriod"/>
            </a:pPr>
            <a:r>
              <a:rPr lang="id-ID" dirty="0" smtClean="0"/>
              <a:t>Menciptakan peluang untuk tumbuh.</a:t>
            </a:r>
          </a:p>
          <a:p>
            <a:pPr marL="514350" indent="-514350">
              <a:buAutoNum type="arabicPeriod"/>
            </a:pPr>
            <a:r>
              <a:rPr lang="id-ID" dirty="0" smtClean="0"/>
              <a:t>Memenuhi syarat dan kriteria segmentasi pasar, yaitu : (a) terukur, (b) substansial, (c) terjangkau (accessible), (d) Differentiable, (e) dapat dilaksanakan (</a:t>
            </a:r>
            <a:r>
              <a:rPr lang="id-ID" i="1" dirty="0" smtClean="0"/>
              <a:t>actionable</a:t>
            </a:r>
            <a:r>
              <a:rPr lang="id-ID" dirty="0" smtClean="0"/>
              <a:t>).</a:t>
            </a:r>
          </a:p>
          <a:p>
            <a:r>
              <a:rPr lang="id-ID" dirty="0" smtClean="0"/>
              <a:t>Jenis Segmentasi Pasar, meliputi :</a:t>
            </a:r>
          </a:p>
          <a:p>
            <a:pPr marL="514350" indent="-514350">
              <a:buAutoNum type="arabicPeriod"/>
            </a:pPr>
            <a:r>
              <a:rPr lang="id-ID" dirty="0" smtClean="0"/>
              <a:t>Segmentasi geografi</a:t>
            </a:r>
          </a:p>
          <a:p>
            <a:pPr marL="514350" indent="-514350">
              <a:buAutoNum type="arabicPeriod"/>
            </a:pPr>
            <a:r>
              <a:rPr lang="id-ID" dirty="0" smtClean="0"/>
              <a:t>Segmentasi demografi</a:t>
            </a:r>
          </a:p>
          <a:p>
            <a:pPr marL="514350" indent="-514350">
              <a:buAutoNum type="arabicPeriod"/>
            </a:pPr>
            <a:r>
              <a:rPr lang="id-ID" dirty="0" smtClean="0"/>
              <a:t>Segmentasi psikografi &amp; perilaku.</a:t>
            </a:r>
            <a:endParaRPr lang="id-ID" dirty="0"/>
          </a:p>
        </p:txBody>
      </p:sp>
    </p:spTree>
    <p:extLst>
      <p:ext uri="{BB962C8B-B14F-4D97-AF65-F5344CB8AC3E}">
        <p14:creationId xmlns:p14="http://schemas.microsoft.com/office/powerpoint/2010/main" val="3484517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r>
              <a:rPr lang="id-ID" sz="3200" b="1" dirty="0" smtClean="0"/>
              <a:t>5.5. </a:t>
            </a:r>
            <a:r>
              <a:rPr lang="id-ID" sz="3200" b="1" dirty="0" smtClean="0">
                <a:solidFill>
                  <a:srgbClr val="00B050"/>
                </a:solidFill>
              </a:rPr>
              <a:t>Strategi Menentukan Segmentasi Pasar</a:t>
            </a:r>
            <a:endParaRPr lang="id-ID" sz="3200" b="1" dirty="0">
              <a:solidFill>
                <a:srgbClr val="00B050"/>
              </a:solidFill>
            </a:endParaRPr>
          </a:p>
        </p:txBody>
      </p:sp>
      <p:sp>
        <p:nvSpPr>
          <p:cNvPr id="3" name="Content Placeholder 2"/>
          <p:cNvSpPr>
            <a:spLocks noGrp="1"/>
          </p:cNvSpPr>
          <p:nvPr>
            <p:ph idx="1"/>
          </p:nvPr>
        </p:nvSpPr>
        <p:spPr>
          <a:xfrm>
            <a:off x="838199" y="1168801"/>
            <a:ext cx="10791423" cy="5103209"/>
          </a:xfrm>
        </p:spPr>
        <p:txBody>
          <a:bodyPr/>
          <a:lstStyle/>
          <a:p>
            <a:r>
              <a:rPr lang="id-ID" dirty="0" smtClean="0">
                <a:solidFill>
                  <a:srgbClr val="C00000"/>
                </a:solidFill>
              </a:rPr>
              <a:t>Ada tiga Cara Menyusun Strategi Segmentasi Pasar :</a:t>
            </a:r>
          </a:p>
          <a:p>
            <a:pPr marL="514350" indent="-514350">
              <a:buAutoNum type="arabicPeriod"/>
            </a:pPr>
            <a:r>
              <a:rPr lang="id-ID" dirty="0" smtClean="0"/>
              <a:t>Survey</a:t>
            </a:r>
          </a:p>
          <a:p>
            <a:pPr marL="514350" indent="-514350">
              <a:buAutoNum type="arabicPeriod"/>
            </a:pPr>
            <a:r>
              <a:rPr lang="id-ID" dirty="0" smtClean="0"/>
              <a:t>Analisis</a:t>
            </a:r>
          </a:p>
          <a:p>
            <a:pPr marL="514350" indent="-514350">
              <a:buAutoNum type="arabicPeriod"/>
            </a:pPr>
            <a:r>
              <a:rPr lang="id-ID" dirty="0" smtClean="0"/>
              <a:t>Profilling</a:t>
            </a:r>
          </a:p>
          <a:p>
            <a:r>
              <a:rPr lang="id-ID" dirty="0" smtClean="0">
                <a:solidFill>
                  <a:srgbClr val="C00000"/>
                </a:solidFill>
              </a:rPr>
              <a:t>Tahapan Melakukan Segmentasi Pasar :</a:t>
            </a:r>
          </a:p>
          <a:p>
            <a:pPr marL="514350" indent="-514350">
              <a:buAutoNum type="arabicPeriod"/>
            </a:pPr>
            <a:r>
              <a:rPr lang="id-ID" dirty="0" smtClean="0"/>
              <a:t>Analisis Konsumen</a:t>
            </a:r>
          </a:p>
          <a:p>
            <a:pPr marL="514350" indent="-514350">
              <a:buAutoNum type="arabicPeriod"/>
            </a:pPr>
            <a:r>
              <a:rPr lang="id-ID" dirty="0" smtClean="0"/>
              <a:t>Melakukan pengelompokkan Target Konsumen.</a:t>
            </a:r>
          </a:p>
          <a:p>
            <a:pPr marL="514350" indent="-514350">
              <a:buAutoNum type="arabicPeriod"/>
            </a:pPr>
            <a:r>
              <a:rPr lang="id-ID" dirty="0" smtClean="0"/>
              <a:t>Menciptakan positioning produk.</a:t>
            </a:r>
          </a:p>
          <a:p>
            <a:pPr marL="514350" indent="-514350">
              <a:buAutoNum type="arabicPeriod"/>
            </a:pPr>
            <a:r>
              <a:rPr lang="id-ID" dirty="0" smtClean="0"/>
              <a:t>Menemukan segmen pasar yg tepat sesuai produk anda.</a:t>
            </a:r>
          </a:p>
          <a:p>
            <a:pPr marL="514350" indent="-514350">
              <a:buAutoNum type="arabicPeriod"/>
            </a:pPr>
            <a:r>
              <a:rPr lang="id-ID" dirty="0" smtClean="0"/>
              <a:t>Merelis kampanye produk.</a:t>
            </a:r>
            <a:endParaRPr lang="id-ID" dirty="0"/>
          </a:p>
        </p:txBody>
      </p:sp>
    </p:spTree>
    <p:extLst>
      <p:ext uri="{BB962C8B-B14F-4D97-AF65-F5344CB8AC3E}">
        <p14:creationId xmlns:p14="http://schemas.microsoft.com/office/powerpoint/2010/main" val="67101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p:spPr>
        <p:txBody>
          <a:bodyPr>
            <a:normAutofit/>
          </a:bodyPr>
          <a:lstStyle/>
          <a:p>
            <a:r>
              <a:rPr lang="id-ID" sz="3200" b="1" dirty="0" smtClean="0">
                <a:solidFill>
                  <a:srgbClr val="00B050"/>
                </a:solidFill>
              </a:rPr>
              <a:t>5.6. Contoh Kasus Segmentasi Pasar</a:t>
            </a:r>
            <a:endParaRPr lang="id-ID" sz="3200" b="1" dirty="0">
              <a:solidFill>
                <a:srgbClr val="00B050"/>
              </a:solidFill>
            </a:endParaRPr>
          </a:p>
        </p:txBody>
      </p:sp>
      <p:sp>
        <p:nvSpPr>
          <p:cNvPr id="3" name="Content Placeholder 2"/>
          <p:cNvSpPr>
            <a:spLocks noGrp="1"/>
          </p:cNvSpPr>
          <p:nvPr>
            <p:ph idx="1"/>
          </p:nvPr>
        </p:nvSpPr>
        <p:spPr>
          <a:xfrm>
            <a:off x="1031383" y="1068946"/>
            <a:ext cx="10515600" cy="5396248"/>
          </a:xfrm>
        </p:spPr>
        <p:txBody>
          <a:bodyPr/>
          <a:lstStyle/>
          <a:p>
            <a:r>
              <a:rPr lang="id-ID" dirty="0" smtClean="0"/>
              <a:t>Contoh kasus Segmentasi Pasar yaitu :</a:t>
            </a:r>
          </a:p>
          <a:p>
            <a:pPr marL="514350" indent="-514350">
              <a:buAutoNum type="arabicPeriod"/>
            </a:pPr>
            <a:r>
              <a:rPr lang="id-ID" dirty="0" smtClean="0">
                <a:solidFill>
                  <a:srgbClr val="C00000"/>
                </a:solidFill>
              </a:rPr>
              <a:t>Ford Company yang memproduksi mobil Mustang.</a:t>
            </a:r>
          </a:p>
          <a:p>
            <a:pPr marL="0" indent="0">
              <a:buNone/>
            </a:pPr>
            <a:r>
              <a:rPr lang="id-ID" dirty="0">
                <a:solidFill>
                  <a:srgbClr val="C00000"/>
                </a:solidFill>
              </a:rPr>
              <a:t> </a:t>
            </a:r>
            <a:r>
              <a:rPr lang="id-ID" dirty="0" smtClean="0">
                <a:solidFill>
                  <a:srgbClr val="C00000"/>
                </a:solidFill>
              </a:rPr>
              <a:t>     </a:t>
            </a:r>
            <a:r>
              <a:rPr lang="id-ID" dirty="0" smtClean="0">
                <a:solidFill>
                  <a:srgbClr val="00B050"/>
                </a:solidFill>
              </a:rPr>
              <a:t>Ford Company</a:t>
            </a:r>
            <a:r>
              <a:rPr lang="id-ID" dirty="0" smtClean="0"/>
              <a:t> </a:t>
            </a:r>
            <a:r>
              <a:rPr lang="id-ID" dirty="0" smtClean="0">
                <a:sym typeface="Wingdings" panose="05000000000000000000" pitchFamily="2" charset="2"/>
              </a:rPr>
              <a:t> </a:t>
            </a:r>
            <a:r>
              <a:rPr lang="id-ID" dirty="0" smtClean="0"/>
              <a:t>Menetapkan pangsa pasar mereka orang-orang muda yg ingin punya mobil sport dengan harga yg tidak terlampau sangat mahal.  Faktanya mobil tsb  banyak diminati dan dibeli orang orang dewasa.  Sehingga dengan segmentasi pasar melalui karakteristik pelanggan, </a:t>
            </a:r>
            <a:r>
              <a:rPr lang="id-ID" i="1" dirty="0" smtClean="0"/>
              <a:t>Ford Company, </a:t>
            </a:r>
            <a:r>
              <a:rPr lang="id-ID" dirty="0" smtClean="0"/>
              <a:t> sadar bahwa mobil tsb banyak disukai oleh orang muda secara psikologi, bukan muda secara fisik.</a:t>
            </a:r>
          </a:p>
          <a:p>
            <a:pPr marL="0" indent="0">
              <a:buNone/>
            </a:pPr>
            <a:r>
              <a:rPr lang="id-ID" dirty="0" smtClean="0">
                <a:solidFill>
                  <a:srgbClr val="C00000"/>
                </a:solidFill>
              </a:rPr>
              <a:t>2. Ketika anda misalnya seorang produsen produk kosmetik</a:t>
            </a:r>
            <a:r>
              <a:rPr lang="id-ID" dirty="0" smtClean="0"/>
              <a:t>. </a:t>
            </a:r>
          </a:p>
          <a:p>
            <a:pPr marL="0" indent="0">
              <a:buNone/>
            </a:pPr>
            <a:r>
              <a:rPr lang="id-ID" dirty="0" smtClean="0"/>
              <a:t>Kemudian anda ingin produk itu menjangkau pasar lebih luas dengan menjadikannya produk favorit dari berbagai kalangan, termasuk remaja</a:t>
            </a:r>
            <a:endParaRPr lang="id-ID" dirty="0"/>
          </a:p>
        </p:txBody>
      </p:sp>
    </p:spTree>
    <p:extLst>
      <p:ext uri="{BB962C8B-B14F-4D97-AF65-F5344CB8AC3E}">
        <p14:creationId xmlns:p14="http://schemas.microsoft.com/office/powerpoint/2010/main" val="3398250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a:bodyPr>
          <a:lstStyle/>
          <a:p>
            <a:r>
              <a:rPr lang="id-ID" sz="3200" b="1" dirty="0">
                <a:solidFill>
                  <a:srgbClr val="00B050"/>
                </a:solidFill>
              </a:rPr>
              <a:t>A</a:t>
            </a:r>
            <a:r>
              <a:rPr lang="id-ID" sz="3200" b="1" dirty="0" smtClean="0">
                <a:solidFill>
                  <a:srgbClr val="00B050"/>
                </a:solidFill>
              </a:rPr>
              <a:t>. Konsep Market Driven Strategi</a:t>
            </a:r>
            <a:endParaRPr lang="id-ID" sz="3200" b="1" dirty="0">
              <a:solidFill>
                <a:srgbClr val="00B050"/>
              </a:solidFill>
            </a:endParaRPr>
          </a:p>
        </p:txBody>
      </p:sp>
      <p:sp>
        <p:nvSpPr>
          <p:cNvPr id="3" name="Content Placeholder 2"/>
          <p:cNvSpPr>
            <a:spLocks noGrp="1"/>
          </p:cNvSpPr>
          <p:nvPr>
            <p:ph idx="1"/>
          </p:nvPr>
        </p:nvSpPr>
        <p:spPr>
          <a:xfrm>
            <a:off x="838199" y="1043189"/>
            <a:ext cx="10791423" cy="5133774"/>
          </a:xfrm>
        </p:spPr>
        <p:txBody>
          <a:bodyPr/>
          <a:lstStyle/>
          <a:p>
            <a:r>
              <a:rPr lang="id-ID" dirty="0" smtClean="0"/>
              <a:t>Menurut Cravens (2006 : 2) Market driven strategy adalah pasaran dan konsumen yg membentuk pasar haruslah menjadi titik awal bagi pembentukan strategi bisnis.  Kunci untuk menjadi </a:t>
            </a:r>
            <a:r>
              <a:rPr lang="id-ID" i="1" dirty="0" smtClean="0"/>
              <a:t>market oriented</a:t>
            </a:r>
            <a:r>
              <a:rPr lang="id-ID" dirty="0" smtClean="0"/>
              <a:t> yaitu bagaimana pasar itu akan berubah di masa depan.</a:t>
            </a:r>
          </a:p>
          <a:p>
            <a:r>
              <a:rPr lang="id-ID" dirty="0" smtClean="0"/>
              <a:t>Market driven strategi merupakan implementasi strategi untuk mendapatkan informasi tentang pasar sebagai basis informasi pemilihan, perumusan dan penerapan strategi guna memperoleh keunggulan dalam pemasaran.</a:t>
            </a:r>
          </a:p>
          <a:p>
            <a:r>
              <a:rPr lang="id-ID" dirty="0" smtClean="0"/>
              <a:t>Market driven strategi </a:t>
            </a:r>
            <a:r>
              <a:rPr lang="id-ID" dirty="0" smtClean="0">
                <a:sym typeface="Wingdings" panose="05000000000000000000" pitchFamily="2" charset="2"/>
              </a:rPr>
              <a:t> sebagai strategi yg diaplikasikan dengan cara memahami pasar, customer dan pesaing dimana produk yg diinginkan harus sesuai apa yg diinginkan pasar serta dapat memberikan nilai tambah (</a:t>
            </a:r>
            <a:r>
              <a:rPr lang="id-ID" i="1" dirty="0" smtClean="0">
                <a:sym typeface="Wingdings" panose="05000000000000000000" pitchFamily="2" charset="2"/>
              </a:rPr>
              <a:t>added value</a:t>
            </a:r>
            <a:r>
              <a:rPr lang="id-ID" dirty="0" smtClean="0">
                <a:sym typeface="Wingdings" panose="05000000000000000000" pitchFamily="2" charset="2"/>
              </a:rPr>
              <a:t>) kepada </a:t>
            </a:r>
            <a:r>
              <a:rPr lang="id-ID" i="1" dirty="0" smtClean="0">
                <a:sym typeface="Wingdings" panose="05000000000000000000" pitchFamily="2" charset="2"/>
              </a:rPr>
              <a:t>customer.</a:t>
            </a:r>
            <a:endParaRPr lang="id-ID" i="1" dirty="0"/>
          </a:p>
        </p:txBody>
      </p:sp>
    </p:spTree>
    <p:extLst>
      <p:ext uri="{BB962C8B-B14F-4D97-AF65-F5344CB8AC3E}">
        <p14:creationId xmlns:p14="http://schemas.microsoft.com/office/powerpoint/2010/main" val="2233394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a:ln>
            <a:solidFill>
              <a:srgbClr val="92D050"/>
            </a:solidFill>
          </a:ln>
        </p:spPr>
        <p:txBody>
          <a:bodyPr>
            <a:normAutofit/>
          </a:bodyPr>
          <a:lstStyle/>
          <a:p>
            <a:r>
              <a:rPr lang="id-ID" sz="3200" b="1" dirty="0" smtClean="0">
                <a:solidFill>
                  <a:srgbClr val="FF0000"/>
                </a:solidFill>
              </a:rPr>
              <a:t>2. Konsep Strategi Pemasaran</a:t>
            </a:r>
            <a:endParaRPr lang="id-ID" sz="3200" b="1" dirty="0">
              <a:solidFill>
                <a:srgbClr val="FF0000"/>
              </a:solidFill>
            </a:endParaRPr>
          </a:p>
        </p:txBody>
      </p:sp>
      <p:sp>
        <p:nvSpPr>
          <p:cNvPr id="3" name="Content Placeholder 2"/>
          <p:cNvSpPr>
            <a:spLocks noGrp="1"/>
          </p:cNvSpPr>
          <p:nvPr>
            <p:ph idx="1"/>
          </p:nvPr>
        </p:nvSpPr>
        <p:spPr>
          <a:xfrm>
            <a:off x="631065" y="901522"/>
            <a:ext cx="11204620" cy="5275441"/>
          </a:xfrm>
        </p:spPr>
        <p:txBody>
          <a:bodyPr>
            <a:normAutofit fontScale="92500" lnSpcReduction="10000"/>
          </a:bodyPr>
          <a:lstStyle/>
          <a:p>
            <a:r>
              <a:rPr lang="id-ID" dirty="0" smtClean="0"/>
              <a:t>Menurut Walker at. al. (2015) strategi pemasaran memiliki 5 komponen : </a:t>
            </a:r>
          </a:p>
          <a:p>
            <a:pPr marL="514350" indent="-514350">
              <a:buAutoNum type="arabicPeriod"/>
            </a:pPr>
            <a:r>
              <a:rPr lang="id-ID" dirty="0" smtClean="0"/>
              <a:t>Lingkup (</a:t>
            </a:r>
            <a:r>
              <a:rPr lang="id-ID" i="1" dirty="0" smtClean="0"/>
              <a:t>scope</a:t>
            </a:r>
            <a:r>
              <a:rPr lang="id-ID" dirty="0" smtClean="0"/>
              <a:t>) </a:t>
            </a:r>
            <a:r>
              <a:rPr lang="id-ID" dirty="0" smtClean="0">
                <a:sym typeface="Wingdings" panose="05000000000000000000" pitchFamily="2" charset="2"/>
              </a:rPr>
              <a:t> cakupan domain strategik, seperti jumlah tipe industri lini produk dan segmen pasar yg dimasuki atau direncanakan untuk dimasuki.</a:t>
            </a:r>
          </a:p>
          <a:p>
            <a:pPr marL="514350" indent="-514350">
              <a:buAutoNum type="arabicPeriod"/>
            </a:pPr>
            <a:r>
              <a:rPr lang="id-ID" dirty="0" smtClean="0">
                <a:sym typeface="Wingdings" panose="05000000000000000000" pitchFamily="2" charset="2"/>
              </a:rPr>
              <a:t>Tujuan dan target tingkat capaian yg diharapkan berdasarkan satu atau lebih dimensi kinerja seperti pertumbuhan volume penjualan, kontribusi laba (</a:t>
            </a:r>
            <a:r>
              <a:rPr lang="id-ID" i="1" dirty="0" smtClean="0">
                <a:sym typeface="Wingdings" panose="05000000000000000000" pitchFamily="2" charset="2"/>
              </a:rPr>
              <a:t>return on invesment</a:t>
            </a:r>
            <a:r>
              <a:rPr lang="id-ID" dirty="0" smtClean="0">
                <a:sym typeface="Wingdings" panose="05000000000000000000" pitchFamily="2" charset="2"/>
              </a:rPr>
              <a:t>) selama periode waktu tertentu bagi setiap bisnis &amp; pasar produk dan bagi organisasi keseluruhan.</a:t>
            </a:r>
          </a:p>
          <a:p>
            <a:pPr marL="514350" indent="-514350">
              <a:buAutoNum type="arabicPeriod"/>
            </a:pPr>
            <a:r>
              <a:rPr lang="id-ID" dirty="0" smtClean="0">
                <a:sym typeface="Wingdings" panose="05000000000000000000" pitchFamily="2" charset="2"/>
              </a:rPr>
              <a:t>Pengelolaan sumber daya (manusia dan finansial) untuk bisnis, pasar produk, departemen fungsional dan aktivitas bisnis atau pasar produk.</a:t>
            </a:r>
          </a:p>
          <a:p>
            <a:pPr marL="514350" indent="-514350">
              <a:buAutoNum type="arabicPeriod"/>
            </a:pPr>
            <a:r>
              <a:rPr lang="id-ID" dirty="0" smtClean="0">
                <a:sym typeface="Wingdings" panose="05000000000000000000" pitchFamily="2" charset="2"/>
              </a:rPr>
              <a:t>Identifikasi keunggulan kompetitive </a:t>
            </a:r>
            <a:r>
              <a:rPr lang="id-ID" i="1" dirty="0" smtClean="0">
                <a:sym typeface="Wingdings" panose="05000000000000000000" pitchFamily="2" charset="2"/>
              </a:rPr>
              <a:t>sustainable </a:t>
            </a:r>
            <a:r>
              <a:rPr lang="id-ID" dirty="0" smtClean="0">
                <a:sym typeface="Wingdings" panose="05000000000000000000" pitchFamily="2" charset="2"/>
              </a:rPr>
              <a:t>yang mampu bersaing dengan para pesaing potensial.</a:t>
            </a:r>
          </a:p>
          <a:p>
            <a:pPr marL="514350" indent="-514350">
              <a:buAutoNum type="arabicPeriod"/>
            </a:pPr>
            <a:r>
              <a:rPr lang="id-ID" dirty="0" smtClean="0">
                <a:sym typeface="Wingdings" panose="05000000000000000000" pitchFamily="2" charset="2"/>
              </a:rPr>
              <a:t>Sinergi antar bisnis, pasar produk, pengalokasian sumber daya, dan kompetensi.</a:t>
            </a:r>
          </a:p>
          <a:p>
            <a:pPr marL="514350" indent="-514350">
              <a:buAutoNum type="arabicPeriod"/>
            </a:pPr>
            <a:endParaRPr lang="id-ID" dirty="0"/>
          </a:p>
        </p:txBody>
      </p:sp>
    </p:spTree>
    <p:extLst>
      <p:ext uri="{BB962C8B-B14F-4D97-AF65-F5344CB8AC3E}">
        <p14:creationId xmlns:p14="http://schemas.microsoft.com/office/powerpoint/2010/main" val="698974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id-ID" sz="3200" b="1" dirty="0" smtClean="0">
                <a:solidFill>
                  <a:srgbClr val="00B050"/>
                </a:solidFill>
              </a:rPr>
              <a:t>B. Karakteristik Market Driving Strategy</a:t>
            </a:r>
            <a:endParaRPr lang="id-ID" sz="3200" b="1" dirty="0">
              <a:solidFill>
                <a:srgbClr val="00B050"/>
              </a:solidFill>
            </a:endParaRPr>
          </a:p>
        </p:txBody>
      </p:sp>
      <p:sp>
        <p:nvSpPr>
          <p:cNvPr id="3" name="Content Placeholder 2"/>
          <p:cNvSpPr>
            <a:spLocks noGrp="1"/>
          </p:cNvSpPr>
          <p:nvPr>
            <p:ph idx="1"/>
          </p:nvPr>
        </p:nvSpPr>
        <p:spPr>
          <a:xfrm>
            <a:off x="643944" y="1081825"/>
            <a:ext cx="11114467" cy="5095138"/>
          </a:xfrm>
        </p:spPr>
        <p:txBody>
          <a:bodyPr>
            <a:normAutofit lnSpcReduction="10000"/>
          </a:bodyPr>
          <a:lstStyle/>
          <a:p>
            <a:pPr marL="0" indent="0">
              <a:buNone/>
            </a:pPr>
            <a:r>
              <a:rPr lang="id-ID" dirty="0" smtClean="0"/>
              <a:t>1. Menjadikan market sebagai orientasi (</a:t>
            </a:r>
            <a:r>
              <a:rPr lang="id-ID" i="1" dirty="0" smtClean="0"/>
              <a:t>Becoming market Orientation</a:t>
            </a:r>
            <a:r>
              <a:rPr lang="id-ID" dirty="0" smtClean="0"/>
              <a:t>)</a:t>
            </a:r>
          </a:p>
          <a:p>
            <a:pPr marL="0" indent="0">
              <a:lnSpc>
                <a:spcPct val="100000"/>
              </a:lnSpc>
              <a:spcBef>
                <a:spcPts val="0"/>
              </a:spcBef>
              <a:buNone/>
            </a:pPr>
            <a:r>
              <a:rPr lang="id-ID" dirty="0" smtClean="0"/>
              <a:t>2. Menentukan kemampuan khusus perusahaan (</a:t>
            </a:r>
            <a:r>
              <a:rPr lang="id-ID" i="1" dirty="0" smtClean="0"/>
              <a:t>Determining distinctive                    </a:t>
            </a:r>
          </a:p>
          <a:p>
            <a:pPr marL="0" indent="0">
              <a:lnSpc>
                <a:spcPct val="100000"/>
              </a:lnSpc>
              <a:spcBef>
                <a:spcPts val="0"/>
              </a:spcBef>
              <a:buNone/>
            </a:pPr>
            <a:r>
              <a:rPr lang="id-ID" i="1" dirty="0"/>
              <a:t> </a:t>
            </a:r>
            <a:r>
              <a:rPr lang="id-ID" i="1" dirty="0" smtClean="0"/>
              <a:t>   Capabilities</a:t>
            </a:r>
            <a:r>
              <a:rPr lang="id-ID" dirty="0" smtClean="0"/>
              <a:t>)</a:t>
            </a:r>
          </a:p>
          <a:p>
            <a:pPr marL="0" indent="0">
              <a:lnSpc>
                <a:spcPct val="100000"/>
              </a:lnSpc>
              <a:spcBef>
                <a:spcPts val="0"/>
              </a:spcBef>
              <a:buNone/>
            </a:pPr>
            <a:r>
              <a:rPr lang="id-ID" dirty="0" smtClean="0"/>
              <a:t>3. Mencocokan value apa yg diinginkan customer dengan kemampuan   </a:t>
            </a:r>
          </a:p>
          <a:p>
            <a:pPr marL="0" indent="0">
              <a:lnSpc>
                <a:spcPct val="100000"/>
              </a:lnSpc>
              <a:spcBef>
                <a:spcPts val="0"/>
              </a:spcBef>
              <a:buNone/>
            </a:pPr>
            <a:r>
              <a:rPr lang="id-ID" dirty="0"/>
              <a:t> </a:t>
            </a:r>
            <a:r>
              <a:rPr lang="id-ID" dirty="0" smtClean="0"/>
              <a:t>    khusus perusahaan (</a:t>
            </a:r>
            <a:r>
              <a:rPr lang="id-ID" i="1" dirty="0" smtClean="0"/>
              <a:t>Matching Customer Value  &amp; Distinctive Capabilities</a:t>
            </a:r>
            <a:r>
              <a:rPr lang="id-ID" dirty="0" smtClean="0"/>
              <a:t>)</a:t>
            </a:r>
          </a:p>
          <a:p>
            <a:pPr marL="0" indent="0">
              <a:lnSpc>
                <a:spcPct val="100000"/>
              </a:lnSpc>
              <a:spcBef>
                <a:spcPts val="0"/>
              </a:spcBef>
              <a:buNone/>
            </a:pPr>
            <a:r>
              <a:rPr lang="id-ID" dirty="0" smtClean="0"/>
              <a:t>4. Mencapai Superior performance (</a:t>
            </a:r>
            <a:r>
              <a:rPr lang="id-ID" i="1" dirty="0" smtClean="0"/>
              <a:t>Achieving Superior Performance</a:t>
            </a:r>
            <a:r>
              <a:rPr lang="id-ID" dirty="0" smtClean="0"/>
              <a:t>)</a:t>
            </a:r>
          </a:p>
          <a:p>
            <a:pPr marL="0" indent="0">
              <a:lnSpc>
                <a:spcPct val="100000"/>
              </a:lnSpc>
              <a:spcBef>
                <a:spcPts val="0"/>
              </a:spcBef>
              <a:buNone/>
            </a:pPr>
            <a:endParaRPr lang="id-ID" dirty="0"/>
          </a:p>
          <a:p>
            <a:pPr marL="0" indent="0">
              <a:lnSpc>
                <a:spcPct val="100000"/>
              </a:lnSpc>
              <a:spcBef>
                <a:spcPts val="0"/>
              </a:spcBef>
              <a:buNone/>
            </a:pPr>
            <a:r>
              <a:rPr lang="id-ID" sz="3200" b="1" dirty="0" smtClean="0">
                <a:solidFill>
                  <a:srgbClr val="00B050"/>
                </a:solidFill>
              </a:rPr>
              <a:t>C. Contoh Perusahaan PT. HM Sampoerna</a:t>
            </a:r>
          </a:p>
          <a:p>
            <a:pPr marL="0" indent="0">
              <a:buNone/>
            </a:pPr>
            <a:r>
              <a:rPr lang="id-ID" dirty="0" smtClean="0"/>
              <a:t>       Strategi yg dibuat oleh PT. HM Sampurna buat produk A-Mild dengan kandungan Nikotin dengan kadar yg rendah yg membuatnya berbeda ketimbang produk rokok lain, dengan merubah moto agar konsumen tertarik dengan produk rokok A – Mild. </a:t>
            </a:r>
            <a:endParaRPr lang="id-ID" dirty="0"/>
          </a:p>
          <a:p>
            <a:pPr marL="0" indent="0">
              <a:buNone/>
            </a:pPr>
            <a:endParaRPr lang="id-ID" dirty="0"/>
          </a:p>
        </p:txBody>
      </p:sp>
    </p:spTree>
    <p:extLst>
      <p:ext uri="{BB962C8B-B14F-4D97-AF65-F5344CB8AC3E}">
        <p14:creationId xmlns:p14="http://schemas.microsoft.com/office/powerpoint/2010/main" val="2112813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3063"/>
          </a:xfrm>
        </p:spPr>
        <p:txBody>
          <a:bodyPr>
            <a:normAutofit/>
          </a:bodyPr>
          <a:lstStyle/>
          <a:p>
            <a:pPr algn="ctr"/>
            <a:r>
              <a:rPr lang="id-ID" sz="3600" b="1" dirty="0" smtClean="0"/>
              <a:t>Topic 6 :  </a:t>
            </a:r>
            <a:r>
              <a:rPr lang="id-ID" sz="3600" b="1" dirty="0" smtClean="0">
                <a:solidFill>
                  <a:srgbClr val="0070C0"/>
                </a:solidFill>
              </a:rPr>
              <a:t>Strategi Target Pasar dan Positioning</a:t>
            </a:r>
            <a:endParaRPr lang="id-ID" sz="3600" b="1" dirty="0">
              <a:solidFill>
                <a:srgbClr val="0070C0"/>
              </a:solidFill>
            </a:endParaRPr>
          </a:p>
        </p:txBody>
      </p:sp>
      <p:sp>
        <p:nvSpPr>
          <p:cNvPr id="3" name="Content Placeholder 2"/>
          <p:cNvSpPr>
            <a:spLocks noGrp="1"/>
          </p:cNvSpPr>
          <p:nvPr>
            <p:ph idx="1"/>
          </p:nvPr>
        </p:nvSpPr>
        <p:spPr>
          <a:xfrm>
            <a:off x="672353" y="1143000"/>
            <a:ext cx="11134165" cy="5217459"/>
          </a:xfrm>
        </p:spPr>
        <p:txBody>
          <a:bodyPr>
            <a:normAutofit lnSpcReduction="10000"/>
          </a:bodyPr>
          <a:lstStyle/>
          <a:p>
            <a:pPr marL="514350" indent="-514350">
              <a:buAutoNum type="alphaUcPeriod"/>
            </a:pPr>
            <a:r>
              <a:rPr lang="id-ID" b="1" dirty="0" smtClean="0">
                <a:solidFill>
                  <a:srgbClr val="00B050"/>
                </a:solidFill>
              </a:rPr>
              <a:t>Strategi Target Pasar</a:t>
            </a:r>
            <a:r>
              <a:rPr lang="id-ID" dirty="0" smtClean="0"/>
              <a:t> </a:t>
            </a:r>
            <a:r>
              <a:rPr lang="id-ID" dirty="0" smtClean="0">
                <a:sym typeface="Wingdings" panose="05000000000000000000" pitchFamily="2" charset="2"/>
              </a:rPr>
              <a:t> Proses menyeleksi dan memilih target pasar yang ingin dilayani perusahaan.(</a:t>
            </a:r>
            <a:r>
              <a:rPr lang="id-ID" i="1" dirty="0" smtClean="0">
                <a:solidFill>
                  <a:srgbClr val="FF0000"/>
                </a:solidFill>
                <a:sym typeface="Wingdings" panose="05000000000000000000" pitchFamily="2" charset="2"/>
              </a:rPr>
              <a:t>Philip Kotler, 2017:241</a:t>
            </a:r>
            <a:r>
              <a:rPr lang="id-ID" dirty="0" smtClean="0">
                <a:sym typeface="Wingdings" panose="05000000000000000000" pitchFamily="2" charset="2"/>
              </a:rPr>
              <a:t>).  </a:t>
            </a:r>
          </a:p>
          <a:p>
            <a:pPr marL="0" indent="0">
              <a:buNone/>
            </a:pPr>
            <a:r>
              <a:rPr lang="id-ID" dirty="0" smtClean="0">
                <a:sym typeface="Wingdings" panose="05000000000000000000" pitchFamily="2" charset="2"/>
              </a:rPr>
              <a:t>Pola pilihan target pasar meliputi : </a:t>
            </a:r>
          </a:p>
          <a:p>
            <a:pPr marL="514350" indent="-514350">
              <a:buAutoNum type="arabicPeriod"/>
            </a:pPr>
            <a:r>
              <a:rPr lang="id-ID" dirty="0" smtClean="0">
                <a:sym typeface="Wingdings" panose="05000000000000000000" pitchFamily="2" charset="2"/>
              </a:rPr>
              <a:t>Konsentrasi segmen tunggal</a:t>
            </a:r>
          </a:p>
          <a:p>
            <a:pPr marL="514350" indent="-514350">
              <a:buAutoNum type="arabicPeriod"/>
            </a:pPr>
            <a:r>
              <a:rPr lang="id-ID" dirty="0" smtClean="0">
                <a:sym typeface="Wingdings" panose="05000000000000000000" pitchFamily="2" charset="2"/>
              </a:rPr>
              <a:t>Spesialisasi selektif</a:t>
            </a:r>
          </a:p>
          <a:p>
            <a:pPr marL="514350" indent="-514350">
              <a:buAutoNum type="arabicPeriod"/>
            </a:pPr>
            <a:r>
              <a:rPr lang="id-ID" dirty="0" smtClean="0">
                <a:sym typeface="Wingdings" panose="05000000000000000000" pitchFamily="2" charset="2"/>
              </a:rPr>
              <a:t>Spesialisasi pasar</a:t>
            </a:r>
          </a:p>
          <a:p>
            <a:pPr marL="514350" indent="-514350">
              <a:buAutoNum type="arabicPeriod"/>
            </a:pPr>
            <a:r>
              <a:rPr lang="id-ID" dirty="0" smtClean="0">
                <a:sym typeface="Wingdings" panose="05000000000000000000" pitchFamily="2" charset="2"/>
              </a:rPr>
              <a:t>Spesialisasi produk</a:t>
            </a:r>
          </a:p>
          <a:p>
            <a:pPr marL="514350" indent="-514350">
              <a:buAutoNum type="arabicPeriod"/>
            </a:pPr>
            <a:r>
              <a:rPr lang="id-ID" dirty="0" smtClean="0">
                <a:sym typeface="Wingdings" panose="05000000000000000000" pitchFamily="2" charset="2"/>
              </a:rPr>
              <a:t>Cakupan pasar penuh (</a:t>
            </a:r>
            <a:r>
              <a:rPr lang="id-ID" i="1" dirty="0" smtClean="0">
                <a:sym typeface="Wingdings" panose="05000000000000000000" pitchFamily="2" charset="2"/>
              </a:rPr>
              <a:t>full market coverage</a:t>
            </a:r>
            <a:r>
              <a:rPr lang="id-ID" dirty="0" smtClean="0">
                <a:sym typeface="Wingdings" panose="05000000000000000000" pitchFamily="2" charset="2"/>
              </a:rPr>
              <a:t>).</a:t>
            </a:r>
          </a:p>
          <a:p>
            <a:pPr marL="0" indent="0">
              <a:buNone/>
            </a:pPr>
            <a:endParaRPr lang="id-ID" dirty="0">
              <a:sym typeface="Wingdings" panose="05000000000000000000" pitchFamily="2" charset="2"/>
            </a:endParaRPr>
          </a:p>
          <a:p>
            <a:pPr marL="0" indent="0">
              <a:buNone/>
            </a:pPr>
            <a:r>
              <a:rPr lang="id-ID" b="1" dirty="0" smtClean="0">
                <a:solidFill>
                  <a:srgbClr val="00B050"/>
                </a:solidFill>
                <a:sym typeface="Wingdings" panose="05000000000000000000" pitchFamily="2" charset="2"/>
              </a:rPr>
              <a:t>B. Strategi Positioning</a:t>
            </a:r>
            <a:r>
              <a:rPr lang="id-ID" dirty="0" smtClean="0">
                <a:sym typeface="Wingdings" panose="05000000000000000000" pitchFamily="2" charset="2"/>
              </a:rPr>
              <a:t>  Upaya menciptakan citra atau persepsi yang jelas, unik, dan unggul dibandingkan dengan merek-merek pesaing dalam benak konsumen. (</a:t>
            </a:r>
            <a:r>
              <a:rPr lang="id-ID" i="1" dirty="0" smtClean="0">
                <a:solidFill>
                  <a:srgbClr val="C00000"/>
                </a:solidFill>
                <a:sym typeface="Wingdings" panose="05000000000000000000" pitchFamily="2" charset="2"/>
              </a:rPr>
              <a:t>Philip Kotler, 2017:259</a:t>
            </a:r>
            <a:r>
              <a:rPr lang="id-ID" dirty="0" smtClean="0">
                <a:sym typeface="Wingdings" panose="05000000000000000000" pitchFamily="2" charset="2"/>
              </a:rPr>
              <a:t>).</a:t>
            </a:r>
            <a:endParaRPr lang="id-ID" dirty="0"/>
          </a:p>
        </p:txBody>
      </p:sp>
    </p:spTree>
    <p:extLst>
      <p:ext uri="{BB962C8B-B14F-4D97-AF65-F5344CB8AC3E}">
        <p14:creationId xmlns:p14="http://schemas.microsoft.com/office/powerpoint/2010/main" val="41146078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0299"/>
          </a:xfrm>
        </p:spPr>
        <p:txBody>
          <a:bodyPr>
            <a:normAutofit/>
          </a:bodyPr>
          <a:lstStyle/>
          <a:p>
            <a:r>
              <a:rPr lang="id-ID" sz="3200" b="1" dirty="0" smtClean="0">
                <a:solidFill>
                  <a:srgbClr val="00B050"/>
                </a:solidFill>
              </a:rPr>
              <a:t>A1. Konsentrasi Segmen Tunggal (</a:t>
            </a:r>
            <a:r>
              <a:rPr lang="id-ID" sz="3200" b="1" i="1" dirty="0" smtClean="0">
                <a:solidFill>
                  <a:srgbClr val="00B050"/>
                </a:solidFill>
              </a:rPr>
              <a:t>Single Segmen Targeting</a:t>
            </a:r>
            <a:r>
              <a:rPr lang="id-ID" sz="3200" b="1" dirty="0" smtClean="0">
                <a:solidFill>
                  <a:srgbClr val="00B050"/>
                </a:solidFill>
              </a:rPr>
              <a:t>)</a:t>
            </a:r>
            <a:endParaRPr lang="id-ID" sz="3200" b="1" dirty="0">
              <a:solidFill>
                <a:srgbClr val="00B050"/>
              </a:solidFill>
            </a:endParaRPr>
          </a:p>
        </p:txBody>
      </p:sp>
      <p:sp>
        <p:nvSpPr>
          <p:cNvPr id="3" name="Content Placeholder 2"/>
          <p:cNvSpPr>
            <a:spLocks noGrp="1"/>
          </p:cNvSpPr>
          <p:nvPr>
            <p:ph idx="1"/>
          </p:nvPr>
        </p:nvSpPr>
        <p:spPr>
          <a:xfrm>
            <a:off x="838199" y="1035424"/>
            <a:ext cx="10833847" cy="5311588"/>
          </a:xfrm>
        </p:spPr>
        <p:txBody>
          <a:bodyPr>
            <a:normAutofit lnSpcReduction="10000"/>
          </a:bodyPr>
          <a:lstStyle/>
          <a:p>
            <a:r>
              <a:rPr lang="id-ID" dirty="0" smtClean="0"/>
              <a:t>Perusahaan memilih berkonsentrasi pada satu segmen tertentu. Keputusan ini didasari oleh beberapa pertimbangan, misal perusahaan memiliki dana yg terbatas, segmen tsb adalah segmen yg tidak ada pesaingnya, atau perusahaan menganggap segmen tsb sebagai segmen yg paling tepat sebagai batu pijakan untuk ekspansi ke segmen lainnya.</a:t>
            </a:r>
          </a:p>
          <a:p>
            <a:r>
              <a:rPr lang="id-ID" dirty="0" smtClean="0"/>
              <a:t>Kapabilitas perusahaan secara intrinsik terkait erat dengan kebutuhan segmen pasar spesifik.</a:t>
            </a:r>
          </a:p>
          <a:p>
            <a:r>
              <a:rPr lang="id-ID" dirty="0" smtClean="0"/>
              <a:t>Melalui konsentrasi dan spesialisasi produksi, distribusi dan promosi pada satu segmen saja, maka perusahaan dapat memperoleh posisi pasar yang kuat dalam segmen yang dipilih.</a:t>
            </a:r>
          </a:p>
          <a:p>
            <a:r>
              <a:rPr lang="id-ID" dirty="0" smtClean="0"/>
              <a:t>Posisi yang kuat didapat dari persepsi kebutuhan customer yg lebih baik dengan reputasi khusus yg diperoleh, meskipun keputusan ini berisiko lebih besar dari pada risiko normal.</a:t>
            </a:r>
            <a:endParaRPr lang="id-ID" dirty="0"/>
          </a:p>
        </p:txBody>
      </p:sp>
    </p:spTree>
    <p:extLst>
      <p:ext uri="{BB962C8B-B14F-4D97-AF65-F5344CB8AC3E}">
        <p14:creationId xmlns:p14="http://schemas.microsoft.com/office/powerpoint/2010/main" val="22522992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id-ID" sz="3200" b="1" dirty="0" smtClean="0">
                <a:solidFill>
                  <a:srgbClr val="00B050"/>
                </a:solidFill>
              </a:rPr>
              <a:t>A2. Spesialisasi Selektif (</a:t>
            </a:r>
            <a:r>
              <a:rPr lang="id-ID" sz="3200" b="1" i="1" dirty="0" smtClean="0">
                <a:solidFill>
                  <a:srgbClr val="00B050"/>
                </a:solidFill>
              </a:rPr>
              <a:t>Selective Specialization Targeting</a:t>
            </a:r>
            <a:r>
              <a:rPr lang="id-ID" sz="3200" b="1" dirty="0" smtClean="0">
                <a:solidFill>
                  <a:srgbClr val="00B050"/>
                </a:solidFill>
              </a:rPr>
              <a:t>)</a:t>
            </a:r>
            <a:endParaRPr lang="id-ID" sz="3200" b="1" dirty="0">
              <a:solidFill>
                <a:srgbClr val="00B050"/>
              </a:solidFill>
            </a:endParaRPr>
          </a:p>
        </p:txBody>
      </p:sp>
      <p:sp>
        <p:nvSpPr>
          <p:cNvPr id="3" name="Content Placeholder 2"/>
          <p:cNvSpPr>
            <a:spLocks noGrp="1"/>
          </p:cNvSpPr>
          <p:nvPr>
            <p:ph idx="1"/>
          </p:nvPr>
        </p:nvSpPr>
        <p:spPr>
          <a:xfrm>
            <a:off x="838200" y="1008528"/>
            <a:ext cx="10515600" cy="5311589"/>
          </a:xfrm>
        </p:spPr>
        <p:txBody>
          <a:bodyPr/>
          <a:lstStyle/>
          <a:p>
            <a:r>
              <a:rPr lang="id-ID" dirty="0" smtClean="0"/>
              <a:t>Perusahaan yg memiliki sejumlah kapabilitas dalam beberapa katagori produk yg berbeda memakai </a:t>
            </a:r>
            <a:r>
              <a:rPr lang="id-ID" i="1" dirty="0" smtClean="0"/>
              <a:t>selective specialization targeting</a:t>
            </a:r>
            <a:r>
              <a:rPr lang="id-ID" dirty="0" smtClean="0"/>
              <a:t> secara sukses.</a:t>
            </a:r>
          </a:p>
          <a:p>
            <a:r>
              <a:rPr lang="id-ID" dirty="0" smtClean="0"/>
              <a:t>Keunggulan strategi ini adalah pada diversifikasi risiko, dimana bila terjadi pada salah satu segmen, maka penjualan perusahaan tidak terlalu terpengaruh, karena tetap memperoleh pendapatan dari segmen lainnya.</a:t>
            </a:r>
          </a:p>
          <a:p>
            <a:r>
              <a:rPr lang="id-ID" dirty="0" smtClean="0"/>
              <a:t>Selain itu, perusahaan dapat memilih peluang segmen pasar yg paling atraktif pada setiap katagori produk.</a:t>
            </a:r>
          </a:p>
          <a:p>
            <a:r>
              <a:rPr lang="id-ID" dirty="0" smtClean="0"/>
              <a:t>Sebagai contoh : P &amp; G sukses  menerapkan strategi ini dalam pasar</a:t>
            </a:r>
            <a:r>
              <a:rPr lang="id-ID" i="1" dirty="0" smtClean="0"/>
              <a:t> family care, household care, dan personal care. </a:t>
            </a:r>
            <a:endParaRPr lang="id-ID" i="1" dirty="0"/>
          </a:p>
        </p:txBody>
      </p:sp>
    </p:spTree>
    <p:extLst>
      <p:ext uri="{BB962C8B-B14F-4D97-AF65-F5344CB8AC3E}">
        <p14:creationId xmlns:p14="http://schemas.microsoft.com/office/powerpoint/2010/main" val="1740974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id-ID" sz="3200" b="1" dirty="0" smtClean="0">
                <a:solidFill>
                  <a:srgbClr val="00B050"/>
                </a:solidFill>
              </a:rPr>
              <a:t>A3. Spesialisasi Pasar (</a:t>
            </a:r>
            <a:r>
              <a:rPr lang="id-ID" sz="3200" b="1" i="1" dirty="0" smtClean="0">
                <a:solidFill>
                  <a:srgbClr val="00B050"/>
                </a:solidFill>
              </a:rPr>
              <a:t>Market Specialization Targeting</a:t>
            </a:r>
            <a:r>
              <a:rPr lang="id-ID" sz="3200" b="1" dirty="0" smtClean="0">
                <a:solidFill>
                  <a:srgbClr val="00B050"/>
                </a:solidFill>
              </a:rPr>
              <a:t>)</a:t>
            </a:r>
            <a:endParaRPr lang="id-ID" sz="3200" b="1" dirty="0">
              <a:solidFill>
                <a:srgbClr val="00B050"/>
              </a:solidFill>
            </a:endParaRPr>
          </a:p>
        </p:txBody>
      </p:sp>
      <p:sp>
        <p:nvSpPr>
          <p:cNvPr id="3" name="Content Placeholder 2"/>
          <p:cNvSpPr>
            <a:spLocks noGrp="1"/>
          </p:cNvSpPr>
          <p:nvPr>
            <p:ph idx="1"/>
          </p:nvPr>
        </p:nvSpPr>
        <p:spPr>
          <a:xfrm>
            <a:off x="838200" y="1129553"/>
            <a:ext cx="10515600" cy="5047410"/>
          </a:xfrm>
        </p:spPr>
        <p:txBody>
          <a:bodyPr>
            <a:normAutofit fontScale="92500" lnSpcReduction="20000"/>
          </a:bodyPr>
          <a:lstStyle/>
          <a:p>
            <a:r>
              <a:rPr lang="id-ID" dirty="0" smtClean="0"/>
              <a:t>Perusahaan terlibat dalam spesialisasi pasar manakala persepsi dan keahlian dalam pasar tertentu untuk menawarkan program pemasaran ter-</a:t>
            </a:r>
            <a:r>
              <a:rPr lang="id-ID" i="1" dirty="0" smtClean="0"/>
              <a:t>customized </a:t>
            </a:r>
            <a:r>
              <a:rPr lang="id-ID" dirty="0" smtClean="0"/>
              <a:t>yg bukan sekedar memberikan produk yg dibutuhkan, tetapi solusi yg dibutuhkan untuk masalah yg dihadapi pelanggan (</a:t>
            </a:r>
            <a:r>
              <a:rPr lang="id-ID" i="1" dirty="0" smtClean="0"/>
              <a:t>customer</a:t>
            </a:r>
            <a:r>
              <a:rPr lang="id-ID" dirty="0" smtClean="0"/>
              <a:t>).</a:t>
            </a:r>
          </a:p>
          <a:p>
            <a:r>
              <a:rPr lang="id-ID" i="1" dirty="0" smtClean="0">
                <a:solidFill>
                  <a:srgbClr val="C00000"/>
                </a:solidFill>
              </a:rPr>
              <a:t>Contoh :</a:t>
            </a:r>
            <a:r>
              <a:rPr lang="id-ID" i="1" dirty="0" smtClean="0"/>
              <a:t> </a:t>
            </a:r>
            <a:r>
              <a:rPr lang="id-ID" dirty="0" smtClean="0"/>
              <a:t>Follett Corporation yg berspesialisasi dalam pasar pendidikan dan melayani lebih dari 800 sekolah, akademi, hingga universitas di Amerika serikat dan Canada.</a:t>
            </a:r>
          </a:p>
          <a:p>
            <a:pPr marL="0" indent="0">
              <a:buNone/>
            </a:pPr>
            <a:r>
              <a:rPr lang="id-ID" sz="3200" dirty="0" smtClean="0">
                <a:solidFill>
                  <a:srgbClr val="00B050"/>
                </a:solidFill>
              </a:rPr>
              <a:t>A4. Spesialisasi Produk (</a:t>
            </a:r>
            <a:r>
              <a:rPr lang="id-ID" sz="3200" i="1" dirty="0" smtClean="0">
                <a:solidFill>
                  <a:srgbClr val="00B050"/>
                </a:solidFill>
              </a:rPr>
              <a:t>Product Specialization Targeting</a:t>
            </a:r>
            <a:r>
              <a:rPr lang="id-ID" sz="3200" dirty="0" smtClean="0">
                <a:solidFill>
                  <a:srgbClr val="00B050"/>
                </a:solidFill>
              </a:rPr>
              <a:t>)</a:t>
            </a:r>
          </a:p>
          <a:p>
            <a:r>
              <a:rPr lang="id-ID" dirty="0" smtClean="0"/>
              <a:t>Perusahaan memilih strategi ini dengan katagori produk tertentu dapat dipergunakan untuk melayani berbagai segmen pasar yg berbeda dimana spesifikasi produk sesuai dengan kebutuhan sepesifik tiap kelompok customer</a:t>
            </a:r>
          </a:p>
          <a:p>
            <a:r>
              <a:rPr lang="id-ID" i="1" dirty="0" smtClean="0">
                <a:solidFill>
                  <a:srgbClr val="C00000"/>
                </a:solidFill>
              </a:rPr>
              <a:t>Contoh :</a:t>
            </a:r>
            <a:r>
              <a:rPr lang="id-ID" dirty="0" smtClean="0"/>
              <a:t> Littmann Stethoscop sebagai pemimpin pasar dalam teknologi auscultation.</a:t>
            </a:r>
          </a:p>
          <a:p>
            <a:pPr marL="0" indent="0">
              <a:buNone/>
            </a:pPr>
            <a:endParaRPr lang="id-ID" dirty="0"/>
          </a:p>
        </p:txBody>
      </p:sp>
    </p:spTree>
    <p:extLst>
      <p:ext uri="{BB962C8B-B14F-4D97-AF65-F5344CB8AC3E}">
        <p14:creationId xmlns:p14="http://schemas.microsoft.com/office/powerpoint/2010/main" val="27798426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3063"/>
          </a:xfrm>
        </p:spPr>
        <p:txBody>
          <a:bodyPr>
            <a:normAutofit/>
          </a:bodyPr>
          <a:lstStyle/>
          <a:p>
            <a:r>
              <a:rPr lang="id-ID" sz="3200" b="1" dirty="0" smtClean="0">
                <a:solidFill>
                  <a:srgbClr val="00B050"/>
                </a:solidFill>
              </a:rPr>
              <a:t>A5. Cakupan Pasar Penuh (</a:t>
            </a:r>
            <a:r>
              <a:rPr lang="id-ID" sz="3200" b="1" i="1" dirty="0" smtClean="0">
                <a:solidFill>
                  <a:srgbClr val="00B050"/>
                </a:solidFill>
              </a:rPr>
              <a:t>Mass Market Targeting</a:t>
            </a:r>
            <a:r>
              <a:rPr lang="id-ID" sz="3200" b="1" dirty="0" smtClean="0">
                <a:solidFill>
                  <a:srgbClr val="00B050"/>
                </a:solidFill>
              </a:rPr>
              <a:t>)</a:t>
            </a:r>
            <a:endParaRPr lang="id-ID" sz="3200" b="1" dirty="0">
              <a:solidFill>
                <a:srgbClr val="00B050"/>
              </a:solidFill>
            </a:endParaRPr>
          </a:p>
        </p:txBody>
      </p:sp>
      <p:sp>
        <p:nvSpPr>
          <p:cNvPr id="3" name="Content Placeholder 2"/>
          <p:cNvSpPr>
            <a:spLocks noGrp="1"/>
          </p:cNvSpPr>
          <p:nvPr>
            <p:ph idx="1"/>
          </p:nvPr>
        </p:nvSpPr>
        <p:spPr>
          <a:xfrm>
            <a:off x="838200" y="1075765"/>
            <a:ext cx="10515600" cy="5101198"/>
          </a:xfrm>
        </p:spPr>
        <p:txBody>
          <a:bodyPr/>
          <a:lstStyle/>
          <a:p>
            <a:r>
              <a:rPr lang="id-ID" dirty="0" smtClean="0"/>
              <a:t>Strategi ini melayani semua kelompok pelanggan dengan semua produk yg mungkin dibutuhkan. Hanya perusahaan besar yg mampu menerapkan strategi ini, karena dibutuhkan sumber daya yg sangat besar.</a:t>
            </a:r>
          </a:p>
          <a:p>
            <a:r>
              <a:rPr lang="id-ID" i="1" dirty="0" smtClean="0">
                <a:solidFill>
                  <a:srgbClr val="FF0000"/>
                </a:solidFill>
              </a:rPr>
              <a:t>Contoh : Coca – Cola</a:t>
            </a:r>
            <a:r>
              <a:rPr lang="id-ID" i="1" dirty="0" smtClean="0"/>
              <a:t> </a:t>
            </a:r>
            <a:r>
              <a:rPr lang="id-ID" dirty="0" smtClean="0"/>
              <a:t>menawarkan sekitar 400 merek minuman untuk banyak segmen pasar di lebih dari 200 negara. Frito-Lay menjual ratusan variasi makanan ringan di seluruh dunia.</a:t>
            </a:r>
            <a:endParaRPr lang="id-ID" i="1" dirty="0"/>
          </a:p>
        </p:txBody>
      </p:sp>
    </p:spTree>
    <p:extLst>
      <p:ext uri="{BB962C8B-B14F-4D97-AF65-F5344CB8AC3E}">
        <p14:creationId xmlns:p14="http://schemas.microsoft.com/office/powerpoint/2010/main" val="11584292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169"/>
          </a:xfrm>
        </p:spPr>
        <p:txBody>
          <a:bodyPr>
            <a:normAutofit/>
          </a:bodyPr>
          <a:lstStyle/>
          <a:p>
            <a:r>
              <a:rPr lang="id-ID" sz="3200" b="1" dirty="0" smtClean="0">
                <a:solidFill>
                  <a:srgbClr val="00B050"/>
                </a:solidFill>
              </a:rPr>
              <a:t>B. Strategi Positioning Produk</a:t>
            </a:r>
            <a:endParaRPr lang="id-ID" sz="3200" b="1" dirty="0">
              <a:solidFill>
                <a:srgbClr val="00B050"/>
              </a:solidFill>
            </a:endParaRPr>
          </a:p>
        </p:txBody>
      </p:sp>
      <p:sp>
        <p:nvSpPr>
          <p:cNvPr id="3" name="Content Placeholder 2"/>
          <p:cNvSpPr>
            <a:spLocks noGrp="1"/>
          </p:cNvSpPr>
          <p:nvPr>
            <p:ph idx="1"/>
          </p:nvPr>
        </p:nvSpPr>
        <p:spPr>
          <a:xfrm>
            <a:off x="838200" y="1035424"/>
            <a:ext cx="10515600" cy="5141539"/>
          </a:xfrm>
        </p:spPr>
        <p:txBody>
          <a:bodyPr>
            <a:normAutofit fontScale="85000" lnSpcReduction="10000"/>
          </a:bodyPr>
          <a:lstStyle/>
          <a:p>
            <a:r>
              <a:rPr lang="id-ID" dirty="0" smtClean="0"/>
              <a:t>Strategi Positioning </a:t>
            </a:r>
            <a:r>
              <a:rPr lang="id-ID" dirty="0" smtClean="0">
                <a:sym typeface="Wingdings" panose="05000000000000000000" pitchFamily="2" charset="2"/>
              </a:rPr>
              <a:t> Strategi yang berusaha menciptakan diferensiasi yang unik dalam imazinasi pelanggan sasaran, sehingga terbentuk citra (</a:t>
            </a:r>
            <a:r>
              <a:rPr lang="id-ID" i="1" dirty="0" smtClean="0">
                <a:sym typeface="Wingdings" panose="05000000000000000000" pitchFamily="2" charset="2"/>
              </a:rPr>
              <a:t>image</a:t>
            </a:r>
            <a:r>
              <a:rPr lang="id-ID" dirty="0" smtClean="0">
                <a:sym typeface="Wingdings" panose="05000000000000000000" pitchFamily="2" charset="2"/>
              </a:rPr>
              <a:t>) merek atau produk yang lebih superior dibandingkan merek atau produk pesaing.</a:t>
            </a:r>
          </a:p>
          <a:p>
            <a:r>
              <a:rPr lang="id-ID" dirty="0" smtClean="0">
                <a:sym typeface="Wingdings" panose="05000000000000000000" pitchFamily="2" charset="2"/>
              </a:rPr>
              <a:t>Elemen pokok dalam positioning mencangkup empat aspek :</a:t>
            </a:r>
          </a:p>
          <a:p>
            <a:pPr marL="514350" indent="-514350">
              <a:buAutoNum type="arabicPeriod"/>
            </a:pPr>
            <a:r>
              <a:rPr lang="id-ID" i="1" dirty="0" smtClean="0">
                <a:solidFill>
                  <a:srgbClr val="C00000"/>
                </a:solidFill>
                <a:sym typeface="Wingdings" panose="05000000000000000000" pitchFamily="2" charset="2"/>
              </a:rPr>
              <a:t>What benefit</a:t>
            </a:r>
            <a:r>
              <a:rPr lang="id-ID" dirty="0" smtClean="0">
                <a:sym typeface="Wingdings" panose="05000000000000000000" pitchFamily="2" charset="2"/>
              </a:rPr>
              <a:t> (mencerminkan janji merek dan manfaat bagi konsumen, seperti orangina mengandung orange pulp asli; Body Shop etis dan bersahabat, Twix mengatasi orang lapar.</a:t>
            </a:r>
          </a:p>
          <a:p>
            <a:pPr marL="514350" indent="-514350">
              <a:buAutoNum type="arabicPeriod"/>
            </a:pPr>
            <a:r>
              <a:rPr lang="id-ID" i="1" dirty="0" smtClean="0">
                <a:solidFill>
                  <a:srgbClr val="C00000"/>
                </a:solidFill>
                <a:sym typeface="Wingdings" panose="05000000000000000000" pitchFamily="2" charset="2"/>
              </a:rPr>
              <a:t>For whom</a:t>
            </a:r>
            <a:r>
              <a:rPr lang="id-ID" dirty="0" smtClean="0">
                <a:sym typeface="Wingdings" panose="05000000000000000000" pitchFamily="2" charset="2"/>
              </a:rPr>
              <a:t> (mencerminkan target pasar, contoh Pepsi adalah minuman bagi remaja dan Snapple bagi orang dewasa;</a:t>
            </a:r>
          </a:p>
          <a:p>
            <a:pPr marL="514350" indent="-514350">
              <a:buAutoNum type="arabicPeriod"/>
            </a:pPr>
            <a:r>
              <a:rPr lang="id-ID" i="1" dirty="0" smtClean="0">
                <a:solidFill>
                  <a:srgbClr val="C00000"/>
                </a:solidFill>
                <a:sym typeface="Wingdings" panose="05000000000000000000" pitchFamily="2" charset="2"/>
              </a:rPr>
              <a:t>Reason</a:t>
            </a:r>
            <a:r>
              <a:rPr lang="id-ID" dirty="0" smtClean="0">
                <a:sym typeface="Wingdings" panose="05000000000000000000" pitchFamily="2" charset="2"/>
              </a:rPr>
              <a:t> (elemen factual dan subyektif yang mendukung klaim manfaat produk, seperti innocent tidak mengandung bahan kimia).</a:t>
            </a:r>
          </a:p>
          <a:p>
            <a:pPr marL="514350" indent="-514350">
              <a:buAutoNum type="arabicPeriod"/>
            </a:pPr>
            <a:r>
              <a:rPr lang="id-ID" i="1" dirty="0" smtClean="0">
                <a:solidFill>
                  <a:srgbClr val="C00000"/>
                </a:solidFill>
                <a:sym typeface="Wingdings" panose="05000000000000000000" pitchFamily="2" charset="2"/>
              </a:rPr>
              <a:t>Against whom</a:t>
            </a:r>
            <a:r>
              <a:rPr lang="id-ID" dirty="0" smtClean="0">
                <a:sym typeface="Wingdings" panose="05000000000000000000" pitchFamily="2" charset="2"/>
              </a:rPr>
              <a:t> (menegaskan tentang pesaing utama), dimana positioning berdasarkan atribut atau fitur produk yaitu dengan mengasosiasikan produk dengan atribut tertentu atau fitur khusus, contoh kamera Nikon Zoom 300 QD diklaim sebagai kamera auto focus zoom 35 mm terkecil di dunia.</a:t>
            </a:r>
            <a:endParaRPr lang="id-ID" dirty="0"/>
          </a:p>
        </p:txBody>
      </p:sp>
    </p:spTree>
    <p:extLst>
      <p:ext uri="{BB962C8B-B14F-4D97-AF65-F5344CB8AC3E}">
        <p14:creationId xmlns:p14="http://schemas.microsoft.com/office/powerpoint/2010/main" val="10076931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49274"/>
          </a:xfrm>
        </p:spPr>
        <p:txBody>
          <a:bodyPr>
            <a:normAutofit fontScale="90000"/>
          </a:bodyPr>
          <a:lstStyle/>
          <a:p>
            <a:pPr algn="ctr"/>
            <a:r>
              <a:rPr lang="id-ID" sz="3600" b="1" dirty="0" smtClean="0"/>
              <a:t>Topic 7 :  </a:t>
            </a:r>
            <a:r>
              <a:rPr lang="id-ID" sz="3600" b="1" dirty="0" smtClean="0">
                <a:solidFill>
                  <a:srgbClr val="00B0F0"/>
                </a:solidFill>
              </a:rPr>
              <a:t>Strategi Pengembangan Produk Baru</a:t>
            </a:r>
            <a:endParaRPr lang="id-ID" sz="3600" b="1" dirty="0">
              <a:solidFill>
                <a:srgbClr val="00B0F0"/>
              </a:solidFill>
            </a:endParaRPr>
          </a:p>
        </p:txBody>
      </p:sp>
      <p:sp>
        <p:nvSpPr>
          <p:cNvPr id="3" name="Content Placeholder 2"/>
          <p:cNvSpPr>
            <a:spLocks noGrp="1"/>
          </p:cNvSpPr>
          <p:nvPr>
            <p:ph idx="1"/>
          </p:nvPr>
        </p:nvSpPr>
        <p:spPr>
          <a:xfrm>
            <a:off x="838200" y="1068946"/>
            <a:ext cx="10515600" cy="5108017"/>
          </a:xfrm>
        </p:spPr>
        <p:txBody>
          <a:bodyPr>
            <a:normAutofit lnSpcReduction="10000"/>
          </a:bodyPr>
          <a:lstStyle/>
          <a:p>
            <a:r>
              <a:rPr lang="id-ID" dirty="0" smtClean="0">
                <a:solidFill>
                  <a:srgbClr val="00B050"/>
                </a:solidFill>
              </a:rPr>
              <a:t>Strategi pengembangan produk Baru</a:t>
            </a:r>
            <a:r>
              <a:rPr lang="id-ID" dirty="0" smtClean="0"/>
              <a:t> </a:t>
            </a:r>
            <a:r>
              <a:rPr lang="id-ID" dirty="0" smtClean="0">
                <a:sym typeface="Wingdings" panose="05000000000000000000" pitchFamily="2" charset="2"/>
              </a:rPr>
              <a:t> Strategi dan proses yang dilakukan oleh perusahaan dalam mengembangkan produk, memperbaiki produk lama atau memperbanyak fungsi produk ke segmen pasar yg ada dengan asumsi Customer (pelanggan) berminat atas unsur baru mengenai produk.</a:t>
            </a:r>
          </a:p>
          <a:p>
            <a:r>
              <a:rPr lang="id-ID" dirty="0" smtClean="0">
                <a:solidFill>
                  <a:srgbClr val="00B050"/>
                </a:solidFill>
                <a:sym typeface="Wingdings" panose="05000000000000000000" pitchFamily="2" charset="2"/>
              </a:rPr>
              <a:t>Menurut Keller &amp; Kotler (2008), ada beberapa strategi pengembangan produk diantaranya :</a:t>
            </a:r>
          </a:p>
          <a:p>
            <a:pPr marL="514350" indent="-514350">
              <a:buAutoNum type="arabicPeriod"/>
            </a:pPr>
            <a:r>
              <a:rPr lang="id-ID" dirty="0" smtClean="0">
                <a:sym typeface="Wingdings" panose="05000000000000000000" pitchFamily="2" charset="2"/>
              </a:rPr>
              <a:t>Memperbaiki produk yang sudah ada sebelumnya</a:t>
            </a:r>
          </a:p>
          <a:p>
            <a:pPr marL="514350" indent="-514350">
              <a:buAutoNum type="arabicPeriod"/>
            </a:pPr>
            <a:r>
              <a:rPr lang="id-ID" dirty="0" smtClean="0">
                <a:sym typeface="Wingdings" panose="05000000000000000000" pitchFamily="2" charset="2"/>
              </a:rPr>
              <a:t>Memperluas lini produk dengan cara menambah item pada lini produk yg sudah ada.</a:t>
            </a:r>
          </a:p>
          <a:p>
            <a:pPr marL="514350" indent="-514350">
              <a:buAutoNum type="arabicPeriod"/>
            </a:pPr>
            <a:r>
              <a:rPr lang="id-ID" dirty="0" smtClean="0">
                <a:sym typeface="Wingdings" panose="05000000000000000000" pitchFamily="2" charset="2"/>
              </a:rPr>
              <a:t>Menambah produk yg sudah ada.</a:t>
            </a:r>
          </a:p>
          <a:p>
            <a:pPr marL="514350" indent="-514350">
              <a:buAutoNum type="arabicPeriod"/>
            </a:pPr>
            <a:r>
              <a:rPr lang="id-ID" dirty="0" smtClean="0">
                <a:sym typeface="Wingdings" panose="05000000000000000000" pitchFamily="2" charset="2"/>
              </a:rPr>
              <a:t>Meniru atau memodifikasi strategi kompetitor.</a:t>
            </a:r>
            <a:endParaRPr lang="id-ID" dirty="0"/>
          </a:p>
        </p:txBody>
      </p:sp>
    </p:spTree>
    <p:extLst>
      <p:ext uri="{BB962C8B-B14F-4D97-AF65-F5344CB8AC3E}">
        <p14:creationId xmlns:p14="http://schemas.microsoft.com/office/powerpoint/2010/main" val="7323677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a:bodyPr>
          <a:lstStyle/>
          <a:p>
            <a:r>
              <a:rPr lang="id-ID" sz="3200" b="1" dirty="0" smtClean="0">
                <a:solidFill>
                  <a:srgbClr val="00B050"/>
                </a:solidFill>
              </a:rPr>
              <a:t>7.1. Analisis Pengembangan Produk Baru</a:t>
            </a:r>
            <a:endParaRPr lang="id-ID" sz="3200" b="1" dirty="0">
              <a:solidFill>
                <a:srgbClr val="00B050"/>
              </a:solidFill>
            </a:endParaRPr>
          </a:p>
        </p:txBody>
      </p:sp>
      <p:sp>
        <p:nvSpPr>
          <p:cNvPr id="3" name="Content Placeholder 2"/>
          <p:cNvSpPr>
            <a:spLocks noGrp="1"/>
          </p:cNvSpPr>
          <p:nvPr>
            <p:ph idx="1"/>
          </p:nvPr>
        </p:nvSpPr>
        <p:spPr>
          <a:xfrm>
            <a:off x="838200" y="1043189"/>
            <a:ext cx="10515600" cy="5133774"/>
          </a:xfrm>
        </p:spPr>
        <p:txBody>
          <a:bodyPr/>
          <a:lstStyle/>
          <a:p>
            <a:r>
              <a:rPr lang="id-ID" dirty="0" smtClean="0">
                <a:solidFill>
                  <a:srgbClr val="C00000"/>
                </a:solidFill>
              </a:rPr>
              <a:t>Hal yang harus dianalisis dalam mengembangkan produk baru meliputi :</a:t>
            </a:r>
          </a:p>
          <a:p>
            <a:pPr marL="514350" indent="-514350">
              <a:buAutoNum type="arabicPeriod"/>
            </a:pPr>
            <a:r>
              <a:rPr lang="id-ID" dirty="0" smtClean="0"/>
              <a:t>Ide dari produk perusahaan.</a:t>
            </a:r>
          </a:p>
          <a:p>
            <a:pPr marL="514350" indent="-514350">
              <a:buAutoNum type="arabicPeriod"/>
            </a:pPr>
            <a:r>
              <a:rPr lang="id-ID" dirty="0" smtClean="0"/>
              <a:t>Team yang akan melakukan perubahan tersebut.</a:t>
            </a:r>
          </a:p>
          <a:p>
            <a:pPr marL="514350" indent="-514350">
              <a:buAutoNum type="arabicPeriod"/>
            </a:pPr>
            <a:r>
              <a:rPr lang="id-ID" dirty="0" smtClean="0"/>
              <a:t>Hasil riset atau penelitian terkait dengan pengembangan produk.</a:t>
            </a:r>
          </a:p>
          <a:p>
            <a:pPr marL="514350" indent="-514350">
              <a:buAutoNum type="arabicPeriod"/>
            </a:pPr>
            <a:r>
              <a:rPr lang="id-ID" dirty="0" smtClean="0"/>
              <a:t>Proses pemasaran produk</a:t>
            </a:r>
          </a:p>
          <a:p>
            <a:pPr marL="514350" indent="-514350">
              <a:buAutoNum type="arabicPeriod"/>
            </a:pPr>
            <a:r>
              <a:rPr lang="id-ID" dirty="0" smtClean="0"/>
              <a:t>Pengujian pasar terhadap produk baru.</a:t>
            </a:r>
          </a:p>
          <a:p>
            <a:pPr marL="0" indent="0">
              <a:buNone/>
            </a:pPr>
            <a:endParaRPr lang="id-ID" dirty="0" smtClean="0"/>
          </a:p>
          <a:p>
            <a:pPr marL="0" indent="0">
              <a:buNone/>
            </a:pPr>
            <a:r>
              <a:rPr lang="id-ID" dirty="0" smtClean="0">
                <a:solidFill>
                  <a:srgbClr val="C00000"/>
                </a:solidFill>
              </a:rPr>
              <a:t>Apa saja yang harus dibenahi dalam mengembangkan produk baru ?</a:t>
            </a:r>
          </a:p>
          <a:p>
            <a:pPr marL="0" indent="0">
              <a:buNone/>
            </a:pPr>
            <a:endParaRPr lang="id-ID" dirty="0"/>
          </a:p>
        </p:txBody>
      </p:sp>
    </p:spTree>
    <p:extLst>
      <p:ext uri="{BB962C8B-B14F-4D97-AF65-F5344CB8AC3E}">
        <p14:creationId xmlns:p14="http://schemas.microsoft.com/office/powerpoint/2010/main" val="754132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a:bodyPr>
          <a:lstStyle/>
          <a:p>
            <a:r>
              <a:rPr lang="id-ID" sz="3200" b="1" dirty="0" smtClean="0">
                <a:solidFill>
                  <a:srgbClr val="00B050"/>
                </a:solidFill>
              </a:rPr>
              <a:t>7.2. Hal – hal  penting dalam Strategi pengembangan Produk</a:t>
            </a:r>
            <a:endParaRPr lang="id-ID" sz="3200" b="1" dirty="0">
              <a:solidFill>
                <a:srgbClr val="00B050"/>
              </a:solidFill>
            </a:endParaRPr>
          </a:p>
        </p:txBody>
      </p:sp>
      <p:sp>
        <p:nvSpPr>
          <p:cNvPr id="3" name="Content Placeholder 2"/>
          <p:cNvSpPr>
            <a:spLocks noGrp="1"/>
          </p:cNvSpPr>
          <p:nvPr>
            <p:ph idx="1"/>
          </p:nvPr>
        </p:nvSpPr>
        <p:spPr>
          <a:xfrm>
            <a:off x="838200" y="1004552"/>
            <a:ext cx="10727028" cy="5172411"/>
          </a:xfrm>
        </p:spPr>
        <p:txBody>
          <a:bodyPr/>
          <a:lstStyle/>
          <a:p>
            <a:r>
              <a:rPr lang="id-ID" dirty="0" smtClean="0"/>
              <a:t>Mengubah Ide</a:t>
            </a:r>
          </a:p>
          <a:p>
            <a:r>
              <a:rPr lang="id-ID" dirty="0" smtClean="0"/>
              <a:t>Modifikasi Produk yang sudah ada</a:t>
            </a:r>
          </a:p>
          <a:p>
            <a:r>
              <a:rPr lang="id-ID" dirty="0" smtClean="0"/>
              <a:t>Product Trial</a:t>
            </a:r>
          </a:p>
          <a:p>
            <a:r>
              <a:rPr lang="id-ID" dirty="0" smtClean="0"/>
              <a:t>Kustomisasi</a:t>
            </a:r>
          </a:p>
          <a:p>
            <a:r>
              <a:rPr lang="id-ID" dirty="0" smtClean="0"/>
              <a:t>Product tambahan atau product lines. (Product tambahan bukan hanya sekedar produk sampingan).</a:t>
            </a:r>
          </a:p>
          <a:p>
            <a:r>
              <a:rPr lang="id-ID" dirty="0" smtClean="0"/>
              <a:t>Meningkatkan nilai produk.</a:t>
            </a:r>
          </a:p>
          <a:p>
            <a:endParaRPr lang="id-ID" dirty="0"/>
          </a:p>
          <a:p>
            <a:r>
              <a:rPr lang="id-ID" dirty="0" smtClean="0">
                <a:solidFill>
                  <a:srgbClr val="C00000"/>
                </a:solidFill>
              </a:rPr>
              <a:t>Bagaimana menerapkan strategi pemasaran produk ?</a:t>
            </a:r>
            <a:endParaRPr lang="id-ID" dirty="0">
              <a:solidFill>
                <a:srgbClr val="C00000"/>
              </a:solidFill>
            </a:endParaRPr>
          </a:p>
        </p:txBody>
      </p:sp>
    </p:spTree>
    <p:extLst>
      <p:ext uri="{BB962C8B-B14F-4D97-AF65-F5344CB8AC3E}">
        <p14:creationId xmlns:p14="http://schemas.microsoft.com/office/powerpoint/2010/main" val="375006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a:bodyPr>
          <a:lstStyle/>
          <a:p>
            <a:r>
              <a:rPr lang="id-ID" sz="3200" b="1" dirty="0" smtClean="0">
                <a:solidFill>
                  <a:srgbClr val="00B050"/>
                </a:solidFill>
              </a:rPr>
              <a:t>3. Perkembangan Strategi Pemasaran</a:t>
            </a:r>
            <a:endParaRPr lang="id-ID" sz="3200" b="1" dirty="0">
              <a:solidFill>
                <a:srgbClr val="00B050"/>
              </a:solidFill>
            </a:endParaRPr>
          </a:p>
        </p:txBody>
      </p:sp>
      <p:sp>
        <p:nvSpPr>
          <p:cNvPr id="3" name="Content Placeholder 2"/>
          <p:cNvSpPr>
            <a:spLocks noGrp="1"/>
          </p:cNvSpPr>
          <p:nvPr>
            <p:ph idx="1"/>
          </p:nvPr>
        </p:nvSpPr>
        <p:spPr>
          <a:xfrm>
            <a:off x="838200" y="1068946"/>
            <a:ext cx="10774251" cy="5056501"/>
          </a:xfrm>
        </p:spPr>
        <p:txBody>
          <a:bodyPr/>
          <a:lstStyle/>
          <a:p>
            <a:r>
              <a:rPr lang="id-ID" dirty="0" smtClean="0"/>
              <a:t>Perkembangan strategi pemasaran dikelompokkan ke dalam lima fase utama yaitu :</a:t>
            </a:r>
          </a:p>
          <a:p>
            <a:pPr marL="514350" indent="-514350">
              <a:buAutoNum type="arabicPeriod"/>
            </a:pPr>
            <a:r>
              <a:rPr lang="id-ID" dirty="0" smtClean="0"/>
              <a:t>Budgeting dan over all strategy (dekade 1950 an)</a:t>
            </a:r>
          </a:p>
          <a:p>
            <a:pPr marL="514350" indent="-514350">
              <a:buAutoNum type="arabicPeriod"/>
            </a:pPr>
            <a:r>
              <a:rPr lang="id-ID" dirty="0" smtClean="0"/>
              <a:t>Long-range planning (dekade 1960 an) </a:t>
            </a:r>
          </a:p>
          <a:p>
            <a:pPr marL="514350" indent="-514350">
              <a:buAutoNum type="arabicPeriod"/>
            </a:pPr>
            <a:r>
              <a:rPr lang="id-ID" dirty="0" smtClean="0"/>
              <a:t>Portfolio planning (dekade 1970 an)</a:t>
            </a:r>
          </a:p>
          <a:p>
            <a:pPr marL="514350" indent="-514350">
              <a:buAutoNum type="arabicPeriod"/>
            </a:pPr>
            <a:r>
              <a:rPr lang="id-ID" dirty="0" smtClean="0"/>
              <a:t>Strategi generik Porter (dekade 1980 an ) dan</a:t>
            </a:r>
          </a:p>
          <a:p>
            <a:pPr marL="514350" indent="-514350">
              <a:buAutoNum type="arabicPeriod"/>
            </a:pPr>
            <a:r>
              <a:rPr lang="id-ID" dirty="0" smtClean="0"/>
              <a:t>Restrukturisasi, kepuasan pelanggan dan kecepatan sebagai basis strategi (dekade 1990 an) </a:t>
            </a:r>
            <a:r>
              <a:rPr lang="id-ID" dirty="0" smtClean="0">
                <a:sym typeface="Wingdings" panose="05000000000000000000" pitchFamily="2" charset="2"/>
              </a:rPr>
              <a:t> Menggunakan Analisis SWOT</a:t>
            </a:r>
            <a:endParaRPr lang="id-ID" dirty="0"/>
          </a:p>
        </p:txBody>
      </p:sp>
    </p:spTree>
    <p:extLst>
      <p:ext uri="{BB962C8B-B14F-4D97-AF65-F5344CB8AC3E}">
        <p14:creationId xmlns:p14="http://schemas.microsoft.com/office/powerpoint/2010/main" val="14488075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p:spPr>
        <p:txBody>
          <a:bodyPr>
            <a:normAutofit/>
          </a:bodyPr>
          <a:lstStyle/>
          <a:p>
            <a:r>
              <a:rPr lang="id-ID" sz="3200" b="1" dirty="0" smtClean="0">
                <a:solidFill>
                  <a:srgbClr val="00B050"/>
                </a:solidFill>
              </a:rPr>
              <a:t>7.3. Bagaimana memasarkan Produk Baru yg Efektif &amp; Efisien ?</a:t>
            </a:r>
            <a:endParaRPr lang="id-ID" sz="3200" b="1" dirty="0">
              <a:solidFill>
                <a:srgbClr val="00B050"/>
              </a:solidFill>
            </a:endParaRPr>
          </a:p>
        </p:txBody>
      </p:sp>
      <p:sp>
        <p:nvSpPr>
          <p:cNvPr id="3" name="Content Placeholder 2"/>
          <p:cNvSpPr>
            <a:spLocks noGrp="1"/>
          </p:cNvSpPr>
          <p:nvPr>
            <p:ph idx="1"/>
          </p:nvPr>
        </p:nvSpPr>
        <p:spPr>
          <a:xfrm>
            <a:off x="838199" y="965916"/>
            <a:ext cx="10714149" cy="5211047"/>
          </a:xfrm>
        </p:spPr>
        <p:txBody>
          <a:bodyPr/>
          <a:lstStyle/>
          <a:p>
            <a:r>
              <a:rPr lang="id-ID" dirty="0" smtClean="0">
                <a:solidFill>
                  <a:srgbClr val="C00000"/>
                </a:solidFill>
              </a:rPr>
              <a:t>Strategi memasarkan produk baru yang efektif dan efisien meliputi :</a:t>
            </a:r>
          </a:p>
          <a:p>
            <a:pPr marL="0" indent="0">
              <a:buNone/>
            </a:pPr>
            <a:r>
              <a:rPr lang="id-ID" dirty="0" smtClean="0"/>
              <a:t>1. Kenali siapa calon pelanggan (</a:t>
            </a:r>
            <a:r>
              <a:rPr lang="id-ID" i="1" dirty="0" smtClean="0"/>
              <a:t>customer</a:t>
            </a:r>
            <a:r>
              <a:rPr lang="id-ID" dirty="0" smtClean="0"/>
              <a:t>) anda</a:t>
            </a:r>
          </a:p>
          <a:p>
            <a:pPr marL="0" indent="0">
              <a:buNone/>
            </a:pPr>
            <a:r>
              <a:rPr lang="id-ID" dirty="0" smtClean="0"/>
              <a:t>2. Memiliki Produk berkualitas.</a:t>
            </a:r>
          </a:p>
          <a:p>
            <a:pPr marL="0" indent="0">
              <a:buNone/>
            </a:pPr>
            <a:r>
              <a:rPr lang="id-ID" dirty="0" smtClean="0"/>
              <a:t>3. Strategi pemasaran dengan membuat penawaran lebih menarik.</a:t>
            </a:r>
          </a:p>
          <a:p>
            <a:pPr marL="0" indent="0">
              <a:buNone/>
            </a:pPr>
            <a:r>
              <a:rPr lang="id-ID" dirty="0" smtClean="0"/>
              <a:t>4. Memilih lokasi pemasaran yang tepat.</a:t>
            </a:r>
          </a:p>
          <a:p>
            <a:pPr marL="0" indent="0">
              <a:buNone/>
            </a:pPr>
            <a:r>
              <a:rPr lang="id-ID" dirty="0" smtClean="0"/>
              <a:t>5. Strategi pemasaran dengan memanfaatkan tenaga pelanggan.</a:t>
            </a:r>
          </a:p>
          <a:p>
            <a:pPr marL="0" indent="0">
              <a:buNone/>
            </a:pPr>
            <a:r>
              <a:rPr lang="id-ID" dirty="0" smtClean="0"/>
              <a:t>6. Strategi pemasaran menggunakan media Online.</a:t>
            </a:r>
          </a:p>
          <a:p>
            <a:pPr marL="0" indent="0">
              <a:buNone/>
            </a:pPr>
            <a:endParaRPr lang="id-ID" dirty="0"/>
          </a:p>
          <a:p>
            <a:pPr marL="0" indent="0">
              <a:buNone/>
            </a:pPr>
            <a:r>
              <a:rPr lang="id-ID" dirty="0" smtClean="0"/>
              <a:t>* </a:t>
            </a:r>
            <a:r>
              <a:rPr lang="id-ID" dirty="0" smtClean="0">
                <a:solidFill>
                  <a:srgbClr val="C00000"/>
                </a:solidFill>
              </a:rPr>
              <a:t>Bagaimana menerapkan Strategi pengembangan Produk Baru ?</a:t>
            </a:r>
            <a:endParaRPr lang="id-ID" dirty="0">
              <a:solidFill>
                <a:srgbClr val="C00000"/>
              </a:solidFill>
            </a:endParaRPr>
          </a:p>
        </p:txBody>
      </p:sp>
    </p:spTree>
    <p:extLst>
      <p:ext uri="{BB962C8B-B14F-4D97-AF65-F5344CB8AC3E}">
        <p14:creationId xmlns:p14="http://schemas.microsoft.com/office/powerpoint/2010/main" val="10235273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r>
              <a:rPr lang="id-ID" sz="2800" b="1" dirty="0" smtClean="0">
                <a:solidFill>
                  <a:srgbClr val="00B050"/>
                </a:solidFill>
              </a:rPr>
              <a:t>7.4. Bagaimana Implementasi Strategi Pengembangan Produk Baru ?</a:t>
            </a:r>
            <a:endParaRPr lang="id-ID" sz="2800" b="1" dirty="0">
              <a:solidFill>
                <a:srgbClr val="00B050"/>
              </a:solidFill>
            </a:endParaRPr>
          </a:p>
        </p:txBody>
      </p:sp>
      <p:sp>
        <p:nvSpPr>
          <p:cNvPr id="3" name="Content Placeholder 2"/>
          <p:cNvSpPr>
            <a:spLocks noGrp="1"/>
          </p:cNvSpPr>
          <p:nvPr>
            <p:ph idx="1"/>
          </p:nvPr>
        </p:nvSpPr>
        <p:spPr>
          <a:xfrm>
            <a:off x="838200" y="1030310"/>
            <a:ext cx="10701270" cy="5267459"/>
          </a:xfrm>
        </p:spPr>
        <p:txBody>
          <a:bodyPr/>
          <a:lstStyle/>
          <a:p>
            <a:r>
              <a:rPr lang="id-ID" dirty="0" smtClean="0">
                <a:solidFill>
                  <a:srgbClr val="C00000"/>
                </a:solidFill>
              </a:rPr>
              <a:t>Strategi pengembangan produk baru yg harus diimplementasi adalah :</a:t>
            </a:r>
          </a:p>
          <a:p>
            <a:pPr marL="514350" indent="-514350">
              <a:buAutoNum type="arabicPeriod"/>
            </a:pPr>
            <a:r>
              <a:rPr lang="id-ID" dirty="0" smtClean="0"/>
              <a:t>Meningkatkan Produk yang ada</a:t>
            </a:r>
          </a:p>
          <a:p>
            <a:pPr marL="514350" indent="-514350">
              <a:buAutoNum type="arabicPeriod"/>
            </a:pPr>
            <a:r>
              <a:rPr lang="id-ID" dirty="0" smtClean="0"/>
              <a:t>Memperkuat Nilai produk.</a:t>
            </a:r>
          </a:p>
          <a:p>
            <a:pPr marL="514350" indent="-514350">
              <a:buAutoNum type="arabicPeriod"/>
            </a:pPr>
            <a:r>
              <a:rPr lang="id-ID" dirty="0" smtClean="0"/>
              <a:t>Melakukan Percobaan (berexperimen) dengan metode Trial &amp; Error.</a:t>
            </a:r>
          </a:p>
          <a:p>
            <a:pPr marL="514350" indent="-514350">
              <a:buAutoNum type="arabicPeriod"/>
            </a:pPr>
            <a:r>
              <a:rPr lang="id-ID" dirty="0" smtClean="0"/>
              <a:t>Menyesuaikan produk dan menjadikannya spesial.</a:t>
            </a:r>
          </a:p>
          <a:p>
            <a:pPr marL="514350" indent="-514350">
              <a:buAutoNum type="arabicPeriod"/>
            </a:pPr>
            <a:r>
              <a:rPr lang="id-ID" dirty="0" smtClean="0"/>
              <a:t>Penawaran Paket.</a:t>
            </a:r>
          </a:p>
          <a:p>
            <a:pPr marL="514350" indent="-514350">
              <a:buAutoNum type="arabicPeriod"/>
            </a:pPr>
            <a:r>
              <a:rPr lang="id-ID" dirty="0" smtClean="0"/>
              <a:t>Melengkapi Fitur produk yang sudah ada.</a:t>
            </a:r>
          </a:p>
          <a:p>
            <a:pPr marL="514350" indent="-514350">
              <a:buAutoNum type="arabicPeriod"/>
            </a:pPr>
            <a:r>
              <a:rPr lang="id-ID" dirty="0" smtClean="0"/>
              <a:t>Mengubah Ide produk.</a:t>
            </a:r>
          </a:p>
          <a:p>
            <a:pPr marL="514350" indent="-514350">
              <a:buAutoNum type="arabicPeriod"/>
            </a:pPr>
            <a:r>
              <a:rPr lang="id-ID" dirty="0" smtClean="0"/>
              <a:t>Menjual produk di Pasar Baru.</a:t>
            </a:r>
            <a:endParaRPr lang="id-ID" dirty="0"/>
          </a:p>
        </p:txBody>
      </p:sp>
    </p:spTree>
    <p:extLst>
      <p:ext uri="{BB962C8B-B14F-4D97-AF65-F5344CB8AC3E}">
        <p14:creationId xmlns:p14="http://schemas.microsoft.com/office/powerpoint/2010/main" val="39932018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3669"/>
          </a:xfrm>
        </p:spPr>
        <p:txBody>
          <a:bodyPr>
            <a:normAutofit/>
          </a:bodyPr>
          <a:lstStyle/>
          <a:p>
            <a:r>
              <a:rPr lang="id-ID" sz="3200" b="1" dirty="0" smtClean="0">
                <a:solidFill>
                  <a:srgbClr val="00B050"/>
                </a:solidFill>
              </a:rPr>
              <a:t>7.5. Manfaat dan Risiko Strategi Pengembangan Produk Baru</a:t>
            </a:r>
            <a:endParaRPr lang="id-ID" sz="3200" b="1" dirty="0">
              <a:solidFill>
                <a:srgbClr val="00B050"/>
              </a:solidFill>
            </a:endParaRPr>
          </a:p>
        </p:txBody>
      </p:sp>
      <p:sp>
        <p:nvSpPr>
          <p:cNvPr id="3" name="Content Placeholder 2"/>
          <p:cNvSpPr>
            <a:spLocks noGrp="1"/>
          </p:cNvSpPr>
          <p:nvPr>
            <p:ph idx="1"/>
          </p:nvPr>
        </p:nvSpPr>
        <p:spPr>
          <a:xfrm>
            <a:off x="838200" y="1068946"/>
            <a:ext cx="10778544" cy="5108017"/>
          </a:xfrm>
        </p:spPr>
        <p:txBody>
          <a:bodyPr>
            <a:normAutofit fontScale="92500" lnSpcReduction="10000"/>
          </a:bodyPr>
          <a:lstStyle/>
          <a:p>
            <a:r>
              <a:rPr lang="id-ID" dirty="0" smtClean="0">
                <a:solidFill>
                  <a:srgbClr val="C00000"/>
                </a:solidFill>
              </a:rPr>
              <a:t>Manfaat Utama strategi pengembangan produk mencangkup :</a:t>
            </a:r>
          </a:p>
          <a:p>
            <a:pPr marL="514350" indent="-514350">
              <a:buAutoNum type="arabicPeriod"/>
            </a:pPr>
            <a:r>
              <a:rPr lang="id-ID" dirty="0" smtClean="0"/>
              <a:t>Menemukan Risiko</a:t>
            </a:r>
          </a:p>
          <a:p>
            <a:pPr marL="514350" indent="-514350">
              <a:buAutoNum type="arabicPeriod"/>
            </a:pPr>
            <a:r>
              <a:rPr lang="id-ID" dirty="0" smtClean="0"/>
              <a:t>Menurunkan Biaya</a:t>
            </a:r>
          </a:p>
          <a:p>
            <a:pPr marL="514350" indent="-514350">
              <a:buAutoNum type="arabicPeriod"/>
            </a:pPr>
            <a:r>
              <a:rPr lang="id-ID" dirty="0" smtClean="0"/>
              <a:t>Reputasi perusahaan di pasar lebih berkualitas.</a:t>
            </a:r>
          </a:p>
          <a:p>
            <a:pPr marL="514350" indent="-514350">
              <a:buAutoNum type="arabicPeriod"/>
            </a:pPr>
            <a:r>
              <a:rPr lang="id-ID" dirty="0" smtClean="0"/>
              <a:t>Meningkatkan Kinerja.</a:t>
            </a:r>
          </a:p>
          <a:p>
            <a:pPr marL="514350" indent="-514350">
              <a:buAutoNum type="arabicPeriod"/>
            </a:pPr>
            <a:r>
              <a:rPr lang="id-ID" dirty="0" smtClean="0"/>
              <a:t>Mengelola Sukses.</a:t>
            </a:r>
          </a:p>
          <a:p>
            <a:pPr marL="0" indent="0">
              <a:buNone/>
            </a:pPr>
            <a:endParaRPr lang="id-ID" dirty="0"/>
          </a:p>
          <a:p>
            <a:r>
              <a:rPr lang="id-ID" dirty="0" smtClean="0">
                <a:solidFill>
                  <a:srgbClr val="C00000"/>
                </a:solidFill>
              </a:rPr>
              <a:t>Berikan Contoh Strategi pengembangan produk seperti :</a:t>
            </a:r>
          </a:p>
          <a:p>
            <a:pPr marL="0" indent="0">
              <a:buNone/>
            </a:pPr>
            <a:r>
              <a:rPr lang="id-ID" dirty="0" smtClean="0"/>
              <a:t>1). Pengembangan produk Google ?</a:t>
            </a:r>
          </a:p>
          <a:p>
            <a:pPr marL="0" indent="0">
              <a:buNone/>
            </a:pPr>
            <a:r>
              <a:rPr lang="id-ID" dirty="0" smtClean="0"/>
              <a:t>2). Pengembangan produk Microsoft ?</a:t>
            </a:r>
          </a:p>
          <a:p>
            <a:pPr marL="0" indent="0">
              <a:buNone/>
            </a:pPr>
            <a:r>
              <a:rPr lang="id-ID" dirty="0" smtClean="0"/>
              <a:t>3). Pengembangan produk Mc Donald ?</a:t>
            </a:r>
            <a:endParaRPr lang="id-ID" dirty="0"/>
          </a:p>
        </p:txBody>
      </p:sp>
    </p:spTree>
    <p:extLst>
      <p:ext uri="{BB962C8B-B14F-4D97-AF65-F5344CB8AC3E}">
        <p14:creationId xmlns:p14="http://schemas.microsoft.com/office/powerpoint/2010/main" val="33628005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a:bodyPr>
          <a:lstStyle/>
          <a:p>
            <a:r>
              <a:rPr lang="id-ID" sz="3200" b="1" dirty="0" smtClean="0">
                <a:solidFill>
                  <a:srgbClr val="00B050"/>
                </a:solidFill>
              </a:rPr>
              <a:t>7.6. Contoh Strategi Pengembangan Produk Microsoft</a:t>
            </a:r>
            <a:endParaRPr lang="id-ID" sz="3200" b="1" dirty="0">
              <a:solidFill>
                <a:srgbClr val="00B050"/>
              </a:solidFill>
            </a:endParaRPr>
          </a:p>
        </p:txBody>
      </p:sp>
      <p:sp>
        <p:nvSpPr>
          <p:cNvPr id="3" name="Content Placeholder 2"/>
          <p:cNvSpPr>
            <a:spLocks noGrp="1"/>
          </p:cNvSpPr>
          <p:nvPr>
            <p:ph idx="1"/>
          </p:nvPr>
        </p:nvSpPr>
        <p:spPr>
          <a:xfrm>
            <a:off x="838200" y="1107583"/>
            <a:ext cx="10868696" cy="5254580"/>
          </a:xfrm>
        </p:spPr>
        <p:txBody>
          <a:bodyPr>
            <a:normAutofit lnSpcReduction="10000"/>
          </a:bodyPr>
          <a:lstStyle/>
          <a:p>
            <a:r>
              <a:rPr lang="id-ID" dirty="0" smtClean="0"/>
              <a:t>Microsoft </a:t>
            </a:r>
            <a:r>
              <a:rPr lang="id-ID" dirty="0" smtClean="0">
                <a:sym typeface="Wingdings" panose="05000000000000000000" pitchFamily="2" charset="2"/>
              </a:rPr>
              <a:t> Salah satu dari 5 perusahaan teknologi teratas, dimana Microsft ini bekerja di tiga bidang utama, yaitu :</a:t>
            </a:r>
          </a:p>
          <a:p>
            <a:pPr marL="514350" indent="-514350">
              <a:buAutoNum type="arabicPeriod"/>
            </a:pPr>
            <a:r>
              <a:rPr lang="id-ID" dirty="0" smtClean="0">
                <a:sym typeface="Wingdings" panose="05000000000000000000" pitchFamily="2" charset="2"/>
              </a:rPr>
              <a:t>Komputasi Pribadi</a:t>
            </a:r>
          </a:p>
          <a:p>
            <a:pPr marL="514350" indent="-514350">
              <a:buAutoNum type="arabicPeriod"/>
            </a:pPr>
            <a:r>
              <a:rPr lang="id-ID" dirty="0" smtClean="0">
                <a:sym typeface="Wingdings" panose="05000000000000000000" pitchFamily="2" charset="2"/>
              </a:rPr>
              <a:t>Awan Intelijen (Intelegence Cloud)</a:t>
            </a:r>
          </a:p>
          <a:p>
            <a:pPr marL="514350" indent="-514350">
              <a:buAutoNum type="arabicPeriod"/>
            </a:pPr>
            <a:r>
              <a:rPr lang="id-ID" dirty="0" smtClean="0">
                <a:sym typeface="Wingdings" panose="05000000000000000000" pitchFamily="2" charset="2"/>
              </a:rPr>
              <a:t>Proses Bisnis &amp; Produktivitas</a:t>
            </a:r>
          </a:p>
          <a:p>
            <a:pPr marL="0" indent="0">
              <a:buNone/>
            </a:pPr>
            <a:r>
              <a:rPr lang="id-ID" dirty="0" smtClean="0">
                <a:sym typeface="Wingdings" panose="05000000000000000000" pitchFamily="2" charset="2"/>
              </a:rPr>
              <a:t>Microsoft mengikuti langkah – langkah bisnis yg meliputi : (1) komersialisasi, (2) Manufaktur, (3) Analisis bisnis, (4) Strategi pengembangan pemasaran, (5) Pengujian &amp; pengembangan konsep, dan (6) ide penyaringan.</a:t>
            </a:r>
          </a:p>
          <a:p>
            <a:pPr marL="0" indent="0">
              <a:buNone/>
            </a:pPr>
            <a:r>
              <a:rPr lang="id-ID" dirty="0" smtClean="0">
                <a:sym typeface="Wingdings" panose="05000000000000000000" pitchFamily="2" charset="2"/>
              </a:rPr>
              <a:t>Microsoft mengetahui fakta bahwa strateginya tidak akan selalu berhasil, misalnya perusahaan menginvestasikan banyak sumber daya di Microsoft Mixer Service, tetapi perusahaan ini tidak dapat mengikuti Twitch.</a:t>
            </a:r>
            <a:endParaRPr lang="id-ID" dirty="0"/>
          </a:p>
        </p:txBody>
      </p:sp>
    </p:spTree>
    <p:extLst>
      <p:ext uri="{BB962C8B-B14F-4D97-AF65-F5344CB8AC3E}">
        <p14:creationId xmlns:p14="http://schemas.microsoft.com/office/powerpoint/2010/main" val="15533852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2305"/>
          </a:xfrm>
        </p:spPr>
        <p:txBody>
          <a:bodyPr>
            <a:normAutofit/>
          </a:bodyPr>
          <a:lstStyle/>
          <a:p>
            <a:pPr algn="ctr"/>
            <a:r>
              <a:rPr lang="id-ID" sz="3600" b="1" dirty="0" smtClean="0"/>
              <a:t>Topic 9 :  </a:t>
            </a:r>
            <a:r>
              <a:rPr lang="id-ID" sz="3600" b="1" dirty="0" smtClean="0">
                <a:solidFill>
                  <a:srgbClr val="0070C0"/>
                </a:solidFill>
              </a:rPr>
              <a:t>Proses Pengembangan Inovasi</a:t>
            </a:r>
            <a:endParaRPr lang="id-ID" sz="3600" b="1" dirty="0">
              <a:solidFill>
                <a:srgbClr val="0070C0"/>
              </a:solidFill>
            </a:endParaRPr>
          </a:p>
        </p:txBody>
      </p:sp>
      <p:sp>
        <p:nvSpPr>
          <p:cNvPr id="3" name="Content Placeholder 2"/>
          <p:cNvSpPr>
            <a:spLocks noGrp="1"/>
          </p:cNvSpPr>
          <p:nvPr>
            <p:ph idx="1"/>
          </p:nvPr>
        </p:nvSpPr>
        <p:spPr>
          <a:xfrm>
            <a:off x="838199" y="1017430"/>
            <a:ext cx="10945969" cy="5447764"/>
          </a:xfrm>
        </p:spPr>
        <p:txBody>
          <a:bodyPr>
            <a:normAutofit lnSpcReduction="10000"/>
          </a:bodyPr>
          <a:lstStyle/>
          <a:p>
            <a:r>
              <a:rPr lang="id-ID" dirty="0" smtClean="0">
                <a:solidFill>
                  <a:srgbClr val="C00000"/>
                </a:solidFill>
              </a:rPr>
              <a:t>Apakah yg dimaksud dengan Proses Inovasi ?</a:t>
            </a:r>
          </a:p>
          <a:p>
            <a:r>
              <a:rPr lang="id-ID" dirty="0" smtClean="0"/>
              <a:t>Inovasi </a:t>
            </a:r>
            <a:r>
              <a:rPr lang="id-ID" dirty="0" smtClean="0">
                <a:sym typeface="Wingdings" panose="05000000000000000000" pitchFamily="2" charset="2"/>
              </a:rPr>
              <a:t> Menurut Luecke (2013:2) Inovasi merupakan suatu proses untuk mewujudkan, mengkombinasikan, atau mematangkan pengetahuan atau gagasan ide yg kemudian disesuaikan guna mendapat nilai baru suatu produk, proses, atau jasa.</a:t>
            </a:r>
          </a:p>
          <a:p>
            <a:r>
              <a:rPr lang="id-ID" dirty="0" smtClean="0">
                <a:solidFill>
                  <a:srgbClr val="C00000"/>
                </a:solidFill>
                <a:sym typeface="Wingdings" panose="05000000000000000000" pitchFamily="2" charset="2"/>
              </a:rPr>
              <a:t>Bagaimana implementasi proses keputusan Inovasi ?</a:t>
            </a:r>
          </a:p>
          <a:p>
            <a:r>
              <a:rPr lang="id-ID" dirty="0" smtClean="0">
                <a:sym typeface="Wingdings" panose="05000000000000000000" pitchFamily="2" charset="2"/>
              </a:rPr>
              <a:t>Ada lima (5) tahapan proses keputusan Inovasi, yaitu :</a:t>
            </a:r>
          </a:p>
          <a:p>
            <a:pPr marL="0" indent="0">
              <a:buNone/>
            </a:pPr>
            <a:r>
              <a:rPr lang="id-ID" dirty="0" smtClean="0">
                <a:sym typeface="Wingdings" panose="05000000000000000000" pitchFamily="2" charset="2"/>
              </a:rPr>
              <a:t>1. Tahap munculnya  pengetahuan (</a:t>
            </a:r>
            <a:r>
              <a:rPr lang="id-ID" i="1" dirty="0" smtClean="0">
                <a:sym typeface="Wingdings" panose="05000000000000000000" pitchFamily="2" charset="2"/>
              </a:rPr>
              <a:t>knowledge</a:t>
            </a:r>
            <a:r>
              <a:rPr lang="id-ID" dirty="0" smtClean="0">
                <a:sym typeface="Wingdings" panose="05000000000000000000" pitchFamily="2" charset="2"/>
              </a:rPr>
              <a:t>).</a:t>
            </a:r>
          </a:p>
          <a:p>
            <a:pPr marL="0" indent="0">
              <a:buNone/>
            </a:pPr>
            <a:r>
              <a:rPr lang="id-ID" dirty="0" smtClean="0">
                <a:sym typeface="Wingdings" panose="05000000000000000000" pitchFamily="2" charset="2"/>
              </a:rPr>
              <a:t>2. Tahap bujukan (</a:t>
            </a:r>
            <a:r>
              <a:rPr lang="id-ID" i="1" dirty="0" smtClean="0">
                <a:sym typeface="Wingdings" panose="05000000000000000000" pitchFamily="2" charset="2"/>
              </a:rPr>
              <a:t>persuasion</a:t>
            </a:r>
            <a:r>
              <a:rPr lang="id-ID" dirty="0" smtClean="0">
                <a:sym typeface="Wingdings" panose="05000000000000000000" pitchFamily="2" charset="2"/>
              </a:rPr>
              <a:t>).</a:t>
            </a:r>
          </a:p>
          <a:p>
            <a:pPr marL="0" indent="0">
              <a:buNone/>
            </a:pPr>
            <a:r>
              <a:rPr lang="id-ID" dirty="0" smtClean="0">
                <a:sym typeface="Wingdings" panose="05000000000000000000" pitchFamily="2" charset="2"/>
              </a:rPr>
              <a:t>3. Tahap keputusan (</a:t>
            </a:r>
            <a:r>
              <a:rPr lang="id-ID" i="1" dirty="0" smtClean="0">
                <a:sym typeface="Wingdings" panose="05000000000000000000" pitchFamily="2" charset="2"/>
              </a:rPr>
              <a:t>Decision</a:t>
            </a:r>
            <a:r>
              <a:rPr lang="id-ID" dirty="0" smtClean="0">
                <a:sym typeface="Wingdings" panose="05000000000000000000" pitchFamily="2" charset="2"/>
              </a:rPr>
              <a:t>)</a:t>
            </a:r>
          </a:p>
          <a:p>
            <a:pPr marL="0" indent="0">
              <a:buNone/>
            </a:pPr>
            <a:r>
              <a:rPr lang="id-ID" dirty="0" smtClean="0">
                <a:sym typeface="Wingdings" panose="05000000000000000000" pitchFamily="2" charset="2"/>
              </a:rPr>
              <a:t>4. Tahap implementasi. </a:t>
            </a:r>
          </a:p>
          <a:p>
            <a:pPr marL="0" indent="0">
              <a:buNone/>
            </a:pPr>
            <a:r>
              <a:rPr lang="id-ID" dirty="0" smtClean="0">
                <a:sym typeface="Wingdings" panose="05000000000000000000" pitchFamily="2" charset="2"/>
              </a:rPr>
              <a:t>5. Tahap konfirmasi.</a:t>
            </a:r>
            <a:endParaRPr lang="id-ID" dirty="0"/>
          </a:p>
        </p:txBody>
      </p:sp>
    </p:spTree>
    <p:extLst>
      <p:ext uri="{BB962C8B-B14F-4D97-AF65-F5344CB8AC3E}">
        <p14:creationId xmlns:p14="http://schemas.microsoft.com/office/powerpoint/2010/main" val="113366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033"/>
          </a:xfrm>
        </p:spPr>
        <p:txBody>
          <a:bodyPr>
            <a:normAutofit/>
          </a:bodyPr>
          <a:lstStyle/>
          <a:p>
            <a:r>
              <a:rPr lang="id-ID" sz="3200" b="1" dirty="0" smtClean="0">
                <a:solidFill>
                  <a:srgbClr val="00B050"/>
                </a:solidFill>
              </a:rPr>
              <a:t>1. Bentuk dan Contoh Inovasi</a:t>
            </a:r>
            <a:endParaRPr lang="id-ID" sz="3200" b="1" dirty="0">
              <a:solidFill>
                <a:srgbClr val="00B050"/>
              </a:solidFill>
            </a:endParaRPr>
          </a:p>
        </p:txBody>
      </p:sp>
      <p:sp>
        <p:nvSpPr>
          <p:cNvPr id="3" name="Content Placeholder 2"/>
          <p:cNvSpPr>
            <a:spLocks noGrp="1"/>
          </p:cNvSpPr>
          <p:nvPr>
            <p:ph idx="1"/>
          </p:nvPr>
        </p:nvSpPr>
        <p:spPr>
          <a:xfrm>
            <a:off x="838200" y="940158"/>
            <a:ext cx="10817180" cy="5236805"/>
          </a:xfrm>
        </p:spPr>
        <p:txBody>
          <a:bodyPr/>
          <a:lstStyle/>
          <a:p>
            <a:r>
              <a:rPr lang="id-ID" dirty="0" smtClean="0">
                <a:solidFill>
                  <a:srgbClr val="C00000"/>
                </a:solidFill>
              </a:rPr>
              <a:t>Bentuk dan contoh inovasi ini meliputi :</a:t>
            </a:r>
          </a:p>
          <a:p>
            <a:pPr marL="514350" indent="-514350">
              <a:buAutoNum type="arabicPeriod"/>
            </a:pPr>
            <a:r>
              <a:rPr lang="id-ID" dirty="0" smtClean="0"/>
              <a:t>Inovasi Teknologi</a:t>
            </a:r>
          </a:p>
          <a:p>
            <a:pPr marL="514350" indent="-514350">
              <a:buAutoNum type="arabicPeriod"/>
            </a:pPr>
            <a:r>
              <a:rPr lang="id-ID" dirty="0" smtClean="0"/>
              <a:t>Inovasi Transportasi</a:t>
            </a:r>
          </a:p>
          <a:p>
            <a:pPr marL="514350" indent="-514350">
              <a:buAutoNum type="arabicPeriod"/>
            </a:pPr>
            <a:r>
              <a:rPr lang="id-ID" dirty="0" smtClean="0"/>
              <a:t>Inovasi Pendidikan</a:t>
            </a:r>
          </a:p>
          <a:p>
            <a:pPr marL="514350" indent="-514350">
              <a:buAutoNum type="arabicPeriod"/>
            </a:pPr>
            <a:r>
              <a:rPr lang="id-ID" dirty="0" smtClean="0"/>
              <a:t>Inovasi Pelayanan Publik</a:t>
            </a:r>
          </a:p>
          <a:p>
            <a:pPr marL="514350" indent="-514350">
              <a:buAutoNum type="arabicPeriod"/>
            </a:pPr>
            <a:r>
              <a:rPr lang="id-ID" dirty="0" smtClean="0"/>
              <a:t>Inovasi Kesehatan</a:t>
            </a:r>
          </a:p>
          <a:p>
            <a:pPr marL="514350" indent="-514350">
              <a:buAutoNum type="arabicPeriod"/>
            </a:pPr>
            <a:r>
              <a:rPr lang="id-ID" dirty="0" smtClean="0"/>
              <a:t>Inovasi Crowd Funding</a:t>
            </a:r>
          </a:p>
          <a:p>
            <a:pPr marL="514350" indent="-514350">
              <a:buAutoNum type="arabicPeriod"/>
            </a:pPr>
            <a:r>
              <a:rPr lang="id-ID" dirty="0" smtClean="0"/>
              <a:t>Inovasi Pemerintahan</a:t>
            </a:r>
          </a:p>
          <a:p>
            <a:pPr marL="514350" indent="-514350">
              <a:buAutoNum type="arabicPeriod"/>
            </a:pPr>
            <a:r>
              <a:rPr lang="id-ID" dirty="0" smtClean="0"/>
              <a:t>Inovasi Produk</a:t>
            </a:r>
            <a:endParaRPr lang="id-ID" dirty="0"/>
          </a:p>
        </p:txBody>
      </p:sp>
    </p:spTree>
    <p:extLst>
      <p:ext uri="{BB962C8B-B14F-4D97-AF65-F5344CB8AC3E}">
        <p14:creationId xmlns:p14="http://schemas.microsoft.com/office/powerpoint/2010/main" val="1179191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a:bodyPr>
          <a:lstStyle/>
          <a:p>
            <a:r>
              <a:rPr lang="id-ID" sz="3200" b="1" dirty="0" smtClean="0">
                <a:solidFill>
                  <a:srgbClr val="00B050"/>
                </a:solidFill>
              </a:rPr>
              <a:t>2. Difusi Inovasi</a:t>
            </a:r>
            <a:endParaRPr lang="id-ID" sz="3200" b="1" dirty="0">
              <a:solidFill>
                <a:srgbClr val="00B050"/>
              </a:solidFill>
            </a:endParaRPr>
          </a:p>
        </p:txBody>
      </p:sp>
      <p:sp>
        <p:nvSpPr>
          <p:cNvPr id="3" name="Content Placeholder 2"/>
          <p:cNvSpPr>
            <a:spLocks noGrp="1"/>
          </p:cNvSpPr>
          <p:nvPr>
            <p:ph idx="1"/>
          </p:nvPr>
        </p:nvSpPr>
        <p:spPr>
          <a:xfrm>
            <a:off x="838200" y="1107583"/>
            <a:ext cx="10515600" cy="5048518"/>
          </a:xfrm>
        </p:spPr>
        <p:txBody>
          <a:bodyPr/>
          <a:lstStyle/>
          <a:p>
            <a:pPr marL="0" indent="0">
              <a:buNone/>
            </a:pPr>
            <a:r>
              <a:rPr lang="id-ID" dirty="0" smtClean="0">
                <a:solidFill>
                  <a:srgbClr val="C00000"/>
                </a:solidFill>
              </a:rPr>
              <a:t>2.1. Teori Difusi Inovasi</a:t>
            </a:r>
          </a:p>
          <a:p>
            <a:pPr marL="0" indent="0">
              <a:buNone/>
            </a:pPr>
            <a:r>
              <a:rPr lang="id-ID" dirty="0"/>
              <a:t> </a:t>
            </a:r>
            <a:r>
              <a:rPr lang="id-ID" dirty="0" smtClean="0"/>
              <a:t>       Teori difusi inovasi menjelaskan proses bagaimana suatu inovasi itu dapat disampaikan (dikomunikasikan)  melalui saluran tertentu sepanjang waktu kepada sekelompok anggota dan sistem sosial.</a:t>
            </a:r>
          </a:p>
          <a:p>
            <a:pPr marL="0" indent="0">
              <a:buNone/>
            </a:pPr>
            <a:endParaRPr lang="id-ID" dirty="0"/>
          </a:p>
          <a:p>
            <a:pPr marL="0" indent="0">
              <a:buNone/>
            </a:pPr>
            <a:r>
              <a:rPr lang="id-ID" dirty="0" smtClean="0">
                <a:solidFill>
                  <a:srgbClr val="C00000"/>
                </a:solidFill>
              </a:rPr>
              <a:t>2.2. Bagaimana terjadinya proses difusi inovasi ?</a:t>
            </a:r>
          </a:p>
          <a:p>
            <a:pPr marL="0" indent="0">
              <a:buNone/>
            </a:pPr>
            <a:r>
              <a:rPr lang="id-ID" dirty="0"/>
              <a:t> </a:t>
            </a:r>
            <a:r>
              <a:rPr lang="id-ID" dirty="0" smtClean="0"/>
              <a:t>       Dalam proses difusi inovasi sebagai kegiatan mengkomunikasikan inovasi melalui saluran tertentu pada saat tertentu diantara anggota suatu sistem sosial yang mencangkup teknologi, produk baru dan ide – ide baru. (</a:t>
            </a:r>
            <a:r>
              <a:rPr lang="id-ID" dirty="0" smtClean="0">
                <a:hlinkClick r:id="rId2"/>
              </a:rPr>
              <a:t>https://www.gramedia.com</a:t>
            </a:r>
            <a:r>
              <a:rPr lang="id-ID" dirty="0" smtClean="0"/>
              <a:t>) </a:t>
            </a:r>
            <a:endParaRPr lang="id-ID" dirty="0"/>
          </a:p>
        </p:txBody>
      </p:sp>
    </p:spTree>
    <p:extLst>
      <p:ext uri="{BB962C8B-B14F-4D97-AF65-F5344CB8AC3E}">
        <p14:creationId xmlns:p14="http://schemas.microsoft.com/office/powerpoint/2010/main" val="687968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id-ID" sz="3200" b="1" dirty="0" smtClean="0">
                <a:solidFill>
                  <a:srgbClr val="00B050"/>
                </a:solidFill>
              </a:rPr>
              <a:t>3. Inovasi Produk Baru -1</a:t>
            </a:r>
            <a:endParaRPr lang="id-ID" sz="3200" b="1" dirty="0">
              <a:solidFill>
                <a:srgbClr val="00B050"/>
              </a:solidFill>
            </a:endParaRPr>
          </a:p>
        </p:txBody>
      </p:sp>
      <p:sp>
        <p:nvSpPr>
          <p:cNvPr id="3" name="Content Placeholder 2"/>
          <p:cNvSpPr>
            <a:spLocks noGrp="1"/>
          </p:cNvSpPr>
          <p:nvPr>
            <p:ph idx="1"/>
          </p:nvPr>
        </p:nvSpPr>
        <p:spPr>
          <a:xfrm>
            <a:off x="838200" y="1056068"/>
            <a:ext cx="10515600" cy="5120895"/>
          </a:xfrm>
        </p:spPr>
        <p:txBody>
          <a:bodyPr>
            <a:normAutofit fontScale="92500" lnSpcReduction="10000"/>
          </a:bodyPr>
          <a:lstStyle/>
          <a:p>
            <a:r>
              <a:rPr lang="id-ID" dirty="0" smtClean="0"/>
              <a:t>Inovasi produk baru dapat berasal dari banyak sumber: (1) pelanggan, (2) ilmuwan, (3) pegawai, (4) kompetitor, (5) saluran pemasaran, dan (6) manajemen puncak.</a:t>
            </a:r>
          </a:p>
          <a:p>
            <a:r>
              <a:rPr lang="id-ID" dirty="0" smtClean="0"/>
              <a:t>Konsep pemasaran </a:t>
            </a:r>
            <a:r>
              <a:rPr lang="id-ID" dirty="0" smtClean="0">
                <a:sym typeface="Wingdings" panose="05000000000000000000" pitchFamily="2" charset="2"/>
              </a:rPr>
              <a:t> Kebutuhan dan keinginan Customer adalah tempat yang logis untuk memulai pencarian inovasi produk baru.</a:t>
            </a:r>
          </a:p>
          <a:p>
            <a:r>
              <a:rPr lang="id-ID" dirty="0" smtClean="0">
                <a:sym typeface="Wingdings" panose="05000000000000000000" pitchFamily="2" charset="2"/>
              </a:rPr>
              <a:t>Toyota  Para pegawainya memberi 2 juta inovasi tiap tahun (35 saran per pegawai, 85 % lebih telah diterapkan. Kodak dan perusahaan lain memberikan penghargaan dan uang untuk pegawai yang mampu berkontribusi dengan inovasi terbaik.</a:t>
            </a:r>
          </a:p>
          <a:p>
            <a:r>
              <a:rPr lang="id-ID" dirty="0" smtClean="0">
                <a:sym typeface="Wingdings" panose="05000000000000000000" pitchFamily="2" charset="2"/>
              </a:rPr>
              <a:t>Inovasi produk baru lewat riset produk dan layanan pesaing mereka dapat belajar dari para distributor, pemasok dan wiraniaga tentang mereka yang membeli produk pesaing, membongkarnya, dan membangun yg lebih baik. Orang Jepang sbg pakar strategi peniruan dan perbaikan produk dan dapat lisensi atau meniru banyak produk Barat dan menemukan cara perbaikan.</a:t>
            </a:r>
            <a:endParaRPr lang="id-ID" dirty="0"/>
          </a:p>
        </p:txBody>
      </p:sp>
    </p:spTree>
    <p:extLst>
      <p:ext uri="{BB962C8B-B14F-4D97-AF65-F5344CB8AC3E}">
        <p14:creationId xmlns:p14="http://schemas.microsoft.com/office/powerpoint/2010/main" val="10200279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7760"/>
          </a:xfrm>
        </p:spPr>
        <p:txBody>
          <a:bodyPr>
            <a:normAutofit fontScale="90000"/>
          </a:bodyPr>
          <a:lstStyle/>
          <a:p>
            <a:r>
              <a:rPr lang="id-ID" sz="3200" b="1" dirty="0" smtClean="0">
                <a:solidFill>
                  <a:srgbClr val="00B050"/>
                </a:solidFill>
              </a:rPr>
              <a:t>4. Inovasi Produk Baru - 2</a:t>
            </a:r>
            <a:endParaRPr lang="id-ID" sz="3200" b="1" dirty="0">
              <a:solidFill>
                <a:srgbClr val="00B050"/>
              </a:solidFill>
            </a:endParaRPr>
          </a:p>
        </p:txBody>
      </p:sp>
      <p:sp>
        <p:nvSpPr>
          <p:cNvPr id="3" name="Content Placeholder 2"/>
          <p:cNvSpPr>
            <a:spLocks noGrp="1"/>
          </p:cNvSpPr>
          <p:nvPr>
            <p:ph idx="1"/>
          </p:nvPr>
        </p:nvSpPr>
        <p:spPr>
          <a:xfrm>
            <a:off x="838199" y="1056068"/>
            <a:ext cx="10971728" cy="5120895"/>
          </a:xfrm>
        </p:spPr>
        <p:txBody>
          <a:bodyPr>
            <a:normAutofit lnSpcReduction="10000"/>
          </a:bodyPr>
          <a:lstStyle/>
          <a:p>
            <a:r>
              <a:rPr lang="id-ID" dirty="0" smtClean="0"/>
              <a:t>Wiraniaga dan Mediator perusahaan adalah sumber inovasi produk baru yg sangat baik.  Semakin banyak perusahaan melatih dan memberi hadiah para wiraniaga, distributor untuk menemukan inovasi baru, misalnya: Bill Keefer, presiden direktur Warner Electric Brake and Clutch, mengharuskan wiraniaganya mendaftarkan dalam laporan bulanan nya 3 inovasi produk terbaik ketika visiting konsumen, dimana inovasi ini memberi track record kepada para insinyur dan executif manufakturnya guna mendesain inovasi yang lebih baik. </a:t>
            </a:r>
          </a:p>
          <a:p>
            <a:r>
              <a:rPr lang="id-ID" dirty="0" smtClean="0"/>
              <a:t>Manajemen puncak dapat dijadikan sumber utama inovasi produk baru yg lain. CEO corporasi polaroid seperti : Edwin H. Land bertanggung jawab atas inovasi teknologi di perusahaannya. Land memaksakan proyek Polavision-nya (film yang  dikembangkan secara instan), tetapi produk itu gagal. Pasar lebih tertarik pada pita video sebagai cara untuk memfimkan peristiwa.</a:t>
            </a:r>
            <a:endParaRPr lang="id-ID" dirty="0"/>
          </a:p>
        </p:txBody>
      </p:sp>
    </p:spTree>
    <p:extLst>
      <p:ext uri="{BB962C8B-B14F-4D97-AF65-F5344CB8AC3E}">
        <p14:creationId xmlns:p14="http://schemas.microsoft.com/office/powerpoint/2010/main" val="27023625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id-ID" sz="3200" b="1" dirty="0" smtClean="0">
                <a:solidFill>
                  <a:srgbClr val="00B050"/>
                </a:solidFill>
              </a:rPr>
              <a:t>5. Inovasi Produk Perbankan Berbasis Orientasi Pasar</a:t>
            </a:r>
            <a:endParaRPr lang="id-ID" sz="3200" b="1" dirty="0">
              <a:solidFill>
                <a:srgbClr val="00B050"/>
              </a:solidFill>
            </a:endParaRPr>
          </a:p>
        </p:txBody>
      </p:sp>
      <p:sp>
        <p:nvSpPr>
          <p:cNvPr id="3" name="Content Placeholder 2"/>
          <p:cNvSpPr>
            <a:spLocks noGrp="1"/>
          </p:cNvSpPr>
          <p:nvPr>
            <p:ph idx="1"/>
          </p:nvPr>
        </p:nvSpPr>
        <p:spPr>
          <a:xfrm>
            <a:off x="838200" y="1017431"/>
            <a:ext cx="10515600" cy="5159532"/>
          </a:xfrm>
        </p:spPr>
        <p:txBody>
          <a:bodyPr/>
          <a:lstStyle/>
          <a:p>
            <a:r>
              <a:rPr lang="id-ID" dirty="0" smtClean="0"/>
              <a:t>Dalam jurnal Moneter Keuangan &amp; Akuntansi (Sinta, 2020) bertema : </a:t>
            </a:r>
            <a:r>
              <a:rPr lang="id-ID" i="1" dirty="0" smtClean="0"/>
              <a:t>Orientasi Pasar dalam Inovasi Produk dan Kinerja Bisnis Perbankan</a:t>
            </a:r>
            <a:r>
              <a:rPr lang="id-ID" dirty="0" smtClean="0"/>
              <a:t> yg diteliti by Author : Raden A. Harianto &amp; Pratiwi Nila Sari.   </a:t>
            </a:r>
          </a:p>
          <a:p>
            <a:r>
              <a:rPr lang="id-ID" dirty="0" smtClean="0">
                <a:solidFill>
                  <a:srgbClr val="C00000"/>
                </a:solidFill>
              </a:rPr>
              <a:t>buatlah tugas rangkuman dalam satu halaman berisi konten :</a:t>
            </a:r>
          </a:p>
          <a:p>
            <a:pPr marL="514350" indent="-514350">
              <a:buAutoNum type="arabicPeriod"/>
            </a:pPr>
            <a:r>
              <a:rPr lang="id-ID" dirty="0" smtClean="0"/>
              <a:t>Latar belakang masalah kenapa penting diteliti ?  Bagaimana rumusan masalahnya ?</a:t>
            </a:r>
          </a:p>
          <a:p>
            <a:pPr marL="514350" indent="-514350">
              <a:buAutoNum type="arabicPeriod"/>
            </a:pPr>
            <a:r>
              <a:rPr lang="id-ID" dirty="0" smtClean="0"/>
              <a:t>Bagaimana model teoritik dan pengajuan hipotesisnya ?</a:t>
            </a:r>
          </a:p>
          <a:p>
            <a:pPr marL="514350" indent="-514350">
              <a:buAutoNum type="arabicPeriod"/>
            </a:pPr>
            <a:r>
              <a:rPr lang="id-ID" dirty="0" smtClean="0"/>
              <a:t>Deskripsikan secara ringkas bagaimana metode penelitian yang digunakan dalam riset bisnis perbankan itu ?</a:t>
            </a:r>
          </a:p>
          <a:p>
            <a:pPr marL="514350" indent="-514350">
              <a:buAutoNum type="arabicPeriod"/>
            </a:pPr>
            <a:r>
              <a:rPr lang="id-ID" dirty="0" smtClean="0"/>
              <a:t>Buatlah konklusi Analisis hasil riset bisnis perbankan dalam jurnal Moneter tsb.</a:t>
            </a:r>
            <a:endParaRPr lang="id-ID" dirty="0"/>
          </a:p>
        </p:txBody>
      </p:sp>
    </p:spTree>
    <p:extLst>
      <p:ext uri="{BB962C8B-B14F-4D97-AF65-F5344CB8AC3E}">
        <p14:creationId xmlns:p14="http://schemas.microsoft.com/office/powerpoint/2010/main" val="56538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r>
              <a:rPr lang="id-ID" sz="3200" b="1" dirty="0" smtClean="0">
                <a:solidFill>
                  <a:srgbClr val="00B050"/>
                </a:solidFill>
              </a:rPr>
              <a:t>3.1. Fase Budgeting and Over All Strategy</a:t>
            </a:r>
            <a:endParaRPr lang="id-ID" sz="3200" b="1" dirty="0">
              <a:solidFill>
                <a:srgbClr val="00B050"/>
              </a:solidFill>
            </a:endParaRPr>
          </a:p>
        </p:txBody>
      </p:sp>
      <p:sp>
        <p:nvSpPr>
          <p:cNvPr id="3" name="Content Placeholder 2"/>
          <p:cNvSpPr>
            <a:spLocks noGrp="1"/>
          </p:cNvSpPr>
          <p:nvPr>
            <p:ph idx="1"/>
          </p:nvPr>
        </p:nvSpPr>
        <p:spPr>
          <a:xfrm>
            <a:off x="838200" y="978794"/>
            <a:ext cx="10515600" cy="5198169"/>
          </a:xfrm>
        </p:spPr>
        <p:txBody>
          <a:bodyPr/>
          <a:lstStyle/>
          <a:p>
            <a:r>
              <a:rPr lang="id-ID" dirty="0" smtClean="0"/>
              <a:t>Perkembangan strategi bisnis modern dipicu oleh dua trend yaitu :</a:t>
            </a:r>
          </a:p>
          <a:p>
            <a:pPr marL="0" indent="0">
              <a:buNone/>
            </a:pPr>
            <a:r>
              <a:rPr lang="id-ID" dirty="0" smtClean="0"/>
              <a:t>1. Perkembangan teknik penganggaran (</a:t>
            </a:r>
            <a:r>
              <a:rPr lang="id-ID" i="1" dirty="0" smtClean="0"/>
              <a:t>budgeting</a:t>
            </a:r>
            <a:r>
              <a:rPr lang="id-ID" dirty="0" smtClean="0"/>
              <a:t>) dan</a:t>
            </a:r>
          </a:p>
          <a:p>
            <a:pPr marL="0" indent="0">
              <a:buNone/>
            </a:pPr>
            <a:r>
              <a:rPr lang="id-ID" dirty="0" smtClean="0"/>
              <a:t>2. Usaha pencarian cara efektif merealisasikan strategi perusahaan  </a:t>
            </a:r>
          </a:p>
          <a:p>
            <a:pPr marL="0" indent="0">
              <a:buNone/>
            </a:pPr>
            <a:r>
              <a:rPr lang="id-ID" dirty="0"/>
              <a:t> </a:t>
            </a:r>
            <a:r>
              <a:rPr lang="id-ID" dirty="0" smtClean="0"/>
              <a:t>    menyeluruh.</a:t>
            </a:r>
          </a:p>
          <a:p>
            <a:pPr marL="0" indent="0">
              <a:buNone/>
            </a:pPr>
            <a:endParaRPr lang="id-ID" dirty="0" smtClean="0"/>
          </a:p>
          <a:p>
            <a:pPr marL="0" indent="0">
              <a:buNone/>
            </a:pPr>
            <a:r>
              <a:rPr lang="id-ID" b="1" dirty="0" smtClean="0">
                <a:solidFill>
                  <a:srgbClr val="00B050"/>
                </a:solidFill>
              </a:rPr>
              <a:t>3.2. Fase Long-Range Planning</a:t>
            </a:r>
          </a:p>
          <a:p>
            <a:pPr marL="0" indent="0">
              <a:buNone/>
            </a:pPr>
            <a:r>
              <a:rPr lang="id-ID" dirty="0" smtClean="0"/>
              <a:t>Peramalan dilakukan terlebih dahulu, baru kemudian perencanaan disusun berdasar peramalan. Risikonya rencana yg disusun berdasarkan ramalan yg tidak akurat akan berdampak dengan hasil tidak akurat juga.</a:t>
            </a:r>
          </a:p>
          <a:p>
            <a:pPr marL="0" indent="0">
              <a:buNone/>
            </a:pPr>
            <a:endParaRPr lang="id-ID" dirty="0"/>
          </a:p>
        </p:txBody>
      </p:sp>
    </p:spTree>
    <p:extLst>
      <p:ext uri="{BB962C8B-B14F-4D97-AF65-F5344CB8AC3E}">
        <p14:creationId xmlns:p14="http://schemas.microsoft.com/office/powerpoint/2010/main" val="32168133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8064"/>
          </a:xfrm>
        </p:spPr>
        <p:txBody>
          <a:bodyPr>
            <a:normAutofit/>
          </a:bodyPr>
          <a:lstStyle/>
          <a:p>
            <a:pPr algn="ctr"/>
            <a:r>
              <a:rPr lang="id-ID" sz="3600" b="1" dirty="0" smtClean="0"/>
              <a:t>Topic 10 : </a:t>
            </a:r>
            <a:r>
              <a:rPr lang="id-ID" sz="3600" b="1" dirty="0" smtClean="0">
                <a:solidFill>
                  <a:srgbClr val="00B0F0"/>
                </a:solidFill>
              </a:rPr>
              <a:t>Strategi Memperkuat Merek (</a:t>
            </a:r>
            <a:r>
              <a:rPr lang="id-ID" sz="3600" b="1" i="1" dirty="0" smtClean="0">
                <a:solidFill>
                  <a:srgbClr val="00B0F0"/>
                </a:solidFill>
              </a:rPr>
              <a:t>Brand</a:t>
            </a:r>
            <a:r>
              <a:rPr lang="id-ID" sz="3600" b="1" dirty="0" smtClean="0">
                <a:solidFill>
                  <a:srgbClr val="00B0F0"/>
                </a:solidFill>
              </a:rPr>
              <a:t>)</a:t>
            </a:r>
            <a:endParaRPr lang="id-ID" sz="3600" b="1" dirty="0">
              <a:solidFill>
                <a:srgbClr val="00B0F0"/>
              </a:solidFill>
            </a:endParaRPr>
          </a:p>
        </p:txBody>
      </p:sp>
      <p:sp>
        <p:nvSpPr>
          <p:cNvPr id="3" name="Content Placeholder 2"/>
          <p:cNvSpPr>
            <a:spLocks noGrp="1"/>
          </p:cNvSpPr>
          <p:nvPr>
            <p:ph idx="1"/>
          </p:nvPr>
        </p:nvSpPr>
        <p:spPr>
          <a:xfrm>
            <a:off x="721217" y="1133341"/>
            <a:ext cx="11140225" cy="4997003"/>
          </a:xfrm>
        </p:spPr>
        <p:txBody>
          <a:bodyPr/>
          <a:lstStyle/>
          <a:p>
            <a:pPr marL="0" indent="0">
              <a:buNone/>
            </a:pPr>
            <a:r>
              <a:rPr lang="id-ID" dirty="0" smtClean="0"/>
              <a:t>       Memperkuat merek </a:t>
            </a:r>
            <a:r>
              <a:rPr lang="id-ID" dirty="0" smtClean="0">
                <a:sym typeface="Wingdings" panose="05000000000000000000" pitchFamily="2" charset="2"/>
              </a:rPr>
              <a:t>merupakan strategi internal perusahaan dalam memperkuat merek (</a:t>
            </a:r>
            <a:r>
              <a:rPr lang="id-ID" i="1" dirty="0" smtClean="0">
                <a:sym typeface="Wingdings" panose="05000000000000000000" pitchFamily="2" charset="2"/>
              </a:rPr>
              <a:t>brand</a:t>
            </a:r>
            <a:r>
              <a:rPr lang="id-ID" dirty="0" smtClean="0">
                <a:sym typeface="Wingdings" panose="05000000000000000000" pitchFamily="2" charset="2"/>
              </a:rPr>
              <a:t>) yang dijual oleh perusahaan mengikuti situasi yang ada didalam pasar.</a:t>
            </a:r>
          </a:p>
          <a:p>
            <a:r>
              <a:rPr lang="id-ID" dirty="0" smtClean="0">
                <a:solidFill>
                  <a:srgbClr val="C00000"/>
                </a:solidFill>
                <a:sym typeface="Wingdings" panose="05000000000000000000" pitchFamily="2" charset="2"/>
              </a:rPr>
              <a:t>Lima (5) langkah dalam membangun merek (</a:t>
            </a:r>
            <a:r>
              <a:rPr lang="id-ID" i="1" dirty="0" smtClean="0">
                <a:solidFill>
                  <a:srgbClr val="C00000"/>
                </a:solidFill>
                <a:sym typeface="Wingdings" panose="05000000000000000000" pitchFamily="2" charset="2"/>
              </a:rPr>
              <a:t>brand</a:t>
            </a:r>
            <a:r>
              <a:rPr lang="id-ID" dirty="0" smtClean="0">
                <a:solidFill>
                  <a:srgbClr val="C00000"/>
                </a:solidFill>
                <a:sym typeface="Wingdings" panose="05000000000000000000" pitchFamily="2" charset="2"/>
              </a:rPr>
              <a:t>), yaitu :</a:t>
            </a:r>
          </a:p>
          <a:p>
            <a:pPr marL="514350" indent="-514350">
              <a:buAutoNum type="arabicPeriod"/>
            </a:pPr>
            <a:r>
              <a:rPr lang="id-ID" dirty="0" smtClean="0">
                <a:sym typeface="Wingdings" panose="05000000000000000000" pitchFamily="2" charset="2"/>
              </a:rPr>
              <a:t>Tentukan target pasar (</a:t>
            </a:r>
            <a:r>
              <a:rPr lang="id-ID" i="1" dirty="0" smtClean="0">
                <a:sym typeface="Wingdings" panose="05000000000000000000" pitchFamily="2" charset="2"/>
              </a:rPr>
              <a:t>market</a:t>
            </a:r>
            <a:r>
              <a:rPr lang="id-ID" dirty="0" smtClean="0">
                <a:sym typeface="Wingdings" panose="05000000000000000000" pitchFamily="2" charset="2"/>
              </a:rPr>
              <a:t>)</a:t>
            </a:r>
          </a:p>
          <a:p>
            <a:pPr marL="514350" indent="-514350">
              <a:buAutoNum type="arabicPeriod"/>
            </a:pPr>
            <a:r>
              <a:rPr lang="id-ID" dirty="0" smtClean="0">
                <a:sym typeface="Wingdings" panose="05000000000000000000" pitchFamily="2" charset="2"/>
              </a:rPr>
              <a:t>Penuhi kebutuhan konsumen (</a:t>
            </a:r>
            <a:r>
              <a:rPr lang="id-ID" i="1" dirty="0" smtClean="0">
                <a:sym typeface="Wingdings" panose="05000000000000000000" pitchFamily="2" charset="2"/>
              </a:rPr>
              <a:t>customer</a:t>
            </a:r>
            <a:r>
              <a:rPr lang="id-ID" dirty="0" smtClean="0">
                <a:sym typeface="Wingdings" panose="05000000000000000000" pitchFamily="2" charset="2"/>
              </a:rPr>
              <a:t>)</a:t>
            </a:r>
          </a:p>
          <a:p>
            <a:pPr marL="514350" indent="-514350">
              <a:buAutoNum type="arabicPeriod"/>
            </a:pPr>
            <a:r>
              <a:rPr lang="id-ID" dirty="0" smtClean="0">
                <a:sym typeface="Wingdings" panose="05000000000000000000" pitchFamily="2" charset="2"/>
              </a:rPr>
              <a:t>Pilihlah Nama </a:t>
            </a:r>
            <a:r>
              <a:rPr lang="id-ID" i="1" dirty="0" smtClean="0">
                <a:sym typeface="Wingdings" panose="05000000000000000000" pitchFamily="2" charset="2"/>
              </a:rPr>
              <a:t>Brand</a:t>
            </a:r>
            <a:r>
              <a:rPr lang="id-ID" dirty="0" smtClean="0">
                <a:sym typeface="Wingdings" panose="05000000000000000000" pitchFamily="2" charset="2"/>
              </a:rPr>
              <a:t> yang menarik</a:t>
            </a:r>
          </a:p>
          <a:p>
            <a:pPr marL="514350" indent="-514350">
              <a:buAutoNum type="arabicPeriod" startAt="4"/>
            </a:pPr>
            <a:r>
              <a:rPr lang="id-ID" dirty="0" smtClean="0">
                <a:sym typeface="Wingdings" panose="05000000000000000000" pitchFamily="2" charset="2"/>
              </a:rPr>
              <a:t>Desain Logo yang profesional</a:t>
            </a:r>
          </a:p>
          <a:p>
            <a:pPr marL="514350" indent="-514350">
              <a:buAutoNum type="arabicPeriod" startAt="4"/>
            </a:pPr>
            <a:r>
              <a:rPr lang="id-ID" dirty="0" smtClean="0">
                <a:sym typeface="Wingdings" panose="05000000000000000000" pitchFamily="2" charset="2"/>
              </a:rPr>
              <a:t>Buatlah Slogan atau Tagline yang menarik.</a:t>
            </a:r>
          </a:p>
          <a:p>
            <a:pPr marL="514350" indent="-514350">
              <a:buAutoNum type="arabicPeriod"/>
            </a:pPr>
            <a:endParaRPr lang="id-ID" dirty="0"/>
          </a:p>
        </p:txBody>
      </p:sp>
    </p:spTree>
    <p:extLst>
      <p:ext uri="{BB962C8B-B14F-4D97-AF65-F5344CB8AC3E}">
        <p14:creationId xmlns:p14="http://schemas.microsoft.com/office/powerpoint/2010/main" val="27033035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3668"/>
          </a:xfrm>
        </p:spPr>
        <p:txBody>
          <a:bodyPr>
            <a:normAutofit/>
          </a:bodyPr>
          <a:lstStyle/>
          <a:p>
            <a:r>
              <a:rPr lang="id-ID" sz="3200" b="1" dirty="0" smtClean="0">
                <a:solidFill>
                  <a:srgbClr val="00B050"/>
                </a:solidFill>
              </a:rPr>
              <a:t>1. Brand Awareness</a:t>
            </a:r>
            <a:endParaRPr lang="id-ID" sz="3200" b="1" dirty="0">
              <a:solidFill>
                <a:srgbClr val="00B050"/>
              </a:solidFill>
            </a:endParaRPr>
          </a:p>
        </p:txBody>
      </p:sp>
      <p:sp>
        <p:nvSpPr>
          <p:cNvPr id="3" name="Content Placeholder 2"/>
          <p:cNvSpPr>
            <a:spLocks noGrp="1"/>
          </p:cNvSpPr>
          <p:nvPr>
            <p:ph idx="1"/>
          </p:nvPr>
        </p:nvSpPr>
        <p:spPr>
          <a:xfrm>
            <a:off x="605307" y="1081825"/>
            <a:ext cx="11165983" cy="5280338"/>
          </a:xfrm>
        </p:spPr>
        <p:txBody>
          <a:bodyPr/>
          <a:lstStyle/>
          <a:p>
            <a:r>
              <a:rPr lang="id-ID" dirty="0" smtClean="0">
                <a:solidFill>
                  <a:srgbClr val="C00000"/>
                </a:solidFill>
              </a:rPr>
              <a:t>Bagaimana membangun Brand Awareness agar produk semakin terkenal ? </a:t>
            </a:r>
          </a:p>
          <a:p>
            <a:pPr marL="514350" indent="-514350">
              <a:buAutoNum type="arabicPeriod"/>
            </a:pPr>
            <a:r>
              <a:rPr lang="id-ID" dirty="0" smtClean="0"/>
              <a:t>Buatlah nama, Logo dan Tagline yang unik</a:t>
            </a:r>
          </a:p>
          <a:p>
            <a:pPr marL="514350" indent="-514350">
              <a:buAutoNum type="arabicPeriod"/>
            </a:pPr>
            <a:r>
              <a:rPr lang="id-ID" dirty="0" smtClean="0"/>
              <a:t>Gunakan jaringan media sosial dan Influencer</a:t>
            </a:r>
          </a:p>
          <a:p>
            <a:pPr marL="514350" indent="-514350">
              <a:buAutoNum type="arabicPeriod"/>
            </a:pPr>
            <a:r>
              <a:rPr lang="id-ID" dirty="0" smtClean="0"/>
              <a:t>Menerapkan Influencer Marketing</a:t>
            </a:r>
          </a:p>
          <a:p>
            <a:pPr marL="514350" indent="-514350">
              <a:buAutoNum type="arabicPeriod"/>
            </a:pPr>
            <a:r>
              <a:rPr lang="id-ID" dirty="0" smtClean="0"/>
              <a:t>Mengikuti pagelaran atau Event</a:t>
            </a:r>
          </a:p>
          <a:p>
            <a:pPr marL="514350" indent="-514350">
              <a:buAutoNum type="arabicPeriod"/>
            </a:pPr>
            <a:r>
              <a:rPr lang="id-ID" dirty="0" smtClean="0"/>
              <a:t>Memiliki Website.</a:t>
            </a:r>
          </a:p>
          <a:p>
            <a:r>
              <a:rPr lang="id-ID" dirty="0" smtClean="0">
                <a:solidFill>
                  <a:srgbClr val="C00000"/>
                </a:solidFill>
              </a:rPr>
              <a:t>Kenapa harus ada upaya meningkatkan </a:t>
            </a:r>
            <a:r>
              <a:rPr lang="id-ID" i="1" dirty="0" smtClean="0">
                <a:solidFill>
                  <a:srgbClr val="C00000"/>
                </a:solidFill>
              </a:rPr>
              <a:t>brand Awareness</a:t>
            </a:r>
            <a:r>
              <a:rPr lang="id-ID" dirty="0" smtClean="0">
                <a:solidFill>
                  <a:srgbClr val="C00000"/>
                </a:solidFill>
              </a:rPr>
              <a:t> ?</a:t>
            </a:r>
          </a:p>
          <a:p>
            <a:pPr marL="0" indent="0">
              <a:buNone/>
            </a:pPr>
            <a:r>
              <a:rPr lang="id-ID" i="1" dirty="0" smtClean="0"/>
              <a:t>Brand awareness</a:t>
            </a:r>
            <a:r>
              <a:rPr lang="id-ID" dirty="0" smtClean="0"/>
              <a:t> memiliki peran penting untuk membantu membedakan suatu produk dengan produk lainnya. Kekurangan utama dari </a:t>
            </a:r>
            <a:r>
              <a:rPr lang="id-ID" i="1" dirty="0" smtClean="0"/>
              <a:t>brand awareness</a:t>
            </a:r>
            <a:r>
              <a:rPr lang="id-ID" dirty="0" smtClean="0"/>
              <a:t> adalah hal tsb dapat membatasi pengenalan produk tertentu dalam zona tertentu.</a:t>
            </a:r>
            <a:endParaRPr lang="id-ID" dirty="0"/>
          </a:p>
        </p:txBody>
      </p:sp>
    </p:spTree>
    <p:extLst>
      <p:ext uri="{BB962C8B-B14F-4D97-AF65-F5344CB8AC3E}">
        <p14:creationId xmlns:p14="http://schemas.microsoft.com/office/powerpoint/2010/main" val="25623843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579"/>
          </a:xfrm>
        </p:spPr>
        <p:txBody>
          <a:bodyPr>
            <a:normAutofit/>
          </a:bodyPr>
          <a:lstStyle/>
          <a:p>
            <a:r>
              <a:rPr lang="id-ID" sz="2800" b="1" dirty="0" smtClean="0">
                <a:solidFill>
                  <a:srgbClr val="00B050"/>
                </a:solidFill>
              </a:rPr>
              <a:t>2. Apa saja keuntungan yang diperoleh dari Brand Awareness kuat ?</a:t>
            </a:r>
            <a:endParaRPr lang="id-ID" sz="2800" b="1" dirty="0">
              <a:solidFill>
                <a:srgbClr val="00B050"/>
              </a:solidFill>
            </a:endParaRPr>
          </a:p>
        </p:txBody>
      </p:sp>
      <p:sp>
        <p:nvSpPr>
          <p:cNvPr id="3" name="Content Placeholder 2"/>
          <p:cNvSpPr>
            <a:spLocks noGrp="1"/>
          </p:cNvSpPr>
          <p:nvPr>
            <p:ph idx="1"/>
          </p:nvPr>
        </p:nvSpPr>
        <p:spPr>
          <a:xfrm>
            <a:off x="838200" y="1249250"/>
            <a:ext cx="10727028" cy="5009881"/>
          </a:xfrm>
        </p:spPr>
        <p:txBody>
          <a:bodyPr>
            <a:normAutofit fontScale="92500" lnSpcReduction="10000"/>
          </a:bodyPr>
          <a:lstStyle/>
          <a:p>
            <a:r>
              <a:rPr lang="id-ID" dirty="0" smtClean="0">
                <a:solidFill>
                  <a:srgbClr val="C00000"/>
                </a:solidFill>
              </a:rPr>
              <a:t>Beberapa keunggulan dari brand Awareness untuk bisnis Anda yaitu :</a:t>
            </a:r>
          </a:p>
          <a:p>
            <a:pPr marL="514350" indent="-514350">
              <a:buAutoNum type="arabicPeriod"/>
            </a:pPr>
            <a:r>
              <a:rPr lang="id-ID" dirty="0" smtClean="0"/>
              <a:t>Meningkatkan strategi marketing word of mouth</a:t>
            </a:r>
          </a:p>
          <a:p>
            <a:pPr marL="514350" indent="-514350">
              <a:buAutoNum type="arabicPeriod"/>
            </a:pPr>
            <a:r>
              <a:rPr lang="id-ID" dirty="0" smtClean="0"/>
              <a:t>Membangun brand equity atau ekuitas merek</a:t>
            </a:r>
          </a:p>
          <a:p>
            <a:pPr marL="514350" indent="-514350">
              <a:buAutoNum type="arabicPeriod"/>
            </a:pPr>
            <a:r>
              <a:rPr lang="id-ID" dirty="0" smtClean="0"/>
              <a:t>Meningkatkan brand credibility atau kredibilitas brand</a:t>
            </a:r>
          </a:p>
          <a:p>
            <a:pPr marL="514350" indent="-514350">
              <a:buAutoNum type="arabicPeriod"/>
            </a:pPr>
            <a:r>
              <a:rPr lang="id-ID" dirty="0" smtClean="0"/>
              <a:t>Membuat merek (brand) anda selalu terpikirkan oleh konsumen</a:t>
            </a:r>
          </a:p>
          <a:p>
            <a:r>
              <a:rPr lang="id-ID" dirty="0" smtClean="0">
                <a:solidFill>
                  <a:srgbClr val="C00000"/>
                </a:solidFill>
              </a:rPr>
              <a:t>Bagaimana memulai membangun sebuah brand ?</a:t>
            </a:r>
          </a:p>
          <a:p>
            <a:pPr marL="514350" indent="-514350">
              <a:buAutoNum type="arabicPeriod"/>
            </a:pPr>
            <a:r>
              <a:rPr lang="id-ID" dirty="0" smtClean="0"/>
              <a:t>Lakukan riset pasar</a:t>
            </a:r>
          </a:p>
          <a:p>
            <a:pPr marL="514350" indent="-514350">
              <a:buAutoNum type="arabicPeriod"/>
            </a:pPr>
            <a:r>
              <a:rPr lang="id-ID" dirty="0" smtClean="0"/>
              <a:t>Buatlah positioning</a:t>
            </a:r>
          </a:p>
          <a:p>
            <a:pPr marL="514350" indent="-514350">
              <a:buAutoNum type="arabicPeriod"/>
            </a:pPr>
            <a:r>
              <a:rPr lang="id-ID" dirty="0" smtClean="0"/>
              <a:t>Pilihlah Tipografi dan warna brand</a:t>
            </a:r>
          </a:p>
          <a:p>
            <a:pPr marL="514350" indent="-514350">
              <a:buAutoNum type="arabicPeriod"/>
            </a:pPr>
            <a:r>
              <a:rPr lang="id-ID" dirty="0" smtClean="0"/>
              <a:t>Buatlah Logo brand</a:t>
            </a:r>
          </a:p>
          <a:p>
            <a:pPr marL="514350" indent="-514350">
              <a:buAutoNum type="arabicPeriod"/>
            </a:pPr>
            <a:r>
              <a:rPr lang="id-ID" dirty="0" smtClean="0"/>
              <a:t>Implementasikan Branding ke seluruh Produk bisnis.</a:t>
            </a:r>
          </a:p>
          <a:p>
            <a:pPr marL="514350" indent="-514350">
              <a:buAutoNum type="arabicPeriod"/>
            </a:pPr>
            <a:endParaRPr lang="id-ID" dirty="0"/>
          </a:p>
        </p:txBody>
      </p:sp>
    </p:spTree>
    <p:extLst>
      <p:ext uri="{BB962C8B-B14F-4D97-AF65-F5344CB8AC3E}">
        <p14:creationId xmlns:p14="http://schemas.microsoft.com/office/powerpoint/2010/main" val="5779625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p:spPr>
        <p:txBody>
          <a:bodyPr>
            <a:normAutofit/>
          </a:bodyPr>
          <a:lstStyle/>
          <a:p>
            <a:r>
              <a:rPr lang="id-ID" sz="3200" b="1" dirty="0" smtClean="0">
                <a:solidFill>
                  <a:srgbClr val="00B050"/>
                </a:solidFill>
              </a:rPr>
              <a:t>3. Bagaimana membangun Merek (</a:t>
            </a:r>
            <a:r>
              <a:rPr lang="id-ID" sz="3200" b="1" i="1" dirty="0" smtClean="0">
                <a:solidFill>
                  <a:srgbClr val="00B050"/>
                </a:solidFill>
              </a:rPr>
              <a:t>Brand</a:t>
            </a:r>
            <a:r>
              <a:rPr lang="id-ID" sz="3200" b="1" dirty="0" smtClean="0">
                <a:solidFill>
                  <a:srgbClr val="00B050"/>
                </a:solidFill>
              </a:rPr>
              <a:t>) yang kuat ?</a:t>
            </a:r>
            <a:endParaRPr lang="id-ID" sz="3200" b="1" dirty="0">
              <a:solidFill>
                <a:srgbClr val="00B050"/>
              </a:solidFill>
            </a:endParaRPr>
          </a:p>
        </p:txBody>
      </p:sp>
      <p:sp>
        <p:nvSpPr>
          <p:cNvPr id="3" name="Content Placeholder 2"/>
          <p:cNvSpPr>
            <a:spLocks noGrp="1"/>
          </p:cNvSpPr>
          <p:nvPr>
            <p:ph idx="1"/>
          </p:nvPr>
        </p:nvSpPr>
        <p:spPr>
          <a:xfrm>
            <a:off x="838200" y="1081826"/>
            <a:ext cx="10515600" cy="5095137"/>
          </a:xfrm>
        </p:spPr>
        <p:txBody>
          <a:bodyPr>
            <a:normAutofit fontScale="92500" lnSpcReduction="20000"/>
          </a:bodyPr>
          <a:lstStyle/>
          <a:p>
            <a:pPr marL="0" indent="0">
              <a:buNone/>
            </a:pPr>
            <a:r>
              <a:rPr lang="id-ID" dirty="0" smtClean="0">
                <a:solidFill>
                  <a:srgbClr val="C00000"/>
                </a:solidFill>
              </a:rPr>
              <a:t>Cara membangun merek (</a:t>
            </a:r>
            <a:r>
              <a:rPr lang="id-ID" i="1" dirty="0" smtClean="0">
                <a:solidFill>
                  <a:srgbClr val="C00000"/>
                </a:solidFill>
              </a:rPr>
              <a:t>brand</a:t>
            </a:r>
            <a:r>
              <a:rPr lang="id-ID" dirty="0" smtClean="0">
                <a:solidFill>
                  <a:srgbClr val="C00000"/>
                </a:solidFill>
              </a:rPr>
              <a:t>) yang  kuat, adalah :</a:t>
            </a:r>
          </a:p>
          <a:p>
            <a:pPr marL="514350" indent="-514350">
              <a:buAutoNum type="arabicPeriod"/>
            </a:pPr>
            <a:r>
              <a:rPr lang="id-ID" dirty="0" smtClean="0"/>
              <a:t>Tentukan Target pasar (Market) </a:t>
            </a:r>
          </a:p>
          <a:p>
            <a:pPr marL="514350" indent="-514350">
              <a:buAutoNum type="arabicPeriod"/>
            </a:pPr>
            <a:r>
              <a:rPr lang="id-ID" dirty="0" smtClean="0"/>
              <a:t>Penuhi kebutuhan konsumen</a:t>
            </a:r>
          </a:p>
          <a:p>
            <a:pPr marL="514350" indent="-514350">
              <a:buAutoNum type="arabicPeriod"/>
            </a:pPr>
            <a:r>
              <a:rPr lang="id-ID" dirty="0" smtClean="0"/>
              <a:t>Pilihlah nama brand yang menarik</a:t>
            </a:r>
          </a:p>
          <a:p>
            <a:pPr marL="514350" indent="-514350">
              <a:buAutoNum type="arabicPeriod"/>
            </a:pPr>
            <a:r>
              <a:rPr lang="id-ID" dirty="0" smtClean="0"/>
              <a:t>Desain Logo yang professional</a:t>
            </a:r>
          </a:p>
          <a:p>
            <a:pPr marL="514350" indent="-514350">
              <a:buAutoNum type="arabicPeriod"/>
            </a:pPr>
            <a:r>
              <a:rPr lang="id-ID" dirty="0" smtClean="0"/>
              <a:t>Buatlah Slogan atau Tagline yg menarik perhatian.</a:t>
            </a:r>
          </a:p>
          <a:p>
            <a:pPr marL="0" indent="0">
              <a:buNone/>
            </a:pPr>
            <a:r>
              <a:rPr lang="id-ID" dirty="0" smtClean="0">
                <a:solidFill>
                  <a:srgbClr val="C00000"/>
                </a:solidFill>
              </a:rPr>
              <a:t>Bagaimana membangun merek bisnis agar makin sukses ?</a:t>
            </a:r>
          </a:p>
          <a:p>
            <a:pPr marL="514350" indent="-514350">
              <a:buAutoNum type="arabicPeriod"/>
            </a:pPr>
            <a:r>
              <a:rPr lang="id-ID" dirty="0" smtClean="0"/>
              <a:t>Lakukan observasi dan Analisis Pasar</a:t>
            </a:r>
          </a:p>
          <a:p>
            <a:pPr marL="514350" indent="-514350">
              <a:buAutoNum type="arabicPeriod"/>
            </a:pPr>
            <a:r>
              <a:rPr lang="id-ID" dirty="0" smtClean="0"/>
              <a:t>Lakukan Evaluasi</a:t>
            </a:r>
          </a:p>
          <a:p>
            <a:pPr marL="514350" indent="-514350">
              <a:buAutoNum type="arabicPeriod"/>
            </a:pPr>
            <a:r>
              <a:rPr lang="id-ID" dirty="0" smtClean="0"/>
              <a:t>Pilihlah nama brand yang menarik</a:t>
            </a:r>
          </a:p>
          <a:p>
            <a:pPr marL="514350" indent="-514350">
              <a:buAutoNum type="arabicPeriod"/>
            </a:pPr>
            <a:r>
              <a:rPr lang="id-ID" dirty="0" smtClean="0"/>
              <a:t>Disain Logo yang berkualitas</a:t>
            </a:r>
          </a:p>
          <a:p>
            <a:pPr marL="514350" indent="-514350">
              <a:buAutoNum type="arabicPeriod"/>
            </a:pPr>
            <a:r>
              <a:rPr lang="id-ID" dirty="0" smtClean="0"/>
              <a:t>Buatlah Slogan atau Tagline</a:t>
            </a:r>
            <a:endParaRPr lang="id-ID" dirty="0"/>
          </a:p>
        </p:txBody>
      </p:sp>
    </p:spTree>
    <p:extLst>
      <p:ext uri="{BB962C8B-B14F-4D97-AF65-F5344CB8AC3E}">
        <p14:creationId xmlns:p14="http://schemas.microsoft.com/office/powerpoint/2010/main" val="21733036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p:spPr>
        <p:txBody>
          <a:bodyPr>
            <a:normAutofit/>
          </a:bodyPr>
          <a:lstStyle/>
          <a:p>
            <a:pPr algn="ctr"/>
            <a:r>
              <a:rPr lang="id-ID" sz="3600" b="1" dirty="0" smtClean="0"/>
              <a:t>Topic 11 :  </a:t>
            </a:r>
            <a:r>
              <a:rPr lang="id-ID" sz="3600" b="1" dirty="0" smtClean="0">
                <a:solidFill>
                  <a:srgbClr val="00B0F0"/>
                </a:solidFill>
              </a:rPr>
              <a:t>Strategi Me-</a:t>
            </a:r>
            <a:r>
              <a:rPr lang="id-ID" sz="3600" b="1" i="1" dirty="0" smtClean="0">
                <a:solidFill>
                  <a:srgbClr val="00B0F0"/>
                </a:solidFill>
              </a:rPr>
              <a:t>Manage</a:t>
            </a:r>
            <a:r>
              <a:rPr lang="id-ID" sz="3600" b="1" dirty="0" smtClean="0">
                <a:solidFill>
                  <a:srgbClr val="00B0F0"/>
                </a:solidFill>
              </a:rPr>
              <a:t> Portofolio Merek</a:t>
            </a:r>
            <a:endParaRPr lang="id-ID" sz="3600" b="1" i="1" dirty="0">
              <a:solidFill>
                <a:srgbClr val="00B0F0"/>
              </a:solidFill>
            </a:endParaRPr>
          </a:p>
        </p:txBody>
      </p:sp>
      <p:sp>
        <p:nvSpPr>
          <p:cNvPr id="3" name="Content Placeholder 2"/>
          <p:cNvSpPr>
            <a:spLocks noGrp="1"/>
          </p:cNvSpPr>
          <p:nvPr>
            <p:ph idx="1"/>
          </p:nvPr>
        </p:nvSpPr>
        <p:spPr>
          <a:xfrm>
            <a:off x="838199" y="1107584"/>
            <a:ext cx="10855817" cy="5318974"/>
          </a:xfrm>
        </p:spPr>
        <p:txBody>
          <a:bodyPr>
            <a:normAutofit fontScale="92500" lnSpcReduction="10000"/>
          </a:bodyPr>
          <a:lstStyle/>
          <a:p>
            <a:r>
              <a:rPr lang="id-ID" dirty="0" smtClean="0">
                <a:solidFill>
                  <a:srgbClr val="C00000"/>
                </a:solidFill>
              </a:rPr>
              <a:t>Apa yang dimaksud dengan portofolio merek (</a:t>
            </a:r>
            <a:r>
              <a:rPr lang="id-ID" i="1" dirty="0" smtClean="0">
                <a:solidFill>
                  <a:srgbClr val="C00000"/>
                </a:solidFill>
              </a:rPr>
              <a:t>brand</a:t>
            </a:r>
            <a:r>
              <a:rPr lang="id-ID" dirty="0" smtClean="0">
                <a:solidFill>
                  <a:srgbClr val="C00000"/>
                </a:solidFill>
              </a:rPr>
              <a:t>) ?</a:t>
            </a:r>
          </a:p>
          <a:p>
            <a:pPr marL="514350" indent="-514350">
              <a:buAutoNum type="arabicPeriod"/>
            </a:pPr>
            <a:r>
              <a:rPr lang="id-ID" dirty="0" smtClean="0"/>
              <a:t>Portofolio Merek </a:t>
            </a:r>
            <a:r>
              <a:rPr lang="id-ID" dirty="0" smtClean="0">
                <a:sym typeface="Wingdings" panose="05000000000000000000" pitchFamily="2" charset="2"/>
              </a:rPr>
              <a:t> Kumpulan semua merek dan lini merek yg ditawarkan oleh perusahaan tertentu untuk dijual dalam satu katagori atau segmen pasar tertentu.  </a:t>
            </a:r>
          </a:p>
          <a:p>
            <a:pPr marL="514350" indent="-514350">
              <a:buAutoNum type="arabicPeriod"/>
            </a:pPr>
            <a:r>
              <a:rPr lang="id-ID" dirty="0" smtClean="0">
                <a:sym typeface="Wingdings" panose="05000000000000000000" pitchFamily="2" charset="2"/>
              </a:rPr>
              <a:t>Karakteristik portofolio merek yang optimal adalah kemampuan setiap merek didalamnya untuk memaksimalkan ekuitas secara simultan dengan semua merek lain didalamnya.</a:t>
            </a:r>
          </a:p>
          <a:p>
            <a:pPr marL="514350" indent="-514350">
              <a:buAutoNum type="arabicPeriod"/>
            </a:pPr>
            <a:r>
              <a:rPr lang="id-ID" dirty="0" smtClean="0">
                <a:sym typeface="Wingdings" panose="05000000000000000000" pitchFamily="2" charset="2"/>
              </a:rPr>
              <a:t>Pemasar mengamati portofolio merek secara cermat sepanjang waktu untuk mengidentifikasi merek yg lemah  dan merek yang tidak menguntungkan. Merek juga dapat memainkan sejumlah peran khusus sebagai bagian dari portofolio.</a:t>
            </a:r>
          </a:p>
          <a:p>
            <a:pPr marL="514350" indent="-514350">
              <a:buAutoNum type="arabicPeriod"/>
            </a:pPr>
            <a:r>
              <a:rPr lang="id-ID" dirty="0" smtClean="0">
                <a:sym typeface="Wingdings" panose="05000000000000000000" pitchFamily="2" charset="2"/>
              </a:rPr>
              <a:t>Flanker atau merek petarung diposisikan dengan memperhatikan merek pesaing sehingga merek utama lebih penting dapat mempertahankan positioning yg mereka inginkan.</a:t>
            </a:r>
            <a:endParaRPr lang="id-ID" dirty="0"/>
          </a:p>
        </p:txBody>
      </p:sp>
    </p:spTree>
    <p:extLst>
      <p:ext uri="{BB962C8B-B14F-4D97-AF65-F5344CB8AC3E}">
        <p14:creationId xmlns:p14="http://schemas.microsoft.com/office/powerpoint/2010/main" val="946945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a:bodyPr>
          <a:lstStyle/>
          <a:p>
            <a:r>
              <a:rPr lang="id-ID" sz="3200" b="1" dirty="0" smtClean="0"/>
              <a:t>5.</a:t>
            </a:r>
            <a:r>
              <a:rPr lang="id-ID" sz="3200" b="1" dirty="0" smtClean="0">
                <a:solidFill>
                  <a:srgbClr val="00B050"/>
                </a:solidFill>
              </a:rPr>
              <a:t> Peran Merek </a:t>
            </a:r>
            <a:endParaRPr lang="id-ID" sz="3200" b="1" dirty="0">
              <a:solidFill>
                <a:srgbClr val="00B050"/>
              </a:solidFill>
            </a:endParaRPr>
          </a:p>
        </p:txBody>
      </p:sp>
      <p:sp>
        <p:nvSpPr>
          <p:cNvPr id="3" name="Content Placeholder 2"/>
          <p:cNvSpPr>
            <a:spLocks noGrp="1"/>
          </p:cNvSpPr>
          <p:nvPr>
            <p:ph idx="1"/>
          </p:nvPr>
        </p:nvSpPr>
        <p:spPr>
          <a:xfrm>
            <a:off x="721217" y="1004552"/>
            <a:ext cx="11191741" cy="5172411"/>
          </a:xfrm>
        </p:spPr>
        <p:txBody>
          <a:bodyPr>
            <a:normAutofit fontScale="92500" lnSpcReduction="20000"/>
          </a:bodyPr>
          <a:lstStyle/>
          <a:p>
            <a:r>
              <a:rPr lang="id-ID" dirty="0" smtClean="0"/>
              <a:t>Sapi perah (Cash Cow) </a:t>
            </a:r>
            <a:r>
              <a:rPr lang="id-ID" dirty="0" smtClean="0">
                <a:sym typeface="Wingdings" panose="05000000000000000000" pitchFamily="2" charset="2"/>
              </a:rPr>
              <a:t> Beberapa merek tetap dipertahankan meskipun penjualannya menurun karena mereka masih memiliki pelanggan yg cukup besar dan mempertahankan profitabilitas mereka hampir tanpa dukungan pemasaran.</a:t>
            </a:r>
          </a:p>
          <a:p>
            <a:r>
              <a:rPr lang="id-ID" dirty="0" smtClean="0">
                <a:sym typeface="Wingdings" panose="05000000000000000000" pitchFamily="2" charset="2"/>
              </a:rPr>
              <a:t>Tingkat pemula kelas bawah, peran merek yang relatif murah dalam portofolio sering kali untuk menarik customer ke waralaba merek.</a:t>
            </a:r>
          </a:p>
          <a:p>
            <a:r>
              <a:rPr lang="id-ID" dirty="0" smtClean="0">
                <a:sym typeface="Wingdings" panose="05000000000000000000" pitchFamily="2" charset="2"/>
              </a:rPr>
              <a:t>Prestise kelas atas, peran merek yg relative mahal sering kali untuk menambah gengsi dan kredibilitas bagi seluruh portofolio.</a:t>
            </a:r>
          </a:p>
          <a:p>
            <a:pPr marL="0" indent="0">
              <a:buNone/>
            </a:pPr>
            <a:endParaRPr lang="id-ID" dirty="0" smtClean="0">
              <a:sym typeface="Wingdings" panose="05000000000000000000" pitchFamily="2" charset="2"/>
            </a:endParaRPr>
          </a:p>
          <a:p>
            <a:pPr marL="0" indent="0">
              <a:buNone/>
            </a:pPr>
            <a:r>
              <a:rPr lang="id-ID" sz="3000" dirty="0" smtClean="0">
                <a:sym typeface="Wingdings" panose="05000000000000000000" pitchFamily="2" charset="2"/>
              </a:rPr>
              <a:t>6. </a:t>
            </a:r>
            <a:r>
              <a:rPr lang="id-ID" sz="3000" dirty="0" smtClean="0">
                <a:solidFill>
                  <a:srgbClr val="00B050"/>
                </a:solidFill>
                <a:sym typeface="Wingdings" panose="05000000000000000000" pitchFamily="2" charset="2"/>
              </a:rPr>
              <a:t>Penerapan Strategi Portofolio Merek</a:t>
            </a:r>
          </a:p>
          <a:p>
            <a:pPr marL="0" indent="0">
              <a:buNone/>
            </a:pPr>
            <a:r>
              <a:rPr lang="id-ID" dirty="0"/>
              <a:t> </a:t>
            </a:r>
            <a:r>
              <a:rPr lang="id-ID" dirty="0" smtClean="0"/>
              <a:t>    Prinsip penerapan Strategi Portofolio Merek adalah memaximumkan </a:t>
            </a:r>
            <a:r>
              <a:rPr lang="id-ID" i="1" dirty="0" smtClean="0"/>
              <a:t>market coverage</a:t>
            </a:r>
            <a:r>
              <a:rPr lang="id-ID" dirty="0" smtClean="0"/>
              <a:t> sedemikian rupa shg tak satupun pelanggan potensial yg terabaikan dan meminimisasi </a:t>
            </a:r>
            <a:r>
              <a:rPr lang="id-ID" i="1" dirty="0" smtClean="0"/>
              <a:t>brand overlap </a:t>
            </a:r>
            <a:r>
              <a:rPr lang="id-ID" dirty="0" smtClean="0"/>
              <a:t> shg merek-2 yang dimiliki tidak saling bersaing satu sama lain dalam merebut perhatian konsumen yang sama.</a:t>
            </a:r>
            <a:endParaRPr lang="id-ID" dirty="0"/>
          </a:p>
        </p:txBody>
      </p:sp>
    </p:spTree>
    <p:extLst>
      <p:ext uri="{BB962C8B-B14F-4D97-AF65-F5344CB8AC3E}">
        <p14:creationId xmlns:p14="http://schemas.microsoft.com/office/powerpoint/2010/main" val="26747763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153"/>
          </a:xfrm>
        </p:spPr>
        <p:txBody>
          <a:bodyPr>
            <a:normAutofit/>
          </a:bodyPr>
          <a:lstStyle/>
          <a:p>
            <a:r>
              <a:rPr lang="id-ID" sz="3200" b="1" dirty="0" smtClean="0">
                <a:solidFill>
                  <a:srgbClr val="00B050"/>
                </a:solidFill>
              </a:rPr>
              <a:t>6. Ekuitas Pelanggan (Customer)</a:t>
            </a:r>
            <a:endParaRPr lang="id-ID" sz="3200" b="1" dirty="0">
              <a:solidFill>
                <a:srgbClr val="00B050"/>
              </a:solidFill>
            </a:endParaRPr>
          </a:p>
        </p:txBody>
      </p:sp>
      <p:sp>
        <p:nvSpPr>
          <p:cNvPr id="3" name="Content Placeholder 2"/>
          <p:cNvSpPr>
            <a:spLocks noGrp="1"/>
          </p:cNvSpPr>
          <p:nvPr>
            <p:ph idx="1"/>
          </p:nvPr>
        </p:nvSpPr>
        <p:spPr>
          <a:xfrm>
            <a:off x="838200" y="1030310"/>
            <a:ext cx="10515600" cy="5146653"/>
          </a:xfrm>
        </p:spPr>
        <p:txBody>
          <a:bodyPr/>
          <a:lstStyle/>
          <a:p>
            <a:r>
              <a:rPr lang="id-ID" dirty="0" smtClean="0"/>
              <a:t>Gabungan Ekuitas merek dengan salah satu konsep pemasaran penting lainnya, ekuitas customer.</a:t>
            </a:r>
          </a:p>
          <a:p>
            <a:r>
              <a:rPr lang="id-ID" dirty="0" smtClean="0"/>
              <a:t>Perspektif Ekuitas merek dan Equitas pelanggan tentu memiliki  banyak tema yang sama.</a:t>
            </a:r>
          </a:p>
          <a:p>
            <a:r>
              <a:rPr lang="id-ID" dirty="0" smtClean="0"/>
              <a:t>Keduanya menekankan pentingnya loyalitas dan ide bahwa nilai diciptakan dengan memiliki sebanyak mungkin pelanggan  yang membayar harga setinggi mungkin.</a:t>
            </a:r>
          </a:p>
          <a:p>
            <a:r>
              <a:rPr lang="id-ID" dirty="0" smtClean="0"/>
              <a:t>Ketika mereka dipraktikan, kedua perspektif memiliki penekanan yg berbeda, ekuitas pelanggan lebih berfokus pada nilai akhir finansial.</a:t>
            </a:r>
            <a:endParaRPr lang="id-ID" dirty="0"/>
          </a:p>
        </p:txBody>
      </p:sp>
    </p:spTree>
    <p:extLst>
      <p:ext uri="{BB962C8B-B14F-4D97-AF65-F5344CB8AC3E}">
        <p14:creationId xmlns:p14="http://schemas.microsoft.com/office/powerpoint/2010/main" val="190491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a:bodyPr>
          <a:lstStyle/>
          <a:p>
            <a:r>
              <a:rPr lang="id-ID" sz="3200" b="1" dirty="0" smtClean="0"/>
              <a:t>Topic 12 :  </a:t>
            </a:r>
            <a:r>
              <a:rPr lang="id-ID" sz="3200" b="1" dirty="0" smtClean="0">
                <a:solidFill>
                  <a:srgbClr val="0070C0"/>
                </a:solidFill>
              </a:rPr>
              <a:t>Strategic Distribution  &amp;  Value Chain Strategy</a:t>
            </a:r>
            <a:endParaRPr lang="id-ID" sz="3200" b="1" dirty="0">
              <a:solidFill>
                <a:srgbClr val="0070C0"/>
              </a:solidFill>
            </a:endParaRPr>
          </a:p>
        </p:txBody>
      </p:sp>
      <p:sp>
        <p:nvSpPr>
          <p:cNvPr id="3" name="Content Placeholder 2"/>
          <p:cNvSpPr>
            <a:spLocks noGrp="1"/>
          </p:cNvSpPr>
          <p:nvPr>
            <p:ph idx="1"/>
          </p:nvPr>
        </p:nvSpPr>
        <p:spPr>
          <a:xfrm>
            <a:off x="838200" y="1107583"/>
            <a:ext cx="11023242" cy="5215944"/>
          </a:xfrm>
        </p:spPr>
        <p:txBody>
          <a:bodyPr>
            <a:normAutofit fontScale="92500" lnSpcReduction="20000"/>
          </a:bodyPr>
          <a:lstStyle/>
          <a:p>
            <a:r>
              <a:rPr lang="id-ID" dirty="0" smtClean="0">
                <a:solidFill>
                  <a:srgbClr val="C00000"/>
                </a:solidFill>
              </a:rPr>
              <a:t>Strategi distribusi</a:t>
            </a:r>
            <a:r>
              <a:rPr lang="id-ID" dirty="0" smtClean="0"/>
              <a:t> </a:t>
            </a:r>
            <a:r>
              <a:rPr lang="id-ID" dirty="0" smtClean="0">
                <a:sym typeface="Wingdings" panose="05000000000000000000" pitchFamily="2" charset="2"/>
              </a:rPr>
              <a:t> Suatu strategi pemasaran atau penyebaran barang dan jasa pada konsumen tingkat akhir.  Tujuan distribusi ini adalah untuk membuat suatu barang dan jasa bagi setiap konsumen maupun bagi perusahaan dagang yang membutuhkan.</a:t>
            </a:r>
          </a:p>
          <a:p>
            <a:r>
              <a:rPr lang="id-ID" dirty="0" smtClean="0">
                <a:solidFill>
                  <a:srgbClr val="C00000"/>
                </a:solidFill>
                <a:sym typeface="Wingdings" panose="05000000000000000000" pitchFamily="2" charset="2"/>
              </a:rPr>
              <a:t>Strategi distribusi terkait dengan penentuan &amp; manajemen saluran distribusi</a:t>
            </a:r>
            <a:r>
              <a:rPr lang="id-ID" dirty="0" smtClean="0">
                <a:sym typeface="Wingdings" panose="05000000000000000000" pitchFamily="2" charset="2"/>
              </a:rPr>
              <a:t> yg digunakan produsen untuk memasarkan barang dan jasa, sehingga produk tersebut dapat sampai di tangan konsumen sasaran dalam jumlah dan jenis yg dibutuhkan, ketika diperlukan, dan di tempat yg tepat.  Secara garis besar </a:t>
            </a:r>
            <a:r>
              <a:rPr lang="id-ID" dirty="0" smtClean="0">
                <a:solidFill>
                  <a:srgbClr val="C00000"/>
                </a:solidFill>
                <a:sym typeface="Wingdings" panose="05000000000000000000" pitchFamily="2" charset="2"/>
              </a:rPr>
              <a:t>terdapat 6 macam strategi distribusi yang dapat digunakan, yaitu :</a:t>
            </a:r>
          </a:p>
          <a:p>
            <a:pPr marL="514350" indent="-514350">
              <a:buAutoNum type="arabicPeriod"/>
            </a:pPr>
            <a:r>
              <a:rPr lang="id-ID" dirty="0" smtClean="0">
                <a:sym typeface="Wingdings" panose="05000000000000000000" pitchFamily="2" charset="2"/>
              </a:rPr>
              <a:t>Strategi struktur saluran distribusi</a:t>
            </a:r>
          </a:p>
          <a:p>
            <a:pPr marL="514350" indent="-514350">
              <a:buAutoNum type="arabicPeriod"/>
            </a:pPr>
            <a:r>
              <a:rPr lang="id-ID" dirty="0" smtClean="0">
                <a:sym typeface="Wingdings" panose="05000000000000000000" pitchFamily="2" charset="2"/>
              </a:rPr>
              <a:t>Strategi cakupan distribusi</a:t>
            </a:r>
          </a:p>
          <a:p>
            <a:pPr marL="514350" indent="-514350">
              <a:buAutoNum type="arabicPeriod"/>
            </a:pPr>
            <a:r>
              <a:rPr lang="id-ID" dirty="0" smtClean="0">
                <a:sym typeface="Wingdings" panose="05000000000000000000" pitchFamily="2" charset="2"/>
              </a:rPr>
              <a:t>Strategi saluran distribusi berganda</a:t>
            </a:r>
          </a:p>
          <a:p>
            <a:pPr marL="514350" indent="-514350">
              <a:buAutoNum type="arabicPeriod"/>
            </a:pPr>
            <a:r>
              <a:rPr lang="id-ID" dirty="0" smtClean="0">
                <a:sym typeface="Wingdings" panose="05000000000000000000" pitchFamily="2" charset="2"/>
              </a:rPr>
              <a:t>Strategi modifikasi saluran distribusi</a:t>
            </a:r>
          </a:p>
          <a:p>
            <a:pPr marL="514350" indent="-514350">
              <a:buAutoNum type="arabicPeriod"/>
            </a:pPr>
            <a:r>
              <a:rPr lang="id-ID" dirty="0" smtClean="0">
                <a:sym typeface="Wingdings" panose="05000000000000000000" pitchFamily="2" charset="2"/>
              </a:rPr>
              <a:t>Strategi pengendalian saluran distribusi</a:t>
            </a:r>
          </a:p>
          <a:p>
            <a:pPr marL="514350" indent="-514350">
              <a:buAutoNum type="arabicPeriod"/>
            </a:pPr>
            <a:r>
              <a:rPr lang="id-ID" dirty="0" smtClean="0">
                <a:sym typeface="Wingdings" panose="05000000000000000000" pitchFamily="2" charset="2"/>
              </a:rPr>
              <a:t>Strategi management konflic dalam saluran distribusi.</a:t>
            </a:r>
            <a:endParaRPr lang="id-ID" dirty="0"/>
          </a:p>
        </p:txBody>
      </p:sp>
    </p:spTree>
    <p:extLst>
      <p:ext uri="{BB962C8B-B14F-4D97-AF65-F5344CB8AC3E}">
        <p14:creationId xmlns:p14="http://schemas.microsoft.com/office/powerpoint/2010/main" val="12681627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r>
              <a:rPr lang="id-ID" sz="3200" b="1" dirty="0" smtClean="0">
                <a:solidFill>
                  <a:srgbClr val="C00000"/>
                </a:solidFill>
              </a:rPr>
              <a:t>1. Apa saja metode Distribusi ?</a:t>
            </a:r>
            <a:endParaRPr lang="id-ID" sz="3200" b="1" dirty="0">
              <a:solidFill>
                <a:srgbClr val="C00000"/>
              </a:solidFill>
            </a:endParaRPr>
          </a:p>
        </p:txBody>
      </p:sp>
      <p:sp>
        <p:nvSpPr>
          <p:cNvPr id="3" name="Content Placeholder 2"/>
          <p:cNvSpPr>
            <a:spLocks noGrp="1"/>
          </p:cNvSpPr>
          <p:nvPr>
            <p:ph idx="1"/>
          </p:nvPr>
        </p:nvSpPr>
        <p:spPr>
          <a:xfrm>
            <a:off x="838200" y="1004552"/>
            <a:ext cx="10515600" cy="5172411"/>
          </a:xfrm>
        </p:spPr>
        <p:txBody>
          <a:bodyPr>
            <a:normAutofit lnSpcReduction="10000"/>
          </a:bodyPr>
          <a:lstStyle/>
          <a:p>
            <a:r>
              <a:rPr lang="id-ID" dirty="0" smtClean="0">
                <a:solidFill>
                  <a:srgbClr val="00B050"/>
                </a:solidFill>
              </a:rPr>
              <a:t>Terdapat 3 metode distribusi yang perlu diketahui :</a:t>
            </a:r>
          </a:p>
          <a:p>
            <a:pPr marL="514350" indent="-514350">
              <a:buAutoNum type="arabicPeriod"/>
            </a:pPr>
            <a:r>
              <a:rPr lang="id-ID" dirty="0" smtClean="0"/>
              <a:t>Strategi distribusi intensif, yang bertujuan menembus pasar sebanyak mungkin.</a:t>
            </a:r>
          </a:p>
          <a:p>
            <a:pPr marL="514350" indent="-514350">
              <a:buAutoNum type="arabicPeriod"/>
            </a:pPr>
            <a:r>
              <a:rPr lang="id-ID" dirty="0" smtClean="0"/>
              <a:t>Strategi distribusi Selektif </a:t>
            </a:r>
            <a:r>
              <a:rPr lang="id-ID" dirty="0" smtClean="0">
                <a:sym typeface="Wingdings" panose="05000000000000000000" pitchFamily="2" charset="2"/>
              </a:rPr>
              <a:t> strategi distribusi dengan membatasi jumlah gerai di suatu area. Distribusi ini menjadi jalan tengah antara distribusi eksklusif dan intensif. Contoh: pada produk pakaian branded yang ditawarkan secara selektif.</a:t>
            </a:r>
          </a:p>
          <a:p>
            <a:pPr marL="514350" indent="-514350">
              <a:buAutoNum type="arabicPeriod"/>
            </a:pPr>
            <a:r>
              <a:rPr lang="id-ID" dirty="0" smtClean="0">
                <a:sym typeface="Wingdings" panose="05000000000000000000" pitchFamily="2" charset="2"/>
              </a:rPr>
              <a:t>Strategi distribusi Eksklusif  Memberikan hak distribusi suatu produk pada satu dua distributor atau pengecer saja pada suatu area daerah.</a:t>
            </a:r>
          </a:p>
          <a:p>
            <a:pPr marL="514350" indent="-514350">
              <a:buAutoNum type="arabicPeriod"/>
            </a:pPr>
            <a:r>
              <a:rPr lang="id-ID" dirty="0" smtClean="0">
                <a:sym typeface="Wingdings" panose="05000000000000000000" pitchFamily="2" charset="2"/>
              </a:rPr>
              <a:t>Pedagang Besar (whole seller)</a:t>
            </a:r>
          </a:p>
          <a:p>
            <a:pPr marL="514350" indent="-514350">
              <a:buAutoNum type="arabicPeriod"/>
            </a:pPr>
            <a:r>
              <a:rPr lang="id-ID" dirty="0" smtClean="0">
                <a:sym typeface="Wingdings" panose="05000000000000000000" pitchFamily="2" charset="2"/>
              </a:rPr>
              <a:t>Broker dan Agen</a:t>
            </a:r>
            <a:endParaRPr lang="id-ID" dirty="0"/>
          </a:p>
        </p:txBody>
      </p:sp>
    </p:spTree>
    <p:extLst>
      <p:ext uri="{BB962C8B-B14F-4D97-AF65-F5344CB8AC3E}">
        <p14:creationId xmlns:p14="http://schemas.microsoft.com/office/powerpoint/2010/main" val="1238825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2306"/>
          </a:xfrm>
        </p:spPr>
        <p:txBody>
          <a:bodyPr>
            <a:normAutofit/>
          </a:bodyPr>
          <a:lstStyle/>
          <a:p>
            <a:r>
              <a:rPr lang="id-ID" sz="3200" b="1" dirty="0" smtClean="0">
                <a:solidFill>
                  <a:srgbClr val="C00000"/>
                </a:solidFill>
              </a:rPr>
              <a:t>2. Apa saja Contoh Kegiatan distribusi ?</a:t>
            </a:r>
            <a:endParaRPr lang="id-ID" sz="3200" b="1" dirty="0">
              <a:solidFill>
                <a:srgbClr val="C00000"/>
              </a:solidFill>
            </a:endParaRPr>
          </a:p>
        </p:txBody>
      </p:sp>
      <p:sp>
        <p:nvSpPr>
          <p:cNvPr id="3" name="Content Placeholder 2"/>
          <p:cNvSpPr>
            <a:spLocks noGrp="1"/>
          </p:cNvSpPr>
          <p:nvPr>
            <p:ph idx="1"/>
          </p:nvPr>
        </p:nvSpPr>
        <p:spPr>
          <a:xfrm>
            <a:off x="838200" y="1133341"/>
            <a:ext cx="10907332" cy="5043622"/>
          </a:xfrm>
        </p:spPr>
        <p:txBody>
          <a:bodyPr>
            <a:normAutofit fontScale="92500" lnSpcReduction="10000"/>
          </a:bodyPr>
          <a:lstStyle/>
          <a:p>
            <a:r>
              <a:rPr lang="id-ID" dirty="0" smtClean="0"/>
              <a:t>Contoh kegiatan distribusi yakni, ketika konsumen membeli bawang dari pedagang bawang di pasar yg mana pedagang itu mendapat pasokan bawang jualannya dari petani bawang.</a:t>
            </a:r>
          </a:p>
          <a:p>
            <a:pPr marL="0" indent="0">
              <a:buNone/>
            </a:pPr>
            <a:r>
              <a:rPr lang="id-ID" sz="3500" dirty="0" smtClean="0">
                <a:solidFill>
                  <a:srgbClr val="C00000"/>
                </a:solidFill>
              </a:rPr>
              <a:t>3. Uraikanlah contoh tahapan proses distribusinya !</a:t>
            </a:r>
          </a:p>
          <a:p>
            <a:pPr marL="0" indent="0">
              <a:buNone/>
            </a:pPr>
            <a:r>
              <a:rPr lang="id-ID" dirty="0" smtClean="0">
                <a:solidFill>
                  <a:srgbClr val="00B050"/>
                </a:solidFill>
              </a:rPr>
              <a:t>Contoh tahapan proses distribusi, yaktni :</a:t>
            </a:r>
          </a:p>
          <a:p>
            <a:pPr marL="514350" indent="-514350">
              <a:buAutoNum type="arabicPeriod"/>
            </a:pPr>
            <a:r>
              <a:rPr lang="id-ID" dirty="0" smtClean="0"/>
              <a:t>Produsen, pemilik merek dan produk yg telah diproduksinya kemudian dijual kepada perusahaan distributor</a:t>
            </a:r>
          </a:p>
          <a:p>
            <a:pPr marL="514350" indent="-514350">
              <a:buAutoNum type="arabicPeriod"/>
            </a:pPr>
            <a:r>
              <a:rPr lang="id-ID" dirty="0" smtClean="0"/>
              <a:t>Distributor</a:t>
            </a:r>
          </a:p>
          <a:p>
            <a:pPr marL="514350" indent="-514350">
              <a:buAutoNum type="arabicPeriod"/>
            </a:pPr>
            <a:r>
              <a:rPr lang="id-ID" dirty="0" smtClean="0"/>
              <a:t>Subdistributor</a:t>
            </a:r>
          </a:p>
          <a:p>
            <a:pPr marL="514350" indent="-514350">
              <a:buAutoNum type="arabicPeriod"/>
            </a:pPr>
            <a:r>
              <a:rPr lang="id-ID" dirty="0" smtClean="0"/>
              <a:t>Grosir (wholesaler)</a:t>
            </a:r>
          </a:p>
          <a:p>
            <a:pPr marL="514350" indent="-514350">
              <a:buAutoNum type="arabicPeriod"/>
            </a:pPr>
            <a:r>
              <a:rPr lang="id-ID" dirty="0" smtClean="0"/>
              <a:t>Pedagang eceran atau retailer</a:t>
            </a:r>
          </a:p>
          <a:p>
            <a:pPr marL="514350" indent="-514350">
              <a:buAutoNum type="arabicPeriod"/>
            </a:pPr>
            <a:r>
              <a:rPr lang="id-ID" dirty="0" smtClean="0"/>
              <a:t>Konsumen.</a:t>
            </a:r>
          </a:p>
          <a:p>
            <a:pPr marL="0" indent="0">
              <a:buNone/>
            </a:pPr>
            <a:endParaRPr lang="id-ID" dirty="0"/>
          </a:p>
        </p:txBody>
      </p:sp>
    </p:spTree>
    <p:extLst>
      <p:ext uri="{BB962C8B-B14F-4D97-AF65-F5344CB8AC3E}">
        <p14:creationId xmlns:p14="http://schemas.microsoft.com/office/powerpoint/2010/main" val="572399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2305"/>
          </a:xfrm>
        </p:spPr>
        <p:txBody>
          <a:bodyPr>
            <a:normAutofit/>
          </a:bodyPr>
          <a:lstStyle/>
          <a:p>
            <a:r>
              <a:rPr lang="id-ID" sz="3200" b="1" dirty="0" smtClean="0">
                <a:solidFill>
                  <a:srgbClr val="00B050"/>
                </a:solidFill>
              </a:rPr>
              <a:t>3.3. Fase Portofolio Planning</a:t>
            </a:r>
            <a:endParaRPr lang="id-ID" sz="3200" b="1" dirty="0">
              <a:solidFill>
                <a:srgbClr val="00B050"/>
              </a:solidFill>
            </a:endParaRPr>
          </a:p>
        </p:txBody>
      </p:sp>
      <p:sp>
        <p:nvSpPr>
          <p:cNvPr id="3" name="Content Placeholder 2"/>
          <p:cNvSpPr>
            <a:spLocks noGrp="1"/>
          </p:cNvSpPr>
          <p:nvPr>
            <p:ph idx="1"/>
          </p:nvPr>
        </p:nvSpPr>
        <p:spPr>
          <a:xfrm>
            <a:off x="838200" y="1017430"/>
            <a:ext cx="10515600" cy="5159533"/>
          </a:xfrm>
        </p:spPr>
        <p:txBody>
          <a:bodyPr/>
          <a:lstStyle/>
          <a:p>
            <a:r>
              <a:rPr lang="id-ID" dirty="0" smtClean="0"/>
              <a:t>Strategi ini menggunakan Matrik Boston Consulting Group (BCG) dan Matrix General Electric’s Strategic Business Planning Grid (matrix GE)</a:t>
            </a:r>
          </a:p>
          <a:p>
            <a:r>
              <a:rPr lang="id-ID" dirty="0" smtClean="0"/>
              <a:t>Matrix BCG menggunakan tingkat pertumbuhan pasar sebagai indikator daya tarik pasar dan pangsa pasar relatif sebagai ukuran kekuatan perusahaan di pasar bersangkutan.</a:t>
            </a:r>
          </a:p>
          <a:p>
            <a:r>
              <a:rPr lang="id-ID" dirty="0" smtClean="0"/>
              <a:t>Matrix GE </a:t>
            </a:r>
            <a:r>
              <a:rPr lang="id-ID" dirty="0" smtClean="0">
                <a:sym typeface="Wingdings" panose="05000000000000000000" pitchFamily="2" charset="2"/>
              </a:rPr>
              <a:t> Dimensi kekuatan Bisnis sbg index sejumlah faktor spt pangsa pasar relatif, daya saing harga, kualitas produk, kepuasan pelanggan, pasar, efektivitas penjualan, dan keunggulan geografis, dan dimensi daya tarik industri sbg index seperti : ukuran pasar, pertumbuhan pasar, margin laba industri, jumlah pesaing, faktor siklus dan musiman demand  dan struktur biaya industri.</a:t>
            </a:r>
          </a:p>
        </p:txBody>
      </p:sp>
    </p:spTree>
    <p:extLst>
      <p:ext uri="{BB962C8B-B14F-4D97-AF65-F5344CB8AC3E}">
        <p14:creationId xmlns:p14="http://schemas.microsoft.com/office/powerpoint/2010/main" val="24123804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a:bodyPr>
          <a:lstStyle/>
          <a:p>
            <a:r>
              <a:rPr lang="id-ID" sz="3200" b="1" dirty="0" smtClean="0">
                <a:solidFill>
                  <a:srgbClr val="C00000"/>
                </a:solidFill>
              </a:rPr>
              <a:t>4. Bagaimana mendistribusikan Produk Baru yang efektif ?</a:t>
            </a:r>
            <a:endParaRPr lang="id-ID" sz="3200" b="1" dirty="0">
              <a:solidFill>
                <a:srgbClr val="C00000"/>
              </a:solidFill>
            </a:endParaRPr>
          </a:p>
        </p:txBody>
      </p:sp>
      <p:sp>
        <p:nvSpPr>
          <p:cNvPr id="3" name="Content Placeholder 2"/>
          <p:cNvSpPr>
            <a:spLocks noGrp="1"/>
          </p:cNvSpPr>
          <p:nvPr>
            <p:ph idx="1"/>
          </p:nvPr>
        </p:nvSpPr>
        <p:spPr>
          <a:xfrm>
            <a:off x="838199" y="1056068"/>
            <a:ext cx="10920211" cy="5120895"/>
          </a:xfrm>
        </p:spPr>
        <p:txBody>
          <a:bodyPr>
            <a:normAutofit fontScale="92500" lnSpcReduction="20000"/>
          </a:bodyPr>
          <a:lstStyle/>
          <a:p>
            <a:r>
              <a:rPr lang="id-ID" dirty="0" smtClean="0">
                <a:solidFill>
                  <a:srgbClr val="00B050"/>
                </a:solidFill>
              </a:rPr>
              <a:t>Cara mendistribusikan Produk Baru yang lebih efektif, yakni :</a:t>
            </a:r>
          </a:p>
          <a:p>
            <a:pPr marL="514350" indent="-514350">
              <a:buAutoNum type="arabicPeriod"/>
            </a:pPr>
            <a:r>
              <a:rPr lang="id-ID" dirty="0" smtClean="0"/>
              <a:t>Menentukan luas wilayah. Hal pertama yang perlu dilakukan adalah menentukan luas wilayah distribusi produk</a:t>
            </a:r>
          </a:p>
          <a:p>
            <a:pPr marL="514350" indent="-514350">
              <a:buAutoNum type="arabicPeriod"/>
            </a:pPr>
            <a:r>
              <a:rPr lang="id-ID" dirty="0" smtClean="0"/>
              <a:t>Tentukan jenis distributor</a:t>
            </a:r>
          </a:p>
          <a:p>
            <a:pPr marL="514350" indent="-514350">
              <a:buAutoNum type="arabicPeriod"/>
            </a:pPr>
            <a:r>
              <a:rPr lang="id-ID" dirty="0" smtClean="0"/>
              <a:t>Terapkan strategi pemasaran yang efektif</a:t>
            </a:r>
          </a:p>
          <a:p>
            <a:pPr marL="514350" indent="-514350">
              <a:buAutoNum type="arabicPeriod"/>
            </a:pPr>
            <a:r>
              <a:rPr lang="id-ID" dirty="0" smtClean="0"/>
              <a:t>Manfaatkan Influencer untuk menjadi reseller atau drop shipper</a:t>
            </a:r>
          </a:p>
          <a:p>
            <a:pPr marL="514350" indent="-514350">
              <a:buAutoNum type="arabicPeriod"/>
            </a:pPr>
            <a:r>
              <a:rPr lang="id-ID" dirty="0" smtClean="0"/>
              <a:t>Melakukan Pembagian Outlet.</a:t>
            </a:r>
          </a:p>
          <a:p>
            <a:pPr marL="514350" indent="-514350">
              <a:buAutoNum type="arabicPeriod" startAt="2"/>
            </a:pPr>
            <a:r>
              <a:rPr lang="id-ID" sz="3200" dirty="0" smtClean="0">
                <a:solidFill>
                  <a:srgbClr val="00B050"/>
                </a:solidFill>
              </a:rPr>
              <a:t>Analisis Rantai Nilai</a:t>
            </a:r>
          </a:p>
          <a:p>
            <a:pPr marL="0" indent="0">
              <a:buNone/>
            </a:pPr>
            <a:r>
              <a:rPr lang="id-ID" sz="3200" dirty="0" smtClean="0">
                <a:solidFill>
                  <a:srgbClr val="C00000"/>
                </a:solidFill>
              </a:rPr>
              <a:t>Analisis rantai nilai</a:t>
            </a:r>
            <a:r>
              <a:rPr lang="id-ID" sz="3200" dirty="0" smtClean="0"/>
              <a:t> </a:t>
            </a:r>
            <a:r>
              <a:rPr lang="id-ID" sz="3200" dirty="0" smtClean="0">
                <a:sym typeface="Wingdings" panose="05000000000000000000" pitchFamily="2" charset="2"/>
              </a:rPr>
              <a:t> Strategi yang digunakan untuk memahami keunggulan kompetitif dengan mengidentifikasi seluruh aktivitas perusahaan agar dapat menurunkan biaya, dan hubungan perusahaan dengan pemasok, dan pelanggan dalam dunia industri dengan lebih baik.</a:t>
            </a:r>
            <a:endParaRPr lang="id-ID" sz="3200" dirty="0"/>
          </a:p>
        </p:txBody>
      </p:sp>
    </p:spTree>
    <p:extLst>
      <p:ext uri="{BB962C8B-B14F-4D97-AF65-F5344CB8AC3E}">
        <p14:creationId xmlns:p14="http://schemas.microsoft.com/office/powerpoint/2010/main" val="40167199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id-ID" sz="3200" b="1" dirty="0">
                <a:solidFill>
                  <a:srgbClr val="00B050"/>
                </a:solidFill>
              </a:rPr>
              <a:t>B</a:t>
            </a:r>
            <a:r>
              <a:rPr lang="id-ID" sz="3200" b="1" dirty="0" smtClean="0">
                <a:solidFill>
                  <a:srgbClr val="00B050"/>
                </a:solidFill>
              </a:rPr>
              <a:t>. Value Chain Strategy (Strategi Rantai Nilai)</a:t>
            </a:r>
            <a:endParaRPr lang="id-ID" sz="3200" b="1" dirty="0">
              <a:solidFill>
                <a:srgbClr val="00B050"/>
              </a:solidFill>
            </a:endParaRPr>
          </a:p>
        </p:txBody>
      </p:sp>
      <p:sp>
        <p:nvSpPr>
          <p:cNvPr id="3" name="Content Placeholder 2"/>
          <p:cNvSpPr>
            <a:spLocks noGrp="1"/>
          </p:cNvSpPr>
          <p:nvPr>
            <p:ph idx="1"/>
          </p:nvPr>
        </p:nvSpPr>
        <p:spPr>
          <a:xfrm>
            <a:off x="838199" y="1004552"/>
            <a:ext cx="10855817" cy="5370490"/>
          </a:xfrm>
        </p:spPr>
        <p:txBody>
          <a:bodyPr>
            <a:normAutofit fontScale="92500"/>
          </a:bodyPr>
          <a:lstStyle/>
          <a:p>
            <a:r>
              <a:rPr lang="id-ID" dirty="0" smtClean="0">
                <a:solidFill>
                  <a:srgbClr val="C00000"/>
                </a:solidFill>
              </a:rPr>
              <a:t>Value Chain Strategy</a:t>
            </a:r>
            <a:r>
              <a:rPr lang="id-ID" dirty="0" smtClean="0"/>
              <a:t> </a:t>
            </a:r>
            <a:r>
              <a:rPr lang="id-ID" dirty="0" smtClean="0">
                <a:sym typeface="Wingdings" panose="05000000000000000000" pitchFamily="2" charset="2"/>
              </a:rPr>
              <a:t> Strategi untuk memandang suatu bisnis dan dipandang sebagai rangkaian kegiatan yg mengubah input menjadi output yg bernilai bagi pelanggan.  Konsep ini menyediakan kerangka kerja untuk memvisualisasikan bagaimana perusahaan dapat menambah nilai.</a:t>
            </a:r>
          </a:p>
          <a:p>
            <a:pPr marL="0" indent="0">
              <a:buNone/>
            </a:pPr>
            <a:r>
              <a:rPr lang="id-ID" sz="3200" dirty="0" smtClean="0">
                <a:solidFill>
                  <a:srgbClr val="00B050"/>
                </a:solidFill>
                <a:sym typeface="Wingdings" panose="05000000000000000000" pitchFamily="2" charset="2"/>
              </a:rPr>
              <a:t>3. Bagaimana menganalisis rantai nilai perusahaan ?</a:t>
            </a:r>
          </a:p>
          <a:p>
            <a:pPr marL="0" indent="0">
              <a:buNone/>
            </a:pPr>
            <a:r>
              <a:rPr lang="id-ID" sz="3200" dirty="0" smtClean="0">
                <a:solidFill>
                  <a:srgbClr val="C00000"/>
                </a:solidFill>
              </a:rPr>
              <a:t>Cara menganalisis rantai nilai perusahaan</a:t>
            </a:r>
            <a:r>
              <a:rPr lang="id-ID" sz="3200" dirty="0" smtClean="0"/>
              <a:t>, yakni :</a:t>
            </a:r>
          </a:p>
          <a:p>
            <a:pPr marL="514350" indent="-514350">
              <a:buAutoNum type="arabicPeriod"/>
            </a:pPr>
            <a:r>
              <a:rPr lang="id-ID" sz="3200" dirty="0" smtClean="0"/>
              <a:t>Identifikasi aktivitas utama dan aktivitas pendukung perusahaan</a:t>
            </a:r>
          </a:p>
          <a:p>
            <a:pPr marL="514350" indent="-514350">
              <a:buAutoNum type="arabicPeriod"/>
            </a:pPr>
            <a:r>
              <a:rPr lang="id-ID" sz="3200" dirty="0" smtClean="0"/>
              <a:t>Tetapkan kepentingan relatif dari setiap aktivitas dalam total biaya produk</a:t>
            </a:r>
          </a:p>
          <a:p>
            <a:pPr marL="514350" indent="-514350">
              <a:buAutoNum type="arabicPeriod"/>
            </a:pPr>
            <a:r>
              <a:rPr lang="id-ID" sz="3200" dirty="0" smtClean="0"/>
              <a:t>Identifikasi pengendali biaya untuk setiap perusahaan.</a:t>
            </a:r>
          </a:p>
          <a:p>
            <a:pPr marL="514350" indent="-514350">
              <a:buAutoNum type="arabicPeriod"/>
            </a:pPr>
            <a:r>
              <a:rPr lang="id-ID" sz="3200" dirty="0" smtClean="0"/>
              <a:t>Identifikasi hubungan antar aktivitas.</a:t>
            </a:r>
            <a:endParaRPr lang="id-ID" sz="3200" dirty="0"/>
          </a:p>
        </p:txBody>
      </p:sp>
    </p:spTree>
    <p:extLst>
      <p:ext uri="{BB962C8B-B14F-4D97-AF65-F5344CB8AC3E}">
        <p14:creationId xmlns:p14="http://schemas.microsoft.com/office/powerpoint/2010/main" val="22596156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id-ID" sz="3200" b="1" dirty="0" smtClean="0">
                <a:solidFill>
                  <a:srgbClr val="C00000"/>
                </a:solidFill>
              </a:rPr>
              <a:t>4. Apa itu Value Creation ?</a:t>
            </a:r>
            <a:endParaRPr lang="id-ID" sz="3200" b="1" dirty="0">
              <a:solidFill>
                <a:srgbClr val="C00000"/>
              </a:solidFill>
            </a:endParaRPr>
          </a:p>
        </p:txBody>
      </p:sp>
      <p:sp>
        <p:nvSpPr>
          <p:cNvPr id="3" name="Content Placeholder 2"/>
          <p:cNvSpPr>
            <a:spLocks noGrp="1"/>
          </p:cNvSpPr>
          <p:nvPr>
            <p:ph idx="1"/>
          </p:nvPr>
        </p:nvSpPr>
        <p:spPr>
          <a:xfrm>
            <a:off x="838199" y="888642"/>
            <a:ext cx="10804301" cy="5288321"/>
          </a:xfrm>
        </p:spPr>
        <p:txBody>
          <a:bodyPr>
            <a:normAutofit fontScale="92500" lnSpcReduction="10000"/>
          </a:bodyPr>
          <a:lstStyle/>
          <a:p>
            <a:r>
              <a:rPr lang="id-ID" dirty="0" smtClean="0"/>
              <a:t>Value Creation (Penciptaan Nilai sendiri) </a:t>
            </a:r>
            <a:r>
              <a:rPr lang="id-ID" dirty="0" smtClean="0">
                <a:sym typeface="Wingdings" panose="05000000000000000000" pitchFamily="2" charset="2"/>
              </a:rPr>
              <a:t>  Proses penciptaan nilai yg dilakukan perusahaan secara efisien untuk menghasilkan keuntungan.</a:t>
            </a:r>
          </a:p>
          <a:p>
            <a:pPr marL="0" indent="0">
              <a:buNone/>
            </a:pPr>
            <a:r>
              <a:rPr lang="id-ID" sz="3200" b="1" dirty="0" smtClean="0">
                <a:solidFill>
                  <a:srgbClr val="C00000"/>
                </a:solidFill>
                <a:sym typeface="Wingdings" panose="05000000000000000000" pitchFamily="2" charset="2"/>
              </a:rPr>
              <a:t>5. Apa bedanya konsep </a:t>
            </a:r>
            <a:r>
              <a:rPr lang="id-ID" sz="3200" b="1" i="1" dirty="0" smtClean="0">
                <a:solidFill>
                  <a:srgbClr val="C00000"/>
                </a:solidFill>
                <a:sym typeface="Wingdings" panose="05000000000000000000" pitchFamily="2" charset="2"/>
              </a:rPr>
              <a:t>value chain</a:t>
            </a:r>
            <a:r>
              <a:rPr lang="id-ID" sz="3200" b="1" dirty="0" smtClean="0">
                <a:solidFill>
                  <a:srgbClr val="C00000"/>
                </a:solidFill>
                <a:sym typeface="Wingdings" panose="05000000000000000000" pitchFamily="2" charset="2"/>
              </a:rPr>
              <a:t> dengan </a:t>
            </a:r>
            <a:r>
              <a:rPr lang="id-ID" sz="3200" b="1" i="1" dirty="0" smtClean="0">
                <a:solidFill>
                  <a:srgbClr val="C00000"/>
                </a:solidFill>
                <a:sym typeface="Wingdings" panose="05000000000000000000" pitchFamily="2" charset="2"/>
              </a:rPr>
              <a:t>supply chain</a:t>
            </a:r>
            <a:r>
              <a:rPr lang="id-ID" sz="3200" b="1" dirty="0" smtClean="0">
                <a:solidFill>
                  <a:srgbClr val="C00000"/>
                </a:solidFill>
                <a:sym typeface="Wingdings" panose="05000000000000000000" pitchFamily="2" charset="2"/>
              </a:rPr>
              <a:t> ?</a:t>
            </a:r>
          </a:p>
          <a:p>
            <a:pPr marL="0" indent="0">
              <a:buNone/>
            </a:pPr>
            <a:r>
              <a:rPr lang="id-ID" dirty="0">
                <a:sym typeface="Wingdings" panose="05000000000000000000" pitchFamily="2" charset="2"/>
              </a:rPr>
              <a:t> </a:t>
            </a:r>
            <a:r>
              <a:rPr lang="id-ID" dirty="0" smtClean="0">
                <a:sym typeface="Wingdings" panose="05000000000000000000" pitchFamily="2" charset="2"/>
              </a:rPr>
              <a:t>  Rantai pasokan (supply chain) mencangkup semua kegiatan yg terkait dengan aliran dan transportasi barang dan jasa dari tahap bahan baku (raw material) ke penggunaan akhir (pelanggan).  Sedangkan </a:t>
            </a:r>
            <a:r>
              <a:rPr lang="id-ID" b="1" i="1" dirty="0" smtClean="0">
                <a:sym typeface="Wingdings" panose="05000000000000000000" pitchFamily="2" charset="2"/>
              </a:rPr>
              <a:t>Value chain </a:t>
            </a:r>
            <a:r>
              <a:rPr lang="id-ID" dirty="0" smtClean="0">
                <a:sym typeface="Wingdings" panose="05000000000000000000" pitchFamily="2" charset="2"/>
              </a:rPr>
              <a:t>adalah rantai nilai yg digunakan untuk mengetahui kondisi internal perusahaan.</a:t>
            </a:r>
          </a:p>
          <a:p>
            <a:pPr marL="0" indent="0">
              <a:buNone/>
            </a:pPr>
            <a:r>
              <a:rPr lang="id-ID" sz="3500" dirty="0" smtClean="0">
                <a:solidFill>
                  <a:srgbClr val="C00000"/>
                </a:solidFill>
              </a:rPr>
              <a:t>6. Apa saja tahapan dalam analisis value chain ?</a:t>
            </a:r>
          </a:p>
          <a:p>
            <a:pPr marL="0" indent="0">
              <a:buNone/>
            </a:pPr>
            <a:r>
              <a:rPr lang="id-ID" dirty="0" smtClean="0">
                <a:solidFill>
                  <a:srgbClr val="00B050"/>
                </a:solidFill>
              </a:rPr>
              <a:t>Tahapan dalam analisis value chain, yakni :</a:t>
            </a:r>
          </a:p>
          <a:p>
            <a:pPr marL="514350" indent="-514350">
              <a:buAutoNum type="arabicPeriod"/>
            </a:pPr>
            <a:r>
              <a:rPr lang="id-ID" dirty="0" smtClean="0"/>
              <a:t>Aktivitas value Chain</a:t>
            </a:r>
          </a:p>
          <a:p>
            <a:pPr marL="514350" indent="-514350">
              <a:buAutoNum type="arabicPeriod"/>
            </a:pPr>
            <a:r>
              <a:rPr lang="id-ID" dirty="0" smtClean="0"/>
              <a:t>Menganalisis biaya dan Nilai kegiatan</a:t>
            </a:r>
          </a:p>
          <a:p>
            <a:pPr marL="514350" indent="-514350">
              <a:buAutoNum type="arabicPeriod"/>
            </a:pPr>
            <a:r>
              <a:rPr lang="id-ID" dirty="0" smtClean="0"/>
              <a:t>Mengidentifikasi peluang untuk keunggulan kompetitif.</a:t>
            </a:r>
            <a:endParaRPr lang="id-ID" dirty="0"/>
          </a:p>
        </p:txBody>
      </p:sp>
    </p:spTree>
    <p:extLst>
      <p:ext uri="{BB962C8B-B14F-4D97-AF65-F5344CB8AC3E}">
        <p14:creationId xmlns:p14="http://schemas.microsoft.com/office/powerpoint/2010/main" val="27423820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r>
              <a:rPr lang="id-ID" sz="3200" b="1" dirty="0" smtClean="0">
                <a:solidFill>
                  <a:srgbClr val="C00000"/>
                </a:solidFill>
              </a:rPr>
              <a:t>7. Bagaimana perusahaan menciptakan value bagi Stake Holder</a:t>
            </a:r>
            <a:endParaRPr lang="id-ID" sz="3200" b="1" dirty="0">
              <a:solidFill>
                <a:srgbClr val="C00000"/>
              </a:solidFill>
            </a:endParaRPr>
          </a:p>
        </p:txBody>
      </p:sp>
      <p:sp>
        <p:nvSpPr>
          <p:cNvPr id="3" name="Content Placeholder 2"/>
          <p:cNvSpPr>
            <a:spLocks noGrp="1"/>
          </p:cNvSpPr>
          <p:nvPr>
            <p:ph idx="1"/>
          </p:nvPr>
        </p:nvSpPr>
        <p:spPr>
          <a:xfrm>
            <a:off x="838199" y="1171977"/>
            <a:ext cx="10971727" cy="5004986"/>
          </a:xfrm>
        </p:spPr>
        <p:txBody>
          <a:bodyPr/>
          <a:lstStyle/>
          <a:p>
            <a:r>
              <a:rPr lang="id-ID" dirty="0" smtClean="0"/>
              <a:t>Semakin tinggi sebuah perusahaan mencetak laba, maka semakin besar value yang diberikan kepada Anda para pemegang saham (</a:t>
            </a:r>
            <a:r>
              <a:rPr lang="id-ID" i="1" dirty="0" smtClean="0"/>
              <a:t>stake holder</a:t>
            </a:r>
            <a:r>
              <a:rPr lang="id-ID" dirty="0" smtClean="0"/>
              <a:t>) Misalkan : di tahun 2022 perusahaan mencetak laba Rp 100 milyard, dan ditahun berikutnya perusahaan mencetak laba Rp 110 milliar, maka value yang diberikan kepada Anda juga ikut meningkat.</a:t>
            </a:r>
            <a:endParaRPr lang="id-ID" dirty="0"/>
          </a:p>
        </p:txBody>
      </p:sp>
    </p:spTree>
    <p:extLst>
      <p:ext uri="{BB962C8B-B14F-4D97-AF65-F5344CB8AC3E}">
        <p14:creationId xmlns:p14="http://schemas.microsoft.com/office/powerpoint/2010/main" val="3252327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8063"/>
          </a:xfrm>
        </p:spPr>
        <p:txBody>
          <a:bodyPr>
            <a:normAutofit/>
          </a:bodyPr>
          <a:lstStyle/>
          <a:p>
            <a:pPr algn="ctr"/>
            <a:r>
              <a:rPr lang="id-ID" sz="3600" b="1" dirty="0" smtClean="0"/>
              <a:t>Topic 13 :  </a:t>
            </a:r>
            <a:r>
              <a:rPr lang="id-ID" sz="3600" b="1" dirty="0" smtClean="0">
                <a:solidFill>
                  <a:srgbClr val="0070C0"/>
                </a:solidFill>
              </a:rPr>
              <a:t>Strategi Menentukan Harga dan Promosi</a:t>
            </a:r>
            <a:endParaRPr lang="id-ID" sz="3600" b="1" dirty="0">
              <a:solidFill>
                <a:srgbClr val="0070C0"/>
              </a:solidFill>
            </a:endParaRPr>
          </a:p>
        </p:txBody>
      </p:sp>
      <p:sp>
        <p:nvSpPr>
          <p:cNvPr id="3" name="Content Placeholder 2"/>
          <p:cNvSpPr>
            <a:spLocks noGrp="1"/>
          </p:cNvSpPr>
          <p:nvPr>
            <p:ph idx="1"/>
          </p:nvPr>
        </p:nvSpPr>
        <p:spPr>
          <a:xfrm>
            <a:off x="605307" y="1184856"/>
            <a:ext cx="11372045" cy="5151550"/>
          </a:xfrm>
        </p:spPr>
        <p:txBody>
          <a:bodyPr/>
          <a:lstStyle/>
          <a:p>
            <a:r>
              <a:rPr lang="id-ID" dirty="0" smtClean="0">
                <a:solidFill>
                  <a:srgbClr val="C00000"/>
                </a:solidFill>
              </a:rPr>
              <a:t>Strategi penetapan Harga (</a:t>
            </a:r>
            <a:r>
              <a:rPr lang="id-ID" i="1" dirty="0" smtClean="0">
                <a:solidFill>
                  <a:srgbClr val="C00000"/>
                </a:solidFill>
              </a:rPr>
              <a:t>pricing strategy</a:t>
            </a:r>
            <a:r>
              <a:rPr lang="id-ID" dirty="0" smtClean="0">
                <a:solidFill>
                  <a:srgbClr val="C00000"/>
                </a:solidFill>
              </a:rPr>
              <a:t>)</a:t>
            </a:r>
            <a:r>
              <a:rPr lang="id-ID" dirty="0" smtClean="0"/>
              <a:t> </a:t>
            </a:r>
            <a:r>
              <a:rPr lang="id-ID" dirty="0" smtClean="0">
                <a:sym typeface="Wingdings" panose="05000000000000000000" pitchFamily="2" charset="2"/>
              </a:rPr>
              <a:t> Kebijakan perusahaan dalam menetapkan harga jual produk mereka. </a:t>
            </a:r>
          </a:p>
          <a:p>
            <a:r>
              <a:rPr lang="id-ID" dirty="0" smtClean="0">
                <a:sym typeface="Wingdings" panose="05000000000000000000" pitchFamily="2" charset="2"/>
              </a:rPr>
              <a:t>Beberapa perusahaan dalam menetapkan harga lebih mempertimbangkan : 1. Pasar (</a:t>
            </a:r>
            <a:r>
              <a:rPr lang="id-ID" i="1" dirty="0" smtClean="0">
                <a:sym typeface="Wingdings" panose="05000000000000000000" pitchFamily="2" charset="2"/>
              </a:rPr>
              <a:t>market based pricing</a:t>
            </a:r>
            <a:r>
              <a:rPr lang="id-ID" dirty="0" smtClean="0">
                <a:sym typeface="Wingdings" panose="05000000000000000000" pitchFamily="2" charset="2"/>
              </a:rPr>
              <a:t>).</a:t>
            </a:r>
          </a:p>
          <a:p>
            <a:pPr marL="0" indent="0">
              <a:buNone/>
            </a:pPr>
            <a:r>
              <a:rPr lang="id-ID" dirty="0">
                <a:sym typeface="Wingdings" panose="05000000000000000000" pitchFamily="2" charset="2"/>
              </a:rPr>
              <a:t> </a:t>
            </a:r>
            <a:r>
              <a:rPr lang="id-ID" dirty="0" smtClean="0">
                <a:sym typeface="Wingdings" panose="05000000000000000000" pitchFamily="2" charset="2"/>
              </a:rPr>
              <a:t>  2. Biaya produksi (</a:t>
            </a:r>
            <a:r>
              <a:rPr lang="id-ID" i="1" dirty="0" smtClean="0">
                <a:sym typeface="Wingdings" panose="05000000000000000000" pitchFamily="2" charset="2"/>
              </a:rPr>
              <a:t>cost based pricing</a:t>
            </a:r>
            <a:r>
              <a:rPr lang="id-ID" dirty="0" smtClean="0">
                <a:sym typeface="Wingdings" panose="05000000000000000000" pitchFamily="2" charset="2"/>
              </a:rPr>
              <a:t>) </a:t>
            </a:r>
          </a:p>
          <a:p>
            <a:r>
              <a:rPr lang="id-ID" dirty="0" smtClean="0">
                <a:solidFill>
                  <a:srgbClr val="C00000"/>
                </a:solidFill>
                <a:sym typeface="Wingdings" panose="05000000000000000000" pitchFamily="2" charset="2"/>
              </a:rPr>
              <a:t>Strategi penetapan harga</a:t>
            </a:r>
            <a:r>
              <a:rPr lang="id-ID" dirty="0" smtClean="0">
                <a:sym typeface="Wingdings" panose="05000000000000000000" pitchFamily="2" charset="2"/>
              </a:rPr>
              <a:t>  Kebijakan perusahaan dalam menetapkan harga jual dari produk yang ditawarkan.</a:t>
            </a:r>
          </a:p>
          <a:p>
            <a:r>
              <a:rPr lang="id-ID" dirty="0" smtClean="0">
                <a:solidFill>
                  <a:srgbClr val="C00000"/>
                </a:solidFill>
                <a:sym typeface="Wingdings" panose="05000000000000000000" pitchFamily="2" charset="2"/>
              </a:rPr>
              <a:t>Strategi promosi</a:t>
            </a:r>
            <a:r>
              <a:rPr lang="id-ID" dirty="0" smtClean="0">
                <a:sym typeface="Wingdings" panose="05000000000000000000" pitchFamily="2" charset="2"/>
              </a:rPr>
              <a:t>  Perencanaan serangkaian aktivitas untuk memilih dan melaksanakan cara promosi yang tepat bagi perusahaan.  Ketika perusahaan juga memperhatiakan unsur lain seperti pengaruh produk bagi konsumen dan bagaimana hal tersebut dapat dimanfaatkan.</a:t>
            </a:r>
            <a:endParaRPr lang="id-ID" dirty="0"/>
          </a:p>
        </p:txBody>
      </p:sp>
    </p:spTree>
    <p:extLst>
      <p:ext uri="{BB962C8B-B14F-4D97-AF65-F5344CB8AC3E}">
        <p14:creationId xmlns:p14="http://schemas.microsoft.com/office/powerpoint/2010/main" val="41164162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p:spPr>
        <p:txBody>
          <a:bodyPr>
            <a:normAutofit/>
          </a:bodyPr>
          <a:lstStyle/>
          <a:p>
            <a:r>
              <a:rPr lang="id-ID" sz="3200" b="1" dirty="0" smtClean="0">
                <a:solidFill>
                  <a:srgbClr val="00B050"/>
                </a:solidFill>
              </a:rPr>
              <a:t>1. Penetapan Harga Menurut Philip Kotler</a:t>
            </a:r>
            <a:endParaRPr lang="id-ID" sz="3200" b="1" dirty="0">
              <a:solidFill>
                <a:srgbClr val="00B050"/>
              </a:solidFill>
            </a:endParaRPr>
          </a:p>
        </p:txBody>
      </p:sp>
      <p:sp>
        <p:nvSpPr>
          <p:cNvPr id="3" name="Content Placeholder 2"/>
          <p:cNvSpPr>
            <a:spLocks noGrp="1"/>
          </p:cNvSpPr>
          <p:nvPr>
            <p:ph idx="1"/>
          </p:nvPr>
        </p:nvSpPr>
        <p:spPr>
          <a:xfrm>
            <a:off x="838199" y="1056068"/>
            <a:ext cx="10997485" cy="5120895"/>
          </a:xfrm>
        </p:spPr>
        <p:txBody>
          <a:bodyPr>
            <a:normAutofit fontScale="92500" lnSpcReduction="20000"/>
          </a:bodyPr>
          <a:lstStyle/>
          <a:p>
            <a:r>
              <a:rPr lang="id-ID" dirty="0" smtClean="0">
                <a:solidFill>
                  <a:srgbClr val="C00000"/>
                </a:solidFill>
              </a:rPr>
              <a:t>Kotler menyebutkan pada prosedur 6 langkah dalam menetapkan harga :</a:t>
            </a:r>
          </a:p>
          <a:p>
            <a:pPr marL="514350" indent="-514350">
              <a:buAutoNum type="arabicPeriod"/>
            </a:pPr>
            <a:r>
              <a:rPr lang="id-ID" dirty="0" smtClean="0"/>
              <a:t>Memilih tujuan dalam penetapan harga</a:t>
            </a:r>
          </a:p>
          <a:p>
            <a:pPr marL="514350" indent="-514350">
              <a:buAutoNum type="arabicPeriod"/>
            </a:pPr>
            <a:r>
              <a:rPr lang="id-ID" dirty="0" smtClean="0"/>
              <a:t>Menentukan Permintaan</a:t>
            </a:r>
          </a:p>
          <a:p>
            <a:pPr marL="514350" indent="-514350">
              <a:buAutoNum type="arabicPeriod"/>
            </a:pPr>
            <a:r>
              <a:rPr lang="id-ID" dirty="0" smtClean="0"/>
              <a:t>Memperkirakan biaya</a:t>
            </a:r>
          </a:p>
          <a:p>
            <a:pPr marL="514350" indent="-514350">
              <a:buAutoNum type="arabicPeriod"/>
            </a:pPr>
            <a:r>
              <a:rPr lang="id-ID" dirty="0" smtClean="0"/>
              <a:t>Menganalisis Biaya, Harga, dan penawaran pesaing</a:t>
            </a:r>
          </a:p>
          <a:p>
            <a:pPr marL="514350" indent="-514350">
              <a:buAutoNum type="arabicPeriod"/>
            </a:pPr>
            <a:r>
              <a:rPr lang="id-ID" dirty="0" smtClean="0"/>
              <a:t>Memilih metode penetapan harga</a:t>
            </a:r>
          </a:p>
          <a:p>
            <a:pPr marL="514350" indent="-514350">
              <a:buAutoNum type="arabicPeriod"/>
            </a:pPr>
            <a:r>
              <a:rPr lang="id-ID" dirty="0" smtClean="0"/>
              <a:t>Memilih Harga Akhir.</a:t>
            </a:r>
          </a:p>
          <a:p>
            <a:r>
              <a:rPr lang="id-ID" dirty="0" smtClean="0">
                <a:solidFill>
                  <a:srgbClr val="C00000"/>
                </a:solidFill>
              </a:rPr>
              <a:t>Pada metode Cost-plus pricing terdapat 4 langkah untuk menentukan harga dasar produk, yakni :</a:t>
            </a:r>
          </a:p>
          <a:p>
            <a:pPr marL="514350" indent="-514350">
              <a:buAutoNum type="arabicPeriod"/>
            </a:pPr>
            <a:r>
              <a:rPr lang="id-ID" dirty="0" smtClean="0"/>
              <a:t>Menghitung bahan baku produksi</a:t>
            </a:r>
          </a:p>
          <a:p>
            <a:pPr marL="514350" indent="-514350">
              <a:buAutoNum type="arabicPeriod"/>
            </a:pPr>
            <a:r>
              <a:rPr lang="id-ID" dirty="0" smtClean="0"/>
              <a:t>Menghitung upah waktu dan tenaga</a:t>
            </a:r>
          </a:p>
          <a:p>
            <a:pPr marL="514350" indent="-514350">
              <a:buAutoNum type="arabicPeriod"/>
            </a:pPr>
            <a:r>
              <a:rPr lang="id-ID" dirty="0" smtClean="0"/>
              <a:t>Menghitung biaya operasional lainnya</a:t>
            </a:r>
          </a:p>
          <a:p>
            <a:pPr marL="514350" indent="-514350">
              <a:buAutoNum type="arabicPeriod"/>
            </a:pPr>
            <a:r>
              <a:rPr lang="id-ID" dirty="0" smtClean="0"/>
              <a:t>Menentukan harga jual.</a:t>
            </a:r>
            <a:endParaRPr lang="id-ID" dirty="0"/>
          </a:p>
        </p:txBody>
      </p:sp>
    </p:spTree>
    <p:extLst>
      <p:ext uri="{BB962C8B-B14F-4D97-AF65-F5344CB8AC3E}">
        <p14:creationId xmlns:p14="http://schemas.microsoft.com/office/powerpoint/2010/main" val="25068075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60"/>
          </a:xfrm>
        </p:spPr>
        <p:txBody>
          <a:bodyPr>
            <a:normAutofit fontScale="90000"/>
          </a:bodyPr>
          <a:lstStyle/>
          <a:p>
            <a:r>
              <a:rPr lang="id-ID" sz="3200" b="1" dirty="0" smtClean="0">
                <a:solidFill>
                  <a:srgbClr val="00B050"/>
                </a:solidFill>
              </a:rPr>
              <a:t>2. Penetapan Harga Berbasis Mekanisme Pasar</a:t>
            </a:r>
            <a:endParaRPr lang="id-ID" sz="3200" b="1" dirty="0">
              <a:solidFill>
                <a:srgbClr val="00B050"/>
              </a:solidFill>
            </a:endParaRPr>
          </a:p>
        </p:txBody>
      </p:sp>
      <p:sp>
        <p:nvSpPr>
          <p:cNvPr id="3" name="Content Placeholder 2"/>
          <p:cNvSpPr>
            <a:spLocks noGrp="1"/>
          </p:cNvSpPr>
          <p:nvPr>
            <p:ph idx="1"/>
          </p:nvPr>
        </p:nvSpPr>
        <p:spPr>
          <a:xfrm>
            <a:off x="592427" y="862886"/>
            <a:ext cx="11307651" cy="5589429"/>
          </a:xfrm>
        </p:spPr>
        <p:txBody>
          <a:bodyPr/>
          <a:lstStyle/>
          <a:p>
            <a:r>
              <a:rPr lang="id-ID" dirty="0" smtClean="0"/>
              <a:t>Sebuah pasar memiliki fungsi permintaan (demand) dan penawaran (supply) yaitu :  Demand : Qd = 200 – P dan Supply : Qs = 2P + 20</a:t>
            </a:r>
          </a:p>
          <a:p>
            <a:r>
              <a:rPr lang="id-ID" dirty="0" smtClean="0">
                <a:solidFill>
                  <a:srgbClr val="C00000"/>
                </a:solidFill>
              </a:rPr>
              <a:t>Ditanyakan :</a:t>
            </a:r>
            <a:r>
              <a:rPr lang="id-ID" dirty="0" smtClean="0"/>
              <a:t> a). Hitunglah harga dan Jumlah barang pd keseimbangan pasar</a:t>
            </a:r>
          </a:p>
          <a:p>
            <a:pPr marL="0" indent="0">
              <a:buNone/>
            </a:pPr>
            <a:r>
              <a:rPr lang="id-ID" dirty="0"/>
              <a:t> </a:t>
            </a:r>
            <a:r>
              <a:rPr lang="id-ID" dirty="0" smtClean="0"/>
              <a:t>                         b). Jika dikenakan pajak per unit $ 15,- hitunglah kuantitas (Q)  </a:t>
            </a:r>
          </a:p>
          <a:p>
            <a:pPr marL="0" indent="0">
              <a:buNone/>
            </a:pPr>
            <a:r>
              <a:rPr lang="id-ID" dirty="0"/>
              <a:t> </a:t>
            </a:r>
            <a:r>
              <a:rPr lang="id-ID" dirty="0" smtClean="0"/>
              <a:t>                               pada harga yg dibayarkan konsumen dan harga yg diterima    </a:t>
            </a:r>
          </a:p>
          <a:p>
            <a:pPr marL="0" indent="0">
              <a:buNone/>
            </a:pPr>
            <a:r>
              <a:rPr lang="id-ID" dirty="0"/>
              <a:t> </a:t>
            </a:r>
            <a:r>
              <a:rPr lang="id-ID" dirty="0" smtClean="0"/>
              <a:t>                               produsen pada equilibrium baru.</a:t>
            </a:r>
          </a:p>
          <a:p>
            <a:r>
              <a:rPr lang="id-ID" dirty="0" smtClean="0">
                <a:solidFill>
                  <a:srgbClr val="C00000"/>
                </a:solidFill>
              </a:rPr>
              <a:t>Solusi :</a:t>
            </a:r>
          </a:p>
          <a:p>
            <a:r>
              <a:rPr lang="id-ID" dirty="0" smtClean="0"/>
              <a:t>Pada keseimbangan pasar :  Qd = Qs sehingga 200 – P = 2 P + 20 atau </a:t>
            </a:r>
          </a:p>
          <a:p>
            <a:pPr marL="0" indent="0">
              <a:buNone/>
            </a:pPr>
            <a:r>
              <a:rPr lang="id-ID" dirty="0"/>
              <a:t> </a:t>
            </a:r>
            <a:r>
              <a:rPr lang="id-ID" dirty="0" smtClean="0"/>
              <a:t>  3P = 180 </a:t>
            </a:r>
            <a:r>
              <a:rPr lang="id-ID" dirty="0" smtClean="0">
                <a:sym typeface="Wingdings" panose="05000000000000000000" pitchFamily="2" charset="2"/>
              </a:rPr>
              <a:t> P = 180/3 = $ 60,- Sedangkan Q = 200 – P = 200 – 60 = 140 unit</a:t>
            </a:r>
          </a:p>
          <a:p>
            <a:pPr marL="0" indent="0">
              <a:buNone/>
            </a:pPr>
            <a:r>
              <a:rPr lang="id-ID" dirty="0" smtClean="0">
                <a:sym typeface="Wingdings" panose="05000000000000000000" pitchFamily="2" charset="2"/>
              </a:rPr>
              <a:t>a). Harga produk per unit menjadi (P) = $ 60,-</a:t>
            </a:r>
          </a:p>
          <a:p>
            <a:pPr marL="0" indent="0">
              <a:buNone/>
            </a:pPr>
            <a:r>
              <a:rPr lang="id-ID" dirty="0" smtClean="0">
                <a:sym typeface="Wingdings" panose="05000000000000000000" pitchFamily="2" charset="2"/>
              </a:rPr>
              <a:t>b). Jumlah produksi barang di pasar (Q) = 140 unit</a:t>
            </a:r>
            <a:endParaRPr lang="id-ID" dirty="0"/>
          </a:p>
        </p:txBody>
      </p:sp>
    </p:spTree>
    <p:extLst>
      <p:ext uri="{BB962C8B-B14F-4D97-AF65-F5344CB8AC3E}">
        <p14:creationId xmlns:p14="http://schemas.microsoft.com/office/powerpoint/2010/main" val="168874004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normAutofit fontScale="90000"/>
          </a:bodyPr>
          <a:lstStyle/>
          <a:p>
            <a:r>
              <a:rPr lang="id-ID" sz="3200" b="1" dirty="0" smtClean="0">
                <a:solidFill>
                  <a:srgbClr val="00B050"/>
                </a:solidFill>
              </a:rPr>
              <a:t>b). Jika dikenakan pajak $ 15 per unit barang, tentukan harga dan jumlah barang di pasar ?</a:t>
            </a:r>
            <a:endParaRPr lang="id-ID" sz="3200" b="1" dirty="0">
              <a:solidFill>
                <a:srgbClr val="00B050"/>
              </a:solidFill>
            </a:endParaRPr>
          </a:p>
        </p:txBody>
      </p:sp>
      <p:sp>
        <p:nvSpPr>
          <p:cNvPr id="3" name="Content Placeholder 2"/>
          <p:cNvSpPr>
            <a:spLocks noGrp="1"/>
          </p:cNvSpPr>
          <p:nvPr>
            <p:ph idx="1"/>
          </p:nvPr>
        </p:nvSpPr>
        <p:spPr>
          <a:xfrm>
            <a:off x="838200" y="1275008"/>
            <a:ext cx="11049000" cy="5100034"/>
          </a:xfrm>
        </p:spPr>
        <p:txBody>
          <a:bodyPr/>
          <a:lstStyle/>
          <a:p>
            <a:r>
              <a:rPr lang="id-ID" dirty="0" smtClean="0">
                <a:solidFill>
                  <a:srgbClr val="C00000"/>
                </a:solidFill>
              </a:rPr>
              <a:t>Solusi :</a:t>
            </a:r>
          </a:p>
          <a:p>
            <a:r>
              <a:rPr lang="id-ID" dirty="0" smtClean="0">
                <a:solidFill>
                  <a:srgbClr val="00B050"/>
                </a:solidFill>
              </a:rPr>
              <a:t>Pada titik keseimbangan pasar baru membentuk 3 persamaan sbb :</a:t>
            </a:r>
          </a:p>
          <a:p>
            <a:pPr marL="0" indent="0">
              <a:buNone/>
            </a:pPr>
            <a:r>
              <a:rPr lang="id-ID" dirty="0"/>
              <a:t> </a:t>
            </a:r>
            <a:r>
              <a:rPr lang="id-ID" dirty="0" smtClean="0"/>
              <a:t>  Permintaan pasar (demand) : Qd = 200 – P</a:t>
            </a:r>
          </a:p>
          <a:p>
            <a:pPr marL="0" indent="0">
              <a:buNone/>
            </a:pPr>
            <a:r>
              <a:rPr lang="id-ID" dirty="0"/>
              <a:t> </a:t>
            </a:r>
            <a:r>
              <a:rPr lang="id-ID" dirty="0" smtClean="0"/>
              <a:t>  Penawaran pasar (supply) :     Qs = 2 P + 20</a:t>
            </a:r>
          </a:p>
          <a:p>
            <a:pPr marL="0" indent="0">
              <a:buNone/>
            </a:pPr>
            <a:r>
              <a:rPr lang="id-ID" dirty="0"/>
              <a:t> </a:t>
            </a:r>
            <a:r>
              <a:rPr lang="id-ID" dirty="0" smtClean="0"/>
              <a:t>  Pengenaan Pajak (Tax) : ......... Pt = P + $ 15</a:t>
            </a:r>
          </a:p>
          <a:p>
            <a:pPr marL="0" indent="0">
              <a:buNone/>
            </a:pPr>
            <a:r>
              <a:rPr lang="id-ID" dirty="0"/>
              <a:t> </a:t>
            </a:r>
            <a:r>
              <a:rPr lang="id-ID" dirty="0" smtClean="0"/>
              <a:t>  Pada keseimbangan pasar :  Qd = Qs </a:t>
            </a:r>
            <a:r>
              <a:rPr lang="id-ID" dirty="0" smtClean="0">
                <a:sym typeface="Wingdings" panose="05000000000000000000" pitchFamily="2" charset="2"/>
              </a:rPr>
              <a:t> sehingga Q = 200 – (P + 15)</a:t>
            </a:r>
          </a:p>
          <a:p>
            <a:pPr marL="0" indent="0">
              <a:buNone/>
            </a:pPr>
            <a:r>
              <a:rPr lang="id-ID" dirty="0">
                <a:sym typeface="Wingdings" panose="05000000000000000000" pitchFamily="2" charset="2"/>
              </a:rPr>
              <a:t> </a:t>
            </a:r>
            <a:r>
              <a:rPr lang="id-ID" dirty="0" smtClean="0">
                <a:sym typeface="Wingdings" panose="05000000000000000000" pitchFamily="2" charset="2"/>
              </a:rPr>
              <a:t>  Atau Q = 185 – P  maka pada kesimbangan pasar baru : 185 – P = 2 P + 20 sehingga 3 P = 185 – 20  P = 165 / 3 = $ 55</a:t>
            </a:r>
          </a:p>
          <a:p>
            <a:pPr marL="0" indent="0">
              <a:buNone/>
            </a:pPr>
            <a:r>
              <a:rPr lang="id-ID" dirty="0" smtClean="0">
                <a:sym typeface="Wingdings" panose="05000000000000000000" pitchFamily="2" charset="2"/>
              </a:rPr>
              <a:t>Harga barang kena pajak menjadi : Pt = P + 15 = 55 + 15 = $ 70</a:t>
            </a:r>
          </a:p>
          <a:p>
            <a:pPr marL="0" indent="0">
              <a:buNone/>
            </a:pPr>
            <a:r>
              <a:rPr lang="id-ID" dirty="0" smtClean="0">
                <a:sym typeface="Wingdings" panose="05000000000000000000" pitchFamily="2" charset="2"/>
              </a:rPr>
              <a:t>Jumlah peredaran barang kena pajak : Q = 200 – 70 = 130 Unit</a:t>
            </a:r>
            <a:r>
              <a:rPr lang="id-ID" dirty="0" smtClean="0"/>
              <a:t> </a:t>
            </a:r>
            <a:endParaRPr lang="id-ID" dirty="0"/>
          </a:p>
        </p:txBody>
      </p:sp>
    </p:spTree>
    <p:extLst>
      <p:ext uri="{BB962C8B-B14F-4D97-AF65-F5344CB8AC3E}">
        <p14:creationId xmlns:p14="http://schemas.microsoft.com/office/powerpoint/2010/main" val="85053682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r>
              <a:rPr lang="id-ID" sz="3200" b="1" dirty="0" smtClean="0">
                <a:solidFill>
                  <a:srgbClr val="00B050"/>
                </a:solidFill>
              </a:rPr>
              <a:t>3. Penentuan Harga produk Berbasis Break Even Point (BEP)</a:t>
            </a:r>
            <a:endParaRPr lang="id-ID" sz="3200" b="1" dirty="0">
              <a:solidFill>
                <a:srgbClr val="00B050"/>
              </a:solidFill>
            </a:endParaRPr>
          </a:p>
        </p:txBody>
      </p:sp>
      <p:sp>
        <p:nvSpPr>
          <p:cNvPr id="3" name="Content Placeholder 2"/>
          <p:cNvSpPr>
            <a:spLocks noGrp="1"/>
          </p:cNvSpPr>
          <p:nvPr>
            <p:ph idx="1"/>
          </p:nvPr>
        </p:nvSpPr>
        <p:spPr>
          <a:xfrm>
            <a:off x="838199" y="953037"/>
            <a:ext cx="11023243" cy="5223926"/>
          </a:xfrm>
        </p:spPr>
        <p:txBody>
          <a:bodyPr/>
          <a:lstStyle/>
          <a:p>
            <a:r>
              <a:rPr lang="id-ID" dirty="0" smtClean="0">
                <a:solidFill>
                  <a:srgbClr val="C00000"/>
                </a:solidFill>
              </a:rPr>
              <a:t>Penetapan harga jual menggunakan analisis break even point</a:t>
            </a:r>
            <a:r>
              <a:rPr lang="id-ID" dirty="0" smtClean="0"/>
              <a:t> merupakan solusi yg tepat agar perusahaan dapat  mengoptimalkan laba perusahaan tanpa harus membebankan terlalu banyak pada konsumen. Break Even point dapat diartikan sebagai titik atau keadaan dimana perusahaan didalam operasinya tidak memperoleh laba ataupun kerugian bisnis.</a:t>
            </a:r>
          </a:p>
          <a:p>
            <a:r>
              <a:rPr lang="id-ID" dirty="0" smtClean="0">
                <a:solidFill>
                  <a:srgbClr val="C00000"/>
                </a:solidFill>
              </a:rPr>
              <a:t>Cara Menghitung BEP Unit dan Rupiah dapat digunakan Formula :</a:t>
            </a:r>
          </a:p>
          <a:p>
            <a:r>
              <a:rPr lang="id-ID" dirty="0" smtClean="0"/>
              <a:t>Break Even Point (BEP) =  </a:t>
            </a:r>
            <a:r>
              <a:rPr lang="id-ID" u="sng" dirty="0" smtClean="0"/>
              <a:t> .                         Biaya Tetap              .</a:t>
            </a:r>
            <a:endParaRPr lang="id-ID" dirty="0" smtClean="0"/>
          </a:p>
          <a:p>
            <a:pPr marL="0" indent="0">
              <a:buNone/>
            </a:pPr>
            <a:r>
              <a:rPr lang="id-ID" dirty="0" smtClean="0"/>
              <a:t>                                                   Harga per Unit – Biaya Variabel per Unit</a:t>
            </a:r>
          </a:p>
          <a:p>
            <a:pPr marL="0" indent="0">
              <a:buNone/>
            </a:pPr>
            <a:r>
              <a:rPr lang="id-ID" dirty="0" smtClean="0"/>
              <a:t>* Break Even Point (BEP) =  </a:t>
            </a:r>
            <a:r>
              <a:rPr lang="id-ID" u="sng" dirty="0" smtClean="0"/>
              <a:t>Biaya Tetap (Fixed Cost)    </a:t>
            </a:r>
            <a:endParaRPr lang="id-ID" dirty="0" smtClean="0"/>
          </a:p>
          <a:p>
            <a:pPr marL="0" indent="0">
              <a:buNone/>
            </a:pPr>
            <a:r>
              <a:rPr lang="id-ID" dirty="0"/>
              <a:t> </a:t>
            </a:r>
            <a:r>
              <a:rPr lang="id-ID" dirty="0" smtClean="0"/>
              <a:t>                                                (Kontribusi Margin per Unit) x (Harga per Unit)</a:t>
            </a:r>
          </a:p>
          <a:p>
            <a:pPr marL="0" indent="0">
              <a:buNone/>
            </a:pPr>
            <a:r>
              <a:rPr lang="id-ID" dirty="0" smtClean="0"/>
              <a:t>* Total Cost = Fc + Vc  dan  Total Revenue (TR) = Price per Unit x Quantity</a:t>
            </a:r>
            <a:endParaRPr lang="id-ID" dirty="0"/>
          </a:p>
        </p:txBody>
      </p:sp>
    </p:spTree>
    <p:extLst>
      <p:ext uri="{BB962C8B-B14F-4D97-AF65-F5344CB8AC3E}">
        <p14:creationId xmlns:p14="http://schemas.microsoft.com/office/powerpoint/2010/main" val="113856246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id-ID" sz="3200" b="1" dirty="0" smtClean="0">
                <a:solidFill>
                  <a:srgbClr val="00B050"/>
                </a:solidFill>
              </a:rPr>
              <a:t>4. Perhitungan Harga Jual Produk</a:t>
            </a:r>
            <a:endParaRPr lang="id-ID" sz="3200" b="1" dirty="0">
              <a:solidFill>
                <a:srgbClr val="00B050"/>
              </a:solidFill>
            </a:endParaRPr>
          </a:p>
        </p:txBody>
      </p:sp>
      <p:sp>
        <p:nvSpPr>
          <p:cNvPr id="3" name="Content Placeholder 2"/>
          <p:cNvSpPr>
            <a:spLocks noGrp="1"/>
          </p:cNvSpPr>
          <p:nvPr>
            <p:ph idx="1"/>
          </p:nvPr>
        </p:nvSpPr>
        <p:spPr>
          <a:xfrm>
            <a:off x="515155" y="1017431"/>
            <a:ext cx="11294772" cy="5159532"/>
          </a:xfrm>
        </p:spPr>
        <p:txBody>
          <a:bodyPr>
            <a:normAutofit lnSpcReduction="10000"/>
          </a:bodyPr>
          <a:lstStyle/>
          <a:p>
            <a:r>
              <a:rPr lang="id-ID" dirty="0" smtClean="0"/>
              <a:t>Penentuan harga pokok  variabel bermanfaat bagi manajemen dalam menentukan harga jual produk dalam jangka pendek dengan menggu nakan hubungan biaya – Volume – Laba, Contoh :</a:t>
            </a:r>
          </a:p>
          <a:p>
            <a:r>
              <a:rPr lang="id-ID" dirty="0" smtClean="0"/>
              <a:t>Diketahui CV. Sehat Sejahtera ( Adopsi Data di Artikel UNES) : </a:t>
            </a:r>
          </a:p>
          <a:p>
            <a:pPr marL="0" indent="0">
              <a:buNone/>
            </a:pPr>
            <a:r>
              <a:rPr lang="id-ID" dirty="0"/>
              <a:t> </a:t>
            </a:r>
            <a:r>
              <a:rPr lang="id-ID" dirty="0" smtClean="0"/>
              <a:t>  Fc = Rp 115.516.233,- dan Vc = Rp 370 per pcs, Q = 5.644.667 pcs, dan Q-  </a:t>
            </a:r>
          </a:p>
          <a:p>
            <a:pPr marL="0" indent="0">
              <a:buNone/>
            </a:pPr>
            <a:r>
              <a:rPr lang="id-ID" dirty="0"/>
              <a:t> </a:t>
            </a:r>
            <a:r>
              <a:rPr lang="id-ID" dirty="0" smtClean="0"/>
              <a:t>  bep = 284.497 pcs,  dan harga P-bep = Rp 220.789.647,31,- dan P-</a:t>
            </a:r>
            <a:r>
              <a:rPr lang="id-ID" sz="2000" dirty="0" smtClean="0"/>
              <a:t>2014 </a:t>
            </a:r>
            <a:r>
              <a:rPr lang="id-ID" dirty="0" smtClean="0"/>
              <a:t>Rp   </a:t>
            </a:r>
          </a:p>
          <a:p>
            <a:pPr marL="0" indent="0">
              <a:buNone/>
            </a:pPr>
            <a:r>
              <a:rPr lang="id-ID" dirty="0"/>
              <a:t> </a:t>
            </a:r>
            <a:r>
              <a:rPr lang="id-ID" dirty="0" smtClean="0"/>
              <a:t>  776 / pcs  dan  P</a:t>
            </a:r>
            <a:r>
              <a:rPr lang="id-ID" sz="2000" dirty="0" smtClean="0"/>
              <a:t>2015  </a:t>
            </a:r>
            <a:r>
              <a:rPr lang="id-ID" dirty="0" smtClean="0"/>
              <a:t>=  Rp 948 per pcs.</a:t>
            </a:r>
            <a:endParaRPr lang="id-ID" sz="3200" dirty="0" smtClean="0"/>
          </a:p>
          <a:p>
            <a:r>
              <a:rPr lang="id-ID" sz="3200" dirty="0" smtClean="0"/>
              <a:t>Ditanyakan : a). Q – BEP = ..... %</a:t>
            </a:r>
          </a:p>
          <a:p>
            <a:pPr marL="0" indent="0">
              <a:buNone/>
            </a:pPr>
            <a:r>
              <a:rPr lang="id-ID" sz="3200" dirty="0"/>
              <a:t> </a:t>
            </a:r>
            <a:r>
              <a:rPr lang="id-ID" sz="3200" dirty="0" smtClean="0"/>
              <a:t>                         b). Apakah  CV. Sehat sejahtera layak dapat kredit ?</a:t>
            </a:r>
          </a:p>
          <a:p>
            <a:pPr marL="0" indent="0">
              <a:buNone/>
            </a:pPr>
            <a:r>
              <a:rPr lang="id-ID" sz="3200" dirty="0"/>
              <a:t> </a:t>
            </a:r>
            <a:r>
              <a:rPr lang="id-ID" sz="3200" dirty="0" smtClean="0"/>
              <a:t>                         c). Apakah nilai BEP (%) termasuk katagori wajar   </a:t>
            </a:r>
          </a:p>
          <a:p>
            <a:pPr marL="0" indent="0">
              <a:buNone/>
            </a:pPr>
            <a:r>
              <a:rPr lang="id-ID" sz="3200" dirty="0"/>
              <a:t> </a:t>
            </a:r>
            <a:r>
              <a:rPr lang="id-ID" sz="3200" dirty="0" smtClean="0"/>
              <a:t>                           jika berlaku SOP nilai bank (%) = .... ≥ 10 % - 70 %  ?</a:t>
            </a:r>
            <a:endParaRPr lang="id-ID" dirty="0" smtClean="0"/>
          </a:p>
          <a:p>
            <a:endParaRPr lang="id-ID" sz="2000" dirty="0"/>
          </a:p>
        </p:txBody>
      </p:sp>
    </p:spTree>
    <p:extLst>
      <p:ext uri="{BB962C8B-B14F-4D97-AF65-F5344CB8AC3E}">
        <p14:creationId xmlns:p14="http://schemas.microsoft.com/office/powerpoint/2010/main" val="51206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6092"/>
          </a:xfrm>
        </p:spPr>
        <p:txBody>
          <a:bodyPr>
            <a:normAutofit fontScale="90000"/>
          </a:bodyPr>
          <a:lstStyle/>
          <a:p>
            <a:r>
              <a:rPr lang="id-ID" sz="3200" b="1" dirty="0" smtClean="0">
                <a:solidFill>
                  <a:srgbClr val="00B050"/>
                </a:solidFill>
              </a:rPr>
              <a:t>3.4. Fase Strategi Generik Porter</a:t>
            </a:r>
            <a:endParaRPr lang="id-ID" sz="3200" b="1" dirty="0">
              <a:solidFill>
                <a:srgbClr val="00B050"/>
              </a:solidFill>
            </a:endParaRPr>
          </a:p>
        </p:txBody>
      </p:sp>
      <p:sp>
        <p:nvSpPr>
          <p:cNvPr id="3" name="Content Placeholder 2"/>
          <p:cNvSpPr>
            <a:spLocks noGrp="1"/>
          </p:cNvSpPr>
          <p:nvPr>
            <p:ph idx="1"/>
          </p:nvPr>
        </p:nvSpPr>
        <p:spPr>
          <a:xfrm>
            <a:off x="618186" y="850006"/>
            <a:ext cx="10998558" cy="5563673"/>
          </a:xfrm>
        </p:spPr>
        <p:txBody>
          <a:bodyPr/>
          <a:lstStyle/>
          <a:p>
            <a:r>
              <a:rPr lang="id-ID" dirty="0" smtClean="0"/>
              <a:t>Michel E Porter menawarkan kerangka analisis intensitas persaingan yg meliputi lima kekuatan pokok (</a:t>
            </a:r>
            <a:r>
              <a:rPr lang="id-ID" i="1" dirty="0" smtClean="0"/>
              <a:t>Five Forces Model</a:t>
            </a:r>
            <a:r>
              <a:rPr lang="id-ID" dirty="0" smtClean="0"/>
              <a:t>) : Persaingan dalam industri bersangkutan, bargaining porter pemasok, bargaining porter pelanggan, ancaman pendatang baru potensial, dan ancaman produk substitusi seperti gambar dibawah ini :</a:t>
            </a:r>
          </a:p>
          <a:p>
            <a:pPr marL="0" indent="0">
              <a:buNone/>
            </a:pPr>
            <a:endParaRPr lang="id-ID" dirty="0"/>
          </a:p>
        </p:txBody>
      </p:sp>
      <p:sp>
        <p:nvSpPr>
          <p:cNvPr id="4" name="Rectangle 3"/>
          <p:cNvSpPr/>
          <p:nvPr/>
        </p:nvSpPr>
        <p:spPr>
          <a:xfrm>
            <a:off x="4726546" y="3142445"/>
            <a:ext cx="1970468" cy="579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Pendatang Baru</a:t>
            </a:r>
            <a:endParaRPr lang="id-ID" b="1" dirty="0"/>
          </a:p>
        </p:txBody>
      </p:sp>
      <p:sp>
        <p:nvSpPr>
          <p:cNvPr id="5" name="Rectangle 4"/>
          <p:cNvSpPr/>
          <p:nvPr/>
        </p:nvSpPr>
        <p:spPr>
          <a:xfrm>
            <a:off x="4726546" y="4056845"/>
            <a:ext cx="2292440" cy="87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Pesaing Industri</a:t>
            </a:r>
          </a:p>
          <a:p>
            <a:pPr algn="ctr"/>
            <a:r>
              <a:rPr lang="id-ID" b="1" dirty="0" smtClean="0"/>
              <a:t>Intensitas Persaingan</a:t>
            </a:r>
            <a:endParaRPr lang="id-ID" b="1" dirty="0"/>
          </a:p>
        </p:txBody>
      </p:sp>
      <p:sp>
        <p:nvSpPr>
          <p:cNvPr id="6" name="Rectangle 5"/>
          <p:cNvSpPr/>
          <p:nvPr/>
        </p:nvSpPr>
        <p:spPr>
          <a:xfrm>
            <a:off x="4957591" y="5344732"/>
            <a:ext cx="1531344" cy="515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Substitusi</a:t>
            </a:r>
            <a:endParaRPr lang="id-ID" b="1" dirty="0"/>
          </a:p>
        </p:txBody>
      </p:sp>
      <p:sp>
        <p:nvSpPr>
          <p:cNvPr id="7" name="Rectangle 6"/>
          <p:cNvSpPr/>
          <p:nvPr/>
        </p:nvSpPr>
        <p:spPr>
          <a:xfrm>
            <a:off x="8041383" y="4373700"/>
            <a:ext cx="1256854" cy="2644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Konsumen</a:t>
            </a:r>
            <a:endParaRPr lang="id-ID" b="1" dirty="0"/>
          </a:p>
        </p:txBody>
      </p:sp>
      <p:sp>
        <p:nvSpPr>
          <p:cNvPr id="8" name="Rectangle 7"/>
          <p:cNvSpPr/>
          <p:nvPr/>
        </p:nvSpPr>
        <p:spPr>
          <a:xfrm>
            <a:off x="2699133" y="4208443"/>
            <a:ext cx="1233889" cy="347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Pemasok</a:t>
            </a:r>
            <a:endParaRPr lang="id-ID" b="1" dirty="0"/>
          </a:p>
        </p:txBody>
      </p:sp>
      <p:cxnSp>
        <p:nvCxnSpPr>
          <p:cNvPr id="10" name="Straight Arrow Connector 9"/>
          <p:cNvCxnSpPr>
            <a:stCxn id="4" idx="2"/>
          </p:cNvCxnSpPr>
          <p:nvPr/>
        </p:nvCxnSpPr>
        <p:spPr>
          <a:xfrm>
            <a:off x="5711780" y="3721994"/>
            <a:ext cx="5974" cy="334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1"/>
            <a:endCxn id="5" idx="3"/>
          </p:cNvCxnSpPr>
          <p:nvPr/>
        </p:nvCxnSpPr>
        <p:spPr>
          <a:xfrm flipH="1" flipV="1">
            <a:off x="7018986" y="4494727"/>
            <a:ext cx="1022397" cy="11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5" idx="2"/>
          </p:cNvCxnSpPr>
          <p:nvPr/>
        </p:nvCxnSpPr>
        <p:spPr>
          <a:xfrm flipV="1">
            <a:off x="5871990" y="4932608"/>
            <a:ext cx="776" cy="4121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3"/>
          </p:cNvCxnSpPr>
          <p:nvPr/>
        </p:nvCxnSpPr>
        <p:spPr>
          <a:xfrm flipV="1">
            <a:off x="3933022" y="4373699"/>
            <a:ext cx="793524" cy="8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36191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7759"/>
          </a:xfrm>
        </p:spPr>
        <p:txBody>
          <a:bodyPr>
            <a:normAutofit fontScale="90000"/>
          </a:bodyPr>
          <a:lstStyle/>
          <a:p>
            <a:r>
              <a:rPr lang="id-ID" sz="3200" b="1" dirty="0">
                <a:solidFill>
                  <a:srgbClr val="00B050"/>
                </a:solidFill>
              </a:rPr>
              <a:t>5</a:t>
            </a:r>
            <a:r>
              <a:rPr lang="id-ID" sz="3200" b="1" dirty="0" smtClean="0">
                <a:solidFill>
                  <a:srgbClr val="00B050"/>
                </a:solidFill>
              </a:rPr>
              <a:t>. </a:t>
            </a:r>
            <a:r>
              <a:rPr lang="id-ID" sz="3200" b="1" dirty="0" smtClean="0">
                <a:solidFill>
                  <a:srgbClr val="00B050"/>
                </a:solidFill>
              </a:rPr>
              <a:t>Strategi Promosi</a:t>
            </a:r>
            <a:endParaRPr lang="id-ID" sz="3200" b="1" dirty="0">
              <a:solidFill>
                <a:srgbClr val="00B050"/>
              </a:solidFill>
            </a:endParaRPr>
          </a:p>
        </p:txBody>
      </p:sp>
      <p:sp>
        <p:nvSpPr>
          <p:cNvPr id="3" name="Content Placeholder 2"/>
          <p:cNvSpPr>
            <a:spLocks noGrp="1"/>
          </p:cNvSpPr>
          <p:nvPr>
            <p:ph idx="1"/>
          </p:nvPr>
        </p:nvSpPr>
        <p:spPr>
          <a:xfrm>
            <a:off x="838199" y="862884"/>
            <a:ext cx="10830059" cy="5314079"/>
          </a:xfrm>
        </p:spPr>
        <p:txBody>
          <a:bodyPr>
            <a:normAutofit fontScale="85000" lnSpcReduction="20000"/>
          </a:bodyPr>
          <a:lstStyle/>
          <a:p>
            <a:r>
              <a:rPr lang="id-ID" dirty="0" smtClean="0">
                <a:solidFill>
                  <a:srgbClr val="C00000"/>
                </a:solidFill>
              </a:rPr>
              <a:t>Promosi</a:t>
            </a:r>
            <a:r>
              <a:rPr lang="id-ID" dirty="0" smtClean="0"/>
              <a:t> </a:t>
            </a:r>
            <a:r>
              <a:rPr lang="id-ID" dirty="0" smtClean="0">
                <a:sym typeface="Wingdings" panose="05000000000000000000" pitchFamily="2" charset="2"/>
              </a:rPr>
              <a:t> Upaya meningkatkan visibilitas merek, produk atau jasa perusahaan.</a:t>
            </a:r>
          </a:p>
          <a:p>
            <a:r>
              <a:rPr lang="id-ID" dirty="0" smtClean="0">
                <a:solidFill>
                  <a:srgbClr val="C00000"/>
                </a:solidFill>
                <a:sym typeface="Wingdings" panose="05000000000000000000" pitchFamily="2" charset="2"/>
              </a:rPr>
              <a:t>Strategi promosi yg paling efektif</a:t>
            </a:r>
            <a:r>
              <a:rPr lang="id-ID" dirty="0" smtClean="0">
                <a:sym typeface="Wingdings" panose="05000000000000000000" pitchFamily="2" charset="2"/>
              </a:rPr>
              <a:t> bervariasi menurut industri, ukuran bisnis, dan banyak faktor lainnya. Beberapa contoh upaya promosi termasuk iklan TV, papan reklame, dan sponsor sport dan amal.</a:t>
            </a:r>
          </a:p>
          <a:p>
            <a:r>
              <a:rPr lang="id-ID" dirty="0" smtClean="0">
                <a:sym typeface="Wingdings" panose="05000000000000000000" pitchFamily="2" charset="2"/>
              </a:rPr>
              <a:t>Promosi dilakukan sbg komunikasi produk kepada target pasar agar produk itu dapat dikenal, dibeli, dan dikonsumsi.</a:t>
            </a:r>
          </a:p>
          <a:p>
            <a:r>
              <a:rPr lang="id-ID" dirty="0" smtClean="0">
                <a:solidFill>
                  <a:srgbClr val="C00000"/>
                </a:solidFill>
                <a:sym typeface="Wingdings" panose="05000000000000000000" pitchFamily="2" charset="2"/>
              </a:rPr>
              <a:t>Apa saja strategi promosi Brainly ?</a:t>
            </a:r>
            <a:r>
              <a:rPr lang="id-ID" dirty="0" smtClean="0">
                <a:sym typeface="Wingdings" panose="05000000000000000000" pitchFamily="2" charset="2"/>
              </a:rPr>
              <a:t>  Strategi promosi brainly meliputi :</a:t>
            </a:r>
          </a:p>
          <a:p>
            <a:pPr marL="514350" indent="-514350">
              <a:buAutoNum type="arabicPeriod"/>
            </a:pPr>
            <a:r>
              <a:rPr lang="id-ID" dirty="0" smtClean="0">
                <a:sym typeface="Wingdings" panose="05000000000000000000" pitchFamily="2" charset="2"/>
              </a:rPr>
              <a:t>Media Sosial</a:t>
            </a:r>
          </a:p>
          <a:p>
            <a:pPr marL="514350" indent="-514350">
              <a:buAutoNum type="arabicPeriod"/>
            </a:pPr>
            <a:r>
              <a:rPr lang="id-ID" dirty="0" smtClean="0">
                <a:sym typeface="Wingdings" panose="05000000000000000000" pitchFamily="2" charset="2"/>
              </a:rPr>
              <a:t>Promosi produk secara gratis</a:t>
            </a:r>
          </a:p>
          <a:p>
            <a:pPr marL="514350" indent="-514350">
              <a:buAutoNum type="arabicPeriod"/>
            </a:pPr>
            <a:r>
              <a:rPr lang="id-ID" dirty="0" smtClean="0">
                <a:sym typeface="Wingdings" panose="05000000000000000000" pitchFamily="2" charset="2"/>
              </a:rPr>
              <a:t>Menentukan lokasi yang strategis</a:t>
            </a:r>
          </a:p>
          <a:p>
            <a:pPr marL="514350" indent="-514350">
              <a:buAutoNum type="arabicPeriod"/>
            </a:pPr>
            <a:r>
              <a:rPr lang="id-ID" dirty="0" smtClean="0">
                <a:sym typeface="Wingdings" panose="05000000000000000000" pitchFamily="2" charset="2"/>
              </a:rPr>
              <a:t>Menawarkan Insentif untuk rekomendasi</a:t>
            </a:r>
          </a:p>
          <a:p>
            <a:pPr marL="514350" indent="-514350">
              <a:buAutoNum type="arabicPeriod"/>
            </a:pPr>
            <a:r>
              <a:rPr lang="id-ID" dirty="0" smtClean="0">
                <a:sym typeface="Wingdings" panose="05000000000000000000" pitchFamily="2" charset="2"/>
              </a:rPr>
              <a:t>Menentukan Target Market</a:t>
            </a:r>
          </a:p>
          <a:p>
            <a:pPr marL="514350" indent="-514350">
              <a:buAutoNum type="arabicPeriod"/>
            </a:pPr>
            <a:r>
              <a:rPr lang="id-ID" dirty="0" smtClean="0">
                <a:sym typeface="Wingdings" panose="05000000000000000000" pitchFamily="2" charset="2"/>
              </a:rPr>
              <a:t>Buat website untuk bisnis anda</a:t>
            </a:r>
          </a:p>
          <a:p>
            <a:pPr marL="514350" indent="-514350">
              <a:buAutoNum type="arabicPeriod"/>
            </a:pPr>
            <a:r>
              <a:rPr lang="id-ID" dirty="0" smtClean="0">
                <a:sym typeface="Wingdings" panose="05000000000000000000" pitchFamily="2" charset="2"/>
              </a:rPr>
              <a:t>Tetapkan Promosi Beli 1 Gratis 1</a:t>
            </a:r>
            <a:endParaRPr lang="id-ID" dirty="0"/>
          </a:p>
        </p:txBody>
      </p:sp>
    </p:spTree>
    <p:extLst>
      <p:ext uri="{BB962C8B-B14F-4D97-AF65-F5344CB8AC3E}">
        <p14:creationId xmlns:p14="http://schemas.microsoft.com/office/powerpoint/2010/main" val="384553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39106"/>
          </a:xfrm>
        </p:spPr>
        <p:txBody>
          <a:bodyPr>
            <a:noAutofit/>
          </a:bodyPr>
          <a:lstStyle/>
          <a:p>
            <a:r>
              <a:rPr lang="id-ID" sz="3200" b="1" dirty="0" smtClean="0">
                <a:solidFill>
                  <a:srgbClr val="00B050"/>
                </a:solidFill>
              </a:rPr>
              <a:t>3.5. Fase Restruktukturisasi, Kepuasan Pelanggan &amp; Kecepatan</a:t>
            </a:r>
            <a:endParaRPr lang="id-ID" sz="3200" b="1" dirty="0">
              <a:solidFill>
                <a:srgbClr val="00B050"/>
              </a:solidFill>
            </a:endParaRPr>
          </a:p>
        </p:txBody>
      </p:sp>
      <p:sp>
        <p:nvSpPr>
          <p:cNvPr id="3" name="Content Placeholder 2"/>
          <p:cNvSpPr>
            <a:spLocks noGrp="1"/>
          </p:cNvSpPr>
          <p:nvPr>
            <p:ph idx="1"/>
          </p:nvPr>
        </p:nvSpPr>
        <p:spPr>
          <a:xfrm>
            <a:off x="484741" y="903383"/>
            <a:ext cx="11116019" cy="5273580"/>
          </a:xfrm>
        </p:spPr>
        <p:txBody>
          <a:bodyPr/>
          <a:lstStyle/>
          <a:p>
            <a:r>
              <a:rPr lang="id-ID" dirty="0" smtClean="0"/>
              <a:t>Restrukturisai sbg salah satu trend yg mendominasi aksi strategik pada dekade 1990-an.</a:t>
            </a:r>
          </a:p>
          <a:p>
            <a:r>
              <a:rPr lang="id-ID" dirty="0" smtClean="0"/>
              <a:t>Perampingan organisasi dengan berbagai nama seperti :down sizing, rightsizing, delayering, reengineering, dst dilakukan dengan harapan mampu mewujudkan efisiensi agar bisa bersaing secara efektif dalam skala global.</a:t>
            </a:r>
            <a:endParaRPr lang="id-ID" dirty="0"/>
          </a:p>
        </p:txBody>
      </p:sp>
    </p:spTree>
    <p:extLst>
      <p:ext uri="{BB962C8B-B14F-4D97-AF65-F5344CB8AC3E}">
        <p14:creationId xmlns:p14="http://schemas.microsoft.com/office/powerpoint/2010/main" val="1060572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2969</TotalTime>
  <Words>7368</Words>
  <Application>Microsoft Office PowerPoint</Application>
  <PresentationFormat>Widescreen</PresentationFormat>
  <Paragraphs>657</Paragraphs>
  <Slides>80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80</vt:i4>
      </vt:variant>
    </vt:vector>
  </HeadingPairs>
  <TitlesOfParts>
    <vt:vector size="85" baseType="lpstr">
      <vt:lpstr>Arial</vt:lpstr>
      <vt:lpstr>Calibri</vt:lpstr>
      <vt:lpstr>Calibri Light</vt:lpstr>
      <vt:lpstr>Wingdings</vt:lpstr>
      <vt:lpstr>Office Theme</vt:lpstr>
      <vt:lpstr> MANAJEMEN  PEMASARAN  STRATEGIK</vt:lpstr>
      <vt:lpstr>Reference  Book</vt:lpstr>
      <vt:lpstr>Topic 1 :   Ruang Lingkup dan Konsep Strategi Pemasaran</vt:lpstr>
      <vt:lpstr>2. Konsep Strategi Pemasaran</vt:lpstr>
      <vt:lpstr>3. Perkembangan Strategi Pemasaran</vt:lpstr>
      <vt:lpstr>3.1. Fase Budgeting and Over All Strategy</vt:lpstr>
      <vt:lpstr>3.3. Fase Portofolio Planning</vt:lpstr>
      <vt:lpstr>3.4. Fase Strategi Generik Porter</vt:lpstr>
      <vt:lpstr>3.5. Fase Restruktukturisasi, Kepuasan Pelanggan &amp; Kecepatan</vt:lpstr>
      <vt:lpstr>Topic 2 :  Hubungan Corporate Strategy, Business Strategy dan Marketing Strategy</vt:lpstr>
      <vt:lpstr>2.1. Strategi Pemasaran Yang Sering Digunakan</vt:lpstr>
      <vt:lpstr>2.2. Strategic Marketing :  The Foundation is includes :</vt:lpstr>
      <vt:lpstr>2.4. Marketing Strategy Formulation includes :</vt:lpstr>
      <vt:lpstr>2.6. Strategic Marketing :  The Marketing Program</vt:lpstr>
      <vt:lpstr>2.8. Model Strategi Korporat, dan  Strategi Bisnis</vt:lpstr>
      <vt:lpstr>2.9. Model Strategi Pemasaran</vt:lpstr>
      <vt:lpstr>Topic 3 :  Analisis  Situasi (Stength, Weakness, Opportunity, Threats)</vt:lpstr>
      <vt:lpstr>3.1. Fungsi Analisis SWOT Bagi Perusahaan</vt:lpstr>
      <vt:lpstr>3.2. Empat (4) Komponen Dasar pada Analisis SWOT</vt:lpstr>
      <vt:lpstr>3.3. Case Study Analisis SWOT pada perusahaan PT. Indosat</vt:lpstr>
      <vt:lpstr>3. Analisis SWOT terhadap PT. Indosat</vt:lpstr>
      <vt:lpstr>3.3. Opportunity (peluang) :</vt:lpstr>
      <vt:lpstr>4.1. Posisi PT. Indosat Model Portofolio Matrix General Electric</vt:lpstr>
      <vt:lpstr>4.2. Analisis SWOT terhadap Posisi PT. Indosat</vt:lpstr>
      <vt:lpstr>Topic 4 :  Konsep Struktur Pasar dan Analisis Pesaing</vt:lpstr>
      <vt:lpstr>4.2. Apa itu Analisis Kompetitif ?</vt:lpstr>
      <vt:lpstr>4.3. Tujuan Analisis Kompetitif</vt:lpstr>
      <vt:lpstr>4.4. Bagaimana Melakukan Analisis Kompetitif ?</vt:lpstr>
      <vt:lpstr>4.5. Identifikasi Pesaing (Kompetitor)</vt:lpstr>
      <vt:lpstr>3. Pesaing Tidak Langsung</vt:lpstr>
      <vt:lpstr>4.7. Kerangka Analisis Kompetitif</vt:lpstr>
      <vt:lpstr>5. Tugas Kelompok (Group) dan Tugas Individu</vt:lpstr>
      <vt:lpstr>5.2. Tugas -2  Individu Kelas MM</vt:lpstr>
      <vt:lpstr>5.3. Contoh Kerangka Makalah</vt:lpstr>
      <vt:lpstr>Topic 5 :  Segmentasi dan Market Driven Strategy</vt:lpstr>
      <vt:lpstr>5.4. Apa fungsi Segmentasi Pasar ?</vt:lpstr>
      <vt:lpstr>5.5. Strategi Menentukan Segmentasi Pasar</vt:lpstr>
      <vt:lpstr>5.6. Contoh Kasus Segmentasi Pasar</vt:lpstr>
      <vt:lpstr>A. Konsep Market Driven Strategi</vt:lpstr>
      <vt:lpstr>B. Karakteristik Market Driving Strategy</vt:lpstr>
      <vt:lpstr>Topic 6 :  Strategi Target Pasar dan Positioning</vt:lpstr>
      <vt:lpstr>A1. Konsentrasi Segmen Tunggal (Single Segmen Targeting)</vt:lpstr>
      <vt:lpstr>A2. Spesialisasi Selektif (Selective Specialization Targeting)</vt:lpstr>
      <vt:lpstr>A3. Spesialisasi Pasar (Market Specialization Targeting)</vt:lpstr>
      <vt:lpstr>A5. Cakupan Pasar Penuh (Mass Market Targeting)</vt:lpstr>
      <vt:lpstr>B. Strategi Positioning Produk</vt:lpstr>
      <vt:lpstr>Topic 7 :  Strategi Pengembangan Produk Baru</vt:lpstr>
      <vt:lpstr>7.1. Analisis Pengembangan Produk Baru</vt:lpstr>
      <vt:lpstr>7.2. Hal – hal  penting dalam Strategi pengembangan Produk</vt:lpstr>
      <vt:lpstr>7.3. Bagaimana memasarkan Produk Baru yg Efektif &amp; Efisien ?</vt:lpstr>
      <vt:lpstr>7.4. Bagaimana Implementasi Strategi Pengembangan Produk Baru ?</vt:lpstr>
      <vt:lpstr>7.5. Manfaat dan Risiko Strategi Pengembangan Produk Baru</vt:lpstr>
      <vt:lpstr>7.6. Contoh Strategi Pengembangan Produk Microsoft</vt:lpstr>
      <vt:lpstr>Topic 9 :  Proses Pengembangan Inovasi</vt:lpstr>
      <vt:lpstr>1. Bentuk dan Contoh Inovasi</vt:lpstr>
      <vt:lpstr>2. Difusi Inovasi</vt:lpstr>
      <vt:lpstr>3. Inovasi Produk Baru -1</vt:lpstr>
      <vt:lpstr>4. Inovasi Produk Baru - 2</vt:lpstr>
      <vt:lpstr>5. Inovasi Produk Perbankan Berbasis Orientasi Pasar</vt:lpstr>
      <vt:lpstr>Topic 10 : Strategi Memperkuat Merek (Brand)</vt:lpstr>
      <vt:lpstr>1. Brand Awareness</vt:lpstr>
      <vt:lpstr>2. Apa saja keuntungan yang diperoleh dari Brand Awareness kuat ?</vt:lpstr>
      <vt:lpstr>3. Bagaimana membangun Merek (Brand) yang kuat ?</vt:lpstr>
      <vt:lpstr>Topic 11 :  Strategi Me-Manage Portofolio Merek</vt:lpstr>
      <vt:lpstr>5. Peran Merek </vt:lpstr>
      <vt:lpstr>6. Ekuitas Pelanggan (Customer)</vt:lpstr>
      <vt:lpstr>Topic 12 :  Strategic Distribution  &amp;  Value Chain Strategy</vt:lpstr>
      <vt:lpstr>1. Apa saja metode Distribusi ?</vt:lpstr>
      <vt:lpstr>2. Apa saja Contoh Kegiatan distribusi ?</vt:lpstr>
      <vt:lpstr>4. Bagaimana mendistribusikan Produk Baru yang efektif ?</vt:lpstr>
      <vt:lpstr>B. Value Chain Strategy (Strategi Rantai Nilai)</vt:lpstr>
      <vt:lpstr>4. Apa itu Value Creation ?</vt:lpstr>
      <vt:lpstr>7. Bagaimana perusahaan menciptakan value bagi Stake Holder</vt:lpstr>
      <vt:lpstr>Topic 13 :  Strategi Menentukan Harga dan Promosi</vt:lpstr>
      <vt:lpstr>1. Penetapan Harga Menurut Philip Kotler</vt:lpstr>
      <vt:lpstr>2. Penetapan Harga Berbasis Mekanisme Pasar</vt:lpstr>
      <vt:lpstr>b). Jika dikenakan pajak $ 15 per unit barang, tentukan harga dan jumlah barang di pasar ?</vt:lpstr>
      <vt:lpstr>3. Penentuan Harga produk Berbasis Break Even Point (BEP)</vt:lpstr>
      <vt:lpstr>4. Perhitungan Harga Jual Produk</vt:lpstr>
      <vt:lpstr>5. Strategi Promosi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PEMASARAN</dc:title>
  <dc:creator>DELL</dc:creator>
  <cp:lastModifiedBy>DELL</cp:lastModifiedBy>
  <cp:revision>231</cp:revision>
  <dcterms:created xsi:type="dcterms:W3CDTF">2022-03-12T01:42:51Z</dcterms:created>
  <dcterms:modified xsi:type="dcterms:W3CDTF">2022-06-10T14:03:15Z</dcterms:modified>
</cp:coreProperties>
</file>