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2699" y="1143000"/>
            <a:ext cx="4343400" cy="1015999"/>
          </a:xfrm>
        </p:spPr>
        <p:txBody>
          <a:bodyPr>
            <a:noAutofit/>
          </a:bodyPr>
          <a:lstStyle/>
          <a:p>
            <a:pPr algn="ctr"/>
            <a:r>
              <a:rPr lang="en-ID" b="1" dirty="0" smtClean="0">
                <a:solidFill>
                  <a:schemeClr val="bg1"/>
                </a:solidFill>
              </a:rPr>
              <a:t/>
            </a:r>
            <a:br>
              <a:rPr lang="en-ID" b="1" dirty="0" smtClean="0">
                <a:solidFill>
                  <a:schemeClr val="bg1"/>
                </a:solidFill>
              </a:rPr>
            </a:br>
            <a:r>
              <a:rPr lang="en-ID" b="1" dirty="0">
                <a:solidFill>
                  <a:schemeClr val="bg1"/>
                </a:solidFill>
              </a:rPr>
              <a:t/>
            </a:r>
            <a:br>
              <a:rPr lang="en-ID" b="1" dirty="0">
                <a:solidFill>
                  <a:schemeClr val="bg1"/>
                </a:solidFill>
              </a:rPr>
            </a:br>
            <a:r>
              <a:rPr lang="en-ID" b="1" dirty="0" smtClean="0">
                <a:solidFill>
                  <a:schemeClr val="bg1"/>
                </a:solidFill>
              </a:rPr>
              <a:t>BAHAN </a:t>
            </a:r>
            <a:r>
              <a:rPr lang="en-ID" b="1" smtClean="0">
                <a:solidFill>
                  <a:schemeClr val="bg1"/>
                </a:solidFill>
              </a:rPr>
              <a:t>AJAR </a:t>
            </a:r>
            <a:r>
              <a:rPr lang="en-ID" b="1" dirty="0" smtClean="0">
                <a:solidFill>
                  <a:schemeClr val="bg1"/>
                </a:solidFill>
              </a:rPr>
              <a:t/>
            </a:r>
            <a:br>
              <a:rPr lang="en-ID" b="1" dirty="0" smtClean="0">
                <a:solidFill>
                  <a:schemeClr val="bg1"/>
                </a:solidFill>
              </a:rPr>
            </a:br>
            <a:r>
              <a:rPr lang="en-ID" b="1" dirty="0" smtClean="0">
                <a:solidFill>
                  <a:schemeClr val="bg1"/>
                </a:solidFill>
              </a:rPr>
              <a:t>MATA </a:t>
            </a:r>
            <a:r>
              <a:rPr lang="en-ID" b="1" dirty="0" smtClean="0">
                <a:solidFill>
                  <a:schemeClr val="bg1"/>
                </a:solidFill>
              </a:rPr>
              <a:t>KULIAH</a:t>
            </a:r>
            <a:br>
              <a:rPr lang="en-ID" b="1" dirty="0" smtClean="0">
                <a:solidFill>
                  <a:schemeClr val="bg1"/>
                </a:solidFill>
              </a:rPr>
            </a:br>
            <a:r>
              <a:rPr lang="en-ID" b="1" dirty="0" smtClean="0">
                <a:solidFill>
                  <a:schemeClr val="bg1"/>
                </a:solidFill>
              </a:rPr>
              <a:t>KEWIRAUSAHAAN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505200"/>
            <a:ext cx="8534400" cy="276999"/>
          </a:xfrm>
        </p:spPr>
        <p:txBody>
          <a:bodyPr>
            <a:noAutofit/>
          </a:bodyPr>
          <a:lstStyle/>
          <a:p>
            <a:pPr algn="ctr"/>
            <a:r>
              <a:rPr lang="en-ID" sz="2000" b="1" dirty="0" err="1" smtClean="0">
                <a:solidFill>
                  <a:schemeClr val="tx1"/>
                </a:solidFill>
              </a:rPr>
              <a:t>Dosen</a:t>
            </a:r>
            <a:r>
              <a:rPr lang="en-ID" sz="2000" b="1" dirty="0" smtClean="0">
                <a:solidFill>
                  <a:schemeClr val="tx1"/>
                </a:solidFill>
              </a:rPr>
              <a:t> : </a:t>
            </a:r>
            <a:r>
              <a:rPr lang="en-ID" sz="2000" b="1" dirty="0" err="1">
                <a:solidFill>
                  <a:schemeClr val="tx1"/>
                </a:solidFill>
              </a:rPr>
              <a:t>Dr.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Sulistiash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S.Sos</a:t>
            </a:r>
            <a:r>
              <a:rPr lang="en-ID" sz="2000" b="1" dirty="0">
                <a:solidFill>
                  <a:schemeClr val="tx1"/>
                </a:solidFill>
              </a:rPr>
              <a:t>, </a:t>
            </a:r>
            <a:r>
              <a:rPr lang="en-ID" sz="2000" b="1" dirty="0" err="1">
                <a:solidFill>
                  <a:schemeClr val="tx1"/>
                </a:solidFill>
              </a:rPr>
              <a:t>M.Psi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72199" y="5105400"/>
            <a:ext cx="4724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734B23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algn="ctr"/>
            <a:r>
              <a:rPr lang="en-ID" sz="1600" b="1" dirty="0"/>
              <a:t>UNIVERSITAS BHAYANGKARA JAKARTA </a:t>
            </a:r>
            <a:r>
              <a:rPr lang="en-ID" sz="1600" b="1" dirty="0" smtClean="0"/>
              <a:t>RAYA  JAKARTA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819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1005"/>
              </a:spcBef>
            </a:pPr>
            <a:r>
              <a:rPr spc="525" dirty="0"/>
              <a:t>RENCANA</a:t>
            </a:r>
            <a:r>
              <a:rPr spc="-225" dirty="0"/>
              <a:t> </a:t>
            </a:r>
            <a:r>
              <a:rPr spc="40" dirty="0"/>
              <a:t>BISNIS </a:t>
            </a:r>
            <a:r>
              <a:rPr spc="-1970" dirty="0"/>
              <a:t> </a:t>
            </a:r>
            <a:r>
              <a:rPr spc="235" dirty="0"/>
              <a:t>BARU</a:t>
            </a:r>
          </a:p>
        </p:txBody>
      </p:sp>
    </p:spTree>
    <p:extLst>
      <p:ext uri="{BB962C8B-B14F-4D97-AF65-F5344CB8AC3E}">
        <p14:creationId xmlns:p14="http://schemas.microsoft.com/office/powerpoint/2010/main" val="280233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4128"/>
            <a:ext cx="2956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solidFill>
                  <a:srgbClr val="000000"/>
                </a:solidFill>
                <a:latin typeface="Trebuchet MS"/>
                <a:cs typeface="Trebuchet MS"/>
              </a:rPr>
              <a:t>PEN</a:t>
            </a:r>
            <a:r>
              <a:rPr spc="254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pc="160" dirty="0">
                <a:solidFill>
                  <a:srgbClr val="000000"/>
                </a:solidFill>
                <a:latin typeface="Trebuchet MS"/>
                <a:cs typeface="Trebuchet MS"/>
              </a:rPr>
              <a:t>AHUL</a:t>
            </a:r>
            <a:r>
              <a:rPr spc="75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pc="350" dirty="0">
                <a:solidFill>
                  <a:srgbClr val="000000"/>
                </a:solidFill>
                <a:latin typeface="Trebuchet MS"/>
                <a:cs typeface="Trebuchet MS"/>
              </a:rPr>
              <a:t>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0603" y="2009140"/>
            <a:ext cx="9333230" cy="234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Beíbisnis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bukan</a:t>
            </a: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2A2A2A"/>
                </a:solidFill>
                <a:latin typeface="Roboto"/>
                <a:cs typeface="Roboto"/>
              </a:rPr>
              <a:t>hanya</a:t>
            </a:r>
            <a:r>
              <a:rPr sz="2000" spc="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soal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modal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semata.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Setelah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mendapatkan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pinjaman</a:t>
            </a: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dana </a:t>
            </a:r>
            <a:r>
              <a:rPr sz="2000" spc="-48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2A2A2A"/>
                </a:solidFill>
                <a:latin typeface="Roboto"/>
                <a:cs typeface="Roboto"/>
              </a:rPr>
              <a:t>untuk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modal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,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oíang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memulai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haíus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membuat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íencana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atau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i="1" spc="-50" dirty="0">
                <a:solidFill>
                  <a:srgbClr val="2A2A2A"/>
                </a:solidFill>
                <a:latin typeface="Roboto"/>
                <a:cs typeface="Roboto"/>
              </a:rPr>
              <a:t>business</a:t>
            </a:r>
            <a:r>
              <a:rPr sz="2000" i="1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i="1" spc="-45" dirty="0">
                <a:solidFill>
                  <a:srgbClr val="2A2A2A"/>
                </a:solidFill>
                <a:latin typeface="Roboto"/>
                <a:cs typeface="Roboto"/>
              </a:rPr>
              <a:t>plan</a:t>
            </a:r>
            <a:r>
              <a:rPr sz="2000" i="1" spc="-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matang.</a:t>
            </a:r>
            <a:endParaRPr sz="2000">
              <a:latin typeface="Roboto"/>
              <a:cs typeface="Roboto"/>
            </a:endParaRPr>
          </a:p>
          <a:p>
            <a:pPr marL="241300" marR="539750" indent="-229235">
              <a:lnSpc>
                <a:spcPct val="120100"/>
              </a:lnSpc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14" dirty="0">
                <a:solidFill>
                  <a:srgbClr val="2A2A2A"/>
                </a:solidFill>
                <a:latin typeface="Roboto"/>
                <a:cs typeface="Roboto"/>
              </a:rPr>
              <a:t>ľanpa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íencana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bisnis,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bagaimana</a:t>
            </a:r>
            <a:r>
              <a:rPr sz="2000" spc="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caíanya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beíjalan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dan</a:t>
            </a:r>
            <a:r>
              <a:rPr sz="2000" spc="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mendapatkan </a:t>
            </a:r>
            <a:r>
              <a:rPr sz="2000" spc="-484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keuntungan?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Jika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tak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beíjalan,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bagaimana</a:t>
            </a:r>
            <a:r>
              <a:rPr sz="2000" spc="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juga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caíanya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2A2A2A"/>
                </a:solidFill>
                <a:latin typeface="Roboto"/>
                <a:cs typeface="Roboto"/>
              </a:rPr>
              <a:t>untuk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mengembalikan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modal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dipinjam?</a:t>
            </a:r>
            <a:endParaRPr sz="2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445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6541"/>
            <a:ext cx="62274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95" dirty="0"/>
              <a:t>PENľINGNYA</a:t>
            </a:r>
            <a:r>
              <a:rPr sz="2900" spc="40" dirty="0"/>
              <a:t> </a:t>
            </a:r>
            <a:r>
              <a:rPr sz="2900" spc="25" dirty="0"/>
              <a:t>PERENCANAAN </a:t>
            </a:r>
            <a:r>
              <a:rPr sz="2900" spc="-40" dirty="0"/>
              <a:t>BISNIS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530603" y="1752472"/>
            <a:ext cx="9812020" cy="39592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20" dirty="0">
                <a:solidFill>
                  <a:srgbClr val="FF0000"/>
                </a:solidFill>
                <a:latin typeface="Trebuchet MS"/>
                <a:cs typeface="Trebuchet MS"/>
              </a:rPr>
              <a:t>Merancang</a:t>
            </a:r>
            <a:r>
              <a:rPr sz="16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strategi </a:t>
            </a:r>
            <a:r>
              <a:rPr sz="1600" b="1" spc="-20" dirty="0">
                <a:solidFill>
                  <a:srgbClr val="FF0000"/>
                </a:solidFill>
                <a:latin typeface="Trebuchet MS"/>
                <a:cs typeface="Trebuchet MS"/>
              </a:rPr>
              <a:t>bisnis</a:t>
            </a:r>
            <a:endParaRPr sz="1600">
              <a:latin typeface="Trebuchet MS"/>
              <a:cs typeface="Trebuchet MS"/>
            </a:endParaRPr>
          </a:p>
          <a:p>
            <a:pPr marL="12700" marR="51435">
              <a:lnSpc>
                <a:spcPct val="100000"/>
              </a:lnSpc>
              <a:spcBef>
                <a:spcPts val="1005"/>
              </a:spcBef>
            </a:pP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Bila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diibaratkan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tim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sepak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bola,</a:t>
            </a:r>
            <a:r>
              <a:rPr sz="1600" spc="-19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kalau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sudah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mempunyai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tim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yang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mumpuni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memenangkan</a:t>
            </a:r>
            <a:r>
              <a:rPr sz="1600" spc="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pertandingan,</a:t>
            </a:r>
            <a:r>
              <a:rPr sz="1600" spc="-2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tim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itu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50" dirty="0">
                <a:solidFill>
                  <a:srgbClr val="2A2A2A"/>
                </a:solidFill>
                <a:latin typeface="Trebuchet MS"/>
                <a:cs typeface="Trebuchet MS"/>
              </a:rPr>
              <a:t>juga</a:t>
            </a:r>
            <a:r>
              <a:rPr sz="1600" spc="-1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2A2A2A"/>
                </a:solidFill>
                <a:latin typeface="Trebuchet MS"/>
                <a:cs typeface="Trebuchet MS"/>
              </a:rPr>
              <a:t>perlu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strategi </a:t>
            </a:r>
            <a:r>
              <a:rPr sz="1600" spc="-125" dirty="0">
                <a:solidFill>
                  <a:srgbClr val="2A2A2A"/>
                </a:solidFill>
                <a:latin typeface="Trebuchet MS"/>
                <a:cs typeface="Trebuchet MS"/>
              </a:rPr>
              <a:t>bagaimana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caranya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mencetak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gol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sebanyak-banyaknya. </a:t>
            </a:r>
            <a:r>
              <a:rPr sz="1600" spc="-65" dirty="0">
                <a:solidFill>
                  <a:srgbClr val="2A2A2A"/>
                </a:solidFill>
                <a:latin typeface="Trebuchet MS"/>
                <a:cs typeface="Trebuchet MS"/>
              </a:rPr>
              <a:t>Dalam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sebuah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rencana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bisnis </a:t>
            </a:r>
            <a:r>
              <a:rPr sz="1600" spc="-150" dirty="0">
                <a:solidFill>
                  <a:srgbClr val="2A2A2A"/>
                </a:solidFill>
                <a:latin typeface="Trebuchet MS"/>
                <a:cs typeface="Trebuchet MS"/>
              </a:rPr>
              <a:t>juga</a:t>
            </a:r>
            <a:r>
              <a:rPr sz="1600" spc="-1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40" dirty="0">
                <a:solidFill>
                  <a:srgbClr val="2A2A2A"/>
                </a:solidFill>
                <a:latin typeface="Trebuchet MS"/>
                <a:cs typeface="Trebuchet MS"/>
              </a:rPr>
              <a:t>sama, </a:t>
            </a:r>
            <a:r>
              <a:rPr sz="1600" spc="-47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biasanya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tercantum</a:t>
            </a:r>
            <a:r>
              <a:rPr sz="160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rencana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5" dirty="0">
                <a:solidFill>
                  <a:srgbClr val="2A2A2A"/>
                </a:solidFill>
                <a:latin typeface="Trebuchet MS"/>
                <a:cs typeface="Trebuchet MS"/>
              </a:rPr>
              <a:t>jangka</a:t>
            </a:r>
            <a:r>
              <a:rPr sz="1600" spc="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pendek,</a:t>
            </a:r>
            <a:r>
              <a:rPr sz="1600" spc="-19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menengah,</a:t>
            </a:r>
            <a:r>
              <a:rPr sz="1600" spc="-18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dan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2A2A2A"/>
                </a:solidFill>
                <a:latin typeface="Trebuchet MS"/>
                <a:cs typeface="Trebuchet MS"/>
              </a:rPr>
              <a:t>panjang,</a:t>
            </a:r>
            <a:r>
              <a:rPr sz="1600" spc="-16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lengkap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dengan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strategi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2A2A2A"/>
                </a:solidFill>
                <a:latin typeface="Trebuchet MS"/>
                <a:cs typeface="Trebuchet MS"/>
              </a:rPr>
              <a:t>mencapainya.</a:t>
            </a:r>
            <a:r>
              <a:rPr sz="1600" spc="-15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2A2A2A"/>
                </a:solidFill>
                <a:latin typeface="Trebuchet MS"/>
                <a:cs typeface="Trebuchet MS"/>
              </a:rPr>
              <a:t>Hal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ini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 berguna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memproyeksikan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arah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tujuan</a:t>
            </a:r>
            <a:r>
              <a:rPr sz="1600" spc="-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2A2A2A"/>
                </a:solidFill>
                <a:latin typeface="Trebuchet MS"/>
                <a:cs typeface="Trebuchet MS"/>
              </a:rPr>
              <a:t>atau</a:t>
            </a:r>
            <a:r>
              <a:rPr sz="1600" spc="-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2A2A2A"/>
                </a:solidFill>
                <a:latin typeface="Trebuchet MS"/>
                <a:cs typeface="Trebuchet MS"/>
              </a:rPr>
              <a:t>gol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bisnis</a:t>
            </a:r>
            <a:r>
              <a:rPr sz="1600" spc="-8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ke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2A2A2A"/>
                </a:solidFill>
                <a:latin typeface="Trebuchet MS"/>
                <a:cs typeface="Trebuchet MS"/>
              </a:rPr>
              <a:t>depannya.</a:t>
            </a:r>
            <a:endParaRPr sz="1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30" dirty="0">
                <a:solidFill>
                  <a:srgbClr val="FF0000"/>
                </a:solidFill>
                <a:latin typeface="Trebuchet MS"/>
                <a:cs typeface="Trebuchet MS"/>
              </a:rPr>
              <a:t>Mengukur</a:t>
            </a:r>
            <a:r>
              <a:rPr sz="16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0000"/>
                </a:solidFill>
                <a:latin typeface="Trebuchet MS"/>
                <a:cs typeface="Trebuchet MS"/>
              </a:rPr>
              <a:t>modal</a:t>
            </a:r>
            <a:endParaRPr sz="1600">
              <a:latin typeface="Trebuchet MS"/>
              <a:cs typeface="Trebuchet MS"/>
            </a:endParaRPr>
          </a:p>
          <a:p>
            <a:pPr marL="12700" marR="22225">
              <a:lnSpc>
                <a:spcPct val="100000"/>
              </a:lnSpc>
              <a:spcBef>
                <a:spcPts val="994"/>
              </a:spcBef>
            </a:pP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Setiap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2A2A2A"/>
                </a:solidFill>
                <a:latin typeface="Trebuchet MS"/>
                <a:cs typeface="Trebuchet MS"/>
              </a:rPr>
              <a:t>pebisnis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harus</a:t>
            </a:r>
            <a:r>
              <a:rPr sz="1600" spc="-1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menghitung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5" dirty="0">
                <a:solidFill>
                  <a:srgbClr val="2A2A2A"/>
                </a:solidFill>
                <a:latin typeface="Trebuchet MS"/>
                <a:cs typeface="Trebuchet MS"/>
              </a:rPr>
              <a:t>biaya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operasional</a:t>
            </a:r>
            <a:r>
              <a:rPr sz="1600" spc="-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dalam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menjalankan</a:t>
            </a:r>
            <a:r>
              <a:rPr sz="1600" spc="-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bisnisnya.</a:t>
            </a:r>
            <a:r>
              <a:rPr sz="1600" spc="-2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Mulai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dari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5" dirty="0">
                <a:solidFill>
                  <a:srgbClr val="2A2A2A"/>
                </a:solidFill>
                <a:latin typeface="Trebuchet MS"/>
                <a:cs typeface="Trebuchet MS"/>
              </a:rPr>
              <a:t>biaya</a:t>
            </a:r>
            <a:r>
              <a:rPr sz="1600" spc="-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produksi,</a:t>
            </a:r>
            <a:r>
              <a:rPr sz="1600" spc="-2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2A2A2A"/>
                </a:solidFill>
                <a:latin typeface="Trebuchet MS"/>
                <a:cs typeface="Trebuchet MS"/>
              </a:rPr>
              <a:t>SDM, </a:t>
            </a:r>
            <a:r>
              <a:rPr sz="1600" spc="1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pemeliharaan,</a:t>
            </a:r>
            <a:r>
              <a:rPr sz="1600" spc="-18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dan</a:t>
            </a:r>
            <a:r>
              <a:rPr sz="1600" spc="-1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5" dirty="0">
                <a:solidFill>
                  <a:srgbClr val="2A2A2A"/>
                </a:solidFill>
                <a:latin typeface="Trebuchet MS"/>
                <a:cs typeface="Trebuchet MS"/>
              </a:rPr>
              <a:t>lainnya.</a:t>
            </a:r>
            <a:r>
              <a:rPr sz="1600" spc="-19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Rincian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5" dirty="0">
                <a:solidFill>
                  <a:srgbClr val="2A2A2A"/>
                </a:solidFill>
                <a:latin typeface="Trebuchet MS"/>
                <a:cs typeface="Trebuchet MS"/>
              </a:rPr>
              <a:t>biaya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diperlukan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dalam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sebuah</a:t>
            </a:r>
            <a:r>
              <a:rPr sz="1600" spc="-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business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plan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</a:t>
            </a:r>
            <a:r>
              <a:rPr sz="1600" spc="-1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mengantisipasi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kerugian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yang</a:t>
            </a:r>
            <a:r>
              <a:rPr sz="160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akan </a:t>
            </a:r>
            <a:r>
              <a:rPr sz="1600" spc="-46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timbul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serta</a:t>
            </a:r>
            <a:r>
              <a:rPr sz="1600" spc="-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menghitung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harga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yang</a:t>
            </a:r>
            <a:r>
              <a:rPr sz="1600" spc="-1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akan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2A2A2A"/>
                </a:solidFill>
                <a:latin typeface="Trebuchet MS"/>
                <a:cs typeface="Trebuchet MS"/>
              </a:rPr>
              <a:t>dijual</a:t>
            </a:r>
            <a:r>
              <a:rPr sz="1600" spc="-5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ke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calon</a:t>
            </a:r>
            <a:r>
              <a:rPr sz="1600" spc="-2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konsumen.</a:t>
            </a:r>
            <a:endParaRPr sz="16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600" b="1" spc="10" dirty="0">
                <a:solidFill>
                  <a:srgbClr val="FF0000"/>
                </a:solidFill>
                <a:latin typeface="Trebuchet MS"/>
                <a:cs typeface="Trebuchet MS"/>
              </a:rPr>
              <a:t>Meningkatkan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F0000"/>
                </a:solidFill>
                <a:latin typeface="Trebuchet MS"/>
                <a:cs typeface="Trebuchet MS"/>
              </a:rPr>
              <a:t>nilai</a:t>
            </a:r>
            <a:r>
              <a:rPr sz="16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rebuchet MS"/>
                <a:cs typeface="Trebuchet MS"/>
              </a:rPr>
              <a:t>bisnis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600" spc="-65" dirty="0">
                <a:solidFill>
                  <a:srgbClr val="2A2A2A"/>
                </a:solidFill>
                <a:latin typeface="Trebuchet MS"/>
                <a:cs typeface="Trebuchet MS"/>
              </a:rPr>
              <a:t>Dalam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sebuah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rencana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bisnis,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terdapat </a:t>
            </a:r>
            <a:r>
              <a:rPr sz="1600" spc="-65" dirty="0">
                <a:solidFill>
                  <a:srgbClr val="2A2A2A"/>
                </a:solidFill>
                <a:latin typeface="Trebuchet MS"/>
                <a:cs typeface="Trebuchet MS"/>
              </a:rPr>
              <a:t>poin-poin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penting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yang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menunjukkan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potensi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dari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bisnis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tersebut, </a:t>
            </a:r>
            <a:r>
              <a:rPr sz="1600" spc="-125" dirty="0">
                <a:solidFill>
                  <a:srgbClr val="2A2A2A"/>
                </a:solidFill>
                <a:latin typeface="Trebuchet MS"/>
                <a:cs typeface="Trebuchet MS"/>
              </a:rPr>
              <a:t>atau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yang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 biasa </a:t>
            </a:r>
            <a:r>
              <a:rPr sz="1600" spc="-47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disebut </a:t>
            </a:r>
            <a:r>
              <a:rPr sz="1600" i="1" spc="-130" dirty="0">
                <a:solidFill>
                  <a:srgbClr val="2A2A2A"/>
                </a:solidFill>
                <a:latin typeface="Trebuchet MS"/>
                <a:cs typeface="Trebuchet MS"/>
              </a:rPr>
              <a:t>Unique </a:t>
            </a:r>
            <a:r>
              <a:rPr sz="1600" i="1" spc="-150" dirty="0">
                <a:solidFill>
                  <a:srgbClr val="2A2A2A"/>
                </a:solidFill>
                <a:latin typeface="Trebuchet MS"/>
                <a:cs typeface="Trebuchet MS"/>
              </a:rPr>
              <a:t>Selling</a:t>
            </a:r>
            <a:r>
              <a:rPr sz="1600" i="1" spc="18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i="1" spc="-175" dirty="0">
                <a:solidFill>
                  <a:srgbClr val="2A2A2A"/>
                </a:solidFill>
                <a:latin typeface="Trebuchet MS"/>
                <a:cs typeface="Trebuchet MS"/>
              </a:rPr>
              <a:t>Point</a:t>
            </a:r>
            <a:r>
              <a:rPr sz="1600" i="1" spc="1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i="1" spc="-125" dirty="0">
                <a:solidFill>
                  <a:srgbClr val="2A2A2A"/>
                </a:solidFill>
                <a:latin typeface="Trebuchet MS"/>
                <a:cs typeface="Trebuchet MS"/>
              </a:rPr>
              <a:t>(USP). </a:t>
            </a:r>
            <a:r>
              <a:rPr sz="1600" spc="-60" dirty="0">
                <a:solidFill>
                  <a:srgbClr val="2A2A2A"/>
                </a:solidFill>
                <a:latin typeface="Trebuchet MS"/>
                <a:cs typeface="Trebuchet MS"/>
              </a:rPr>
              <a:t>Hal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ini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harus </a:t>
            </a:r>
            <a:r>
              <a:rPr sz="1600" spc="-80" dirty="0">
                <a:solidFill>
                  <a:srgbClr val="2A2A2A"/>
                </a:solidFill>
                <a:latin typeface="Trebuchet MS"/>
                <a:cs typeface="Trebuchet MS"/>
              </a:rPr>
              <a:t>dipikirkan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secara </a:t>
            </a:r>
            <a:r>
              <a:rPr sz="1600" spc="-114" dirty="0">
                <a:solidFill>
                  <a:srgbClr val="2A2A2A"/>
                </a:solidFill>
                <a:latin typeface="Trebuchet MS"/>
                <a:cs typeface="Trebuchet MS"/>
              </a:rPr>
              <a:t>matang-matang</a:t>
            </a:r>
            <a:r>
              <a:rPr sz="1600" spc="254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2A2A2A"/>
                </a:solidFill>
                <a:latin typeface="Trebuchet MS"/>
                <a:cs typeface="Trebuchet MS"/>
              </a:rPr>
              <a:t>karena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sebuah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bisnis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harus </a:t>
            </a:r>
            <a:r>
              <a:rPr sz="1600" spc="-6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menyuguhkan</a:t>
            </a:r>
            <a:r>
              <a:rPr sz="1600" spc="-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2A2A2A"/>
                </a:solidFill>
                <a:latin typeface="Trebuchet MS"/>
                <a:cs typeface="Trebuchet MS"/>
              </a:rPr>
              <a:t>kelebihan</a:t>
            </a:r>
            <a:r>
              <a:rPr sz="1600" spc="-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A2A2A"/>
                </a:solidFill>
                <a:latin typeface="Trebuchet MS"/>
                <a:cs typeface="Trebuchet MS"/>
              </a:rPr>
              <a:t>sebuah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produk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2A2A2A"/>
                </a:solidFill>
                <a:latin typeface="Trebuchet MS"/>
                <a:cs typeface="Trebuchet MS"/>
              </a:rPr>
              <a:t>atau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2A2A2A"/>
                </a:solidFill>
                <a:latin typeface="Trebuchet MS"/>
                <a:cs typeface="Trebuchet MS"/>
              </a:rPr>
              <a:t>jasa</a:t>
            </a:r>
            <a:r>
              <a:rPr sz="1600" spc="-4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2A2A2A"/>
                </a:solidFill>
                <a:latin typeface="Trebuchet MS"/>
                <a:cs typeface="Trebuchet MS"/>
              </a:rPr>
              <a:t>agar</a:t>
            </a:r>
            <a:r>
              <a:rPr sz="1600" spc="-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2A2A2A"/>
                </a:solidFill>
                <a:latin typeface="Trebuchet MS"/>
                <a:cs typeface="Trebuchet MS"/>
              </a:rPr>
              <a:t>calon</a:t>
            </a:r>
            <a:r>
              <a:rPr sz="1600" spc="-3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2A2A2A"/>
                </a:solidFill>
                <a:latin typeface="Trebuchet MS"/>
                <a:cs typeface="Trebuchet MS"/>
              </a:rPr>
              <a:t>konsumen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2A2A2A"/>
                </a:solidFill>
                <a:latin typeface="Trebuchet MS"/>
                <a:cs typeface="Trebuchet MS"/>
              </a:rPr>
              <a:t>berminat</a:t>
            </a:r>
            <a:r>
              <a:rPr sz="1600" spc="-3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2A2A2A"/>
                </a:solidFill>
                <a:latin typeface="Trebuchet MS"/>
                <a:cs typeface="Trebuchet MS"/>
              </a:rPr>
              <a:t>untuk</a:t>
            </a:r>
            <a:r>
              <a:rPr sz="1600" spc="-4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2A2A2A"/>
                </a:solidFill>
                <a:latin typeface="Trebuchet MS"/>
                <a:cs typeface="Trebuchet MS"/>
              </a:rPr>
              <a:t>membelinya.</a:t>
            </a:r>
            <a:endParaRPr sz="1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0850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4128"/>
            <a:ext cx="62299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>
                <a:solidFill>
                  <a:srgbClr val="000000"/>
                </a:solidFill>
                <a:latin typeface="Trebuchet MS"/>
                <a:cs typeface="Trebuchet MS"/>
              </a:rPr>
              <a:t>CONTOH</a:t>
            </a:r>
            <a:r>
              <a:rPr spc="-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254" dirty="0">
                <a:solidFill>
                  <a:srgbClr val="000000"/>
                </a:solidFill>
                <a:latin typeface="Trebuchet MS"/>
                <a:cs typeface="Trebuchet MS"/>
              </a:rPr>
              <a:t>RENCANA</a:t>
            </a:r>
            <a:r>
              <a:rPr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20" dirty="0">
                <a:solidFill>
                  <a:srgbClr val="000000"/>
                </a:solidFill>
                <a:latin typeface="Trebuchet MS"/>
                <a:cs typeface="Trebuchet MS"/>
              </a:rPr>
              <a:t>BISNIS</a:t>
            </a:r>
            <a:r>
              <a:rPr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114" dirty="0">
                <a:solidFill>
                  <a:srgbClr val="000000"/>
                </a:solidFill>
                <a:latin typeface="Trebuchet MS"/>
                <a:cs typeface="Trebuchet MS"/>
              </a:rPr>
              <a:t>BARU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0603" y="2070100"/>
            <a:ext cx="9326245" cy="204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Sebuah</a:t>
            </a:r>
            <a:r>
              <a:rPr sz="2000" spc="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íencana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memiliki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peían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40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sama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pentingnya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daíi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modal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bisnis.</a:t>
            </a:r>
            <a:endParaRPr sz="2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Mengingat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ini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adalah</a:t>
            </a:r>
            <a:r>
              <a:rPr sz="2000" spc="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langkah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awal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30" dirty="0">
                <a:solidFill>
                  <a:srgbClr val="2A2A2A"/>
                </a:solidFill>
                <a:latin typeface="Roboto"/>
                <a:cs typeface="Roboto"/>
              </a:rPr>
              <a:t>daíi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sebuah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bisnis,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maka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seoíang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pebisnis</a:t>
            </a:r>
            <a:endParaRPr sz="2000">
              <a:latin typeface="Roboto"/>
              <a:cs typeface="Roboto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haíus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0" dirty="0">
                <a:solidFill>
                  <a:srgbClr val="2A2A2A"/>
                </a:solidFill>
                <a:latin typeface="Roboto"/>
                <a:cs typeface="Roboto"/>
              </a:rPr>
              <a:t>meíancangnya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dengan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matang.</a:t>
            </a:r>
            <a:endParaRPr sz="2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Bagi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masih</a:t>
            </a:r>
            <a:r>
              <a:rPr sz="20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bingung</a:t>
            </a:r>
            <a:r>
              <a:rPr sz="2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dalam</a:t>
            </a:r>
            <a:r>
              <a:rPr sz="2000" spc="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15" dirty="0">
                <a:solidFill>
                  <a:srgbClr val="2A2A2A"/>
                </a:solidFill>
                <a:latin typeface="Roboto"/>
                <a:cs typeface="Roboto"/>
              </a:rPr>
              <a:t>membuat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íencana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bisnis,</a:t>
            </a:r>
            <a:r>
              <a:rPr sz="20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bisa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mengikuti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contoh</a:t>
            </a:r>
            <a:endParaRPr sz="2000">
              <a:latin typeface="Roboto"/>
              <a:cs typeface="Roboto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íencana</a:t>
            </a:r>
            <a:r>
              <a:rPr sz="20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25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20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5" dirty="0">
                <a:solidFill>
                  <a:srgbClr val="2A2A2A"/>
                </a:solidFill>
                <a:latin typeface="Roboto"/>
                <a:cs typeface="Roboto"/>
              </a:rPr>
              <a:t>sedeíhana </a:t>
            </a:r>
            <a:r>
              <a:rPr sz="2000" spc="10" dirty="0">
                <a:solidFill>
                  <a:srgbClr val="2A2A2A"/>
                </a:solidFill>
                <a:latin typeface="Roboto"/>
                <a:cs typeface="Roboto"/>
              </a:rPr>
              <a:t>beíikut</a:t>
            </a:r>
            <a:r>
              <a:rPr sz="20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2000" spc="-30" dirty="0">
                <a:solidFill>
                  <a:srgbClr val="2A2A2A"/>
                </a:solidFill>
                <a:latin typeface="Roboto"/>
                <a:cs typeface="Roboto"/>
              </a:rPr>
              <a:t>ini</a:t>
            </a:r>
            <a:endParaRPr sz="2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799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204" dirty="0"/>
              <a:t>CONľOH</a:t>
            </a:r>
            <a:r>
              <a:rPr spc="30" dirty="0"/>
              <a:t> </a:t>
            </a:r>
            <a:r>
              <a:rPr spc="25" dirty="0"/>
              <a:t>RENCANA </a:t>
            </a:r>
            <a:r>
              <a:rPr spc="-30" dirty="0"/>
              <a:t>BISNIS</a:t>
            </a:r>
            <a:r>
              <a:rPr spc="-5" dirty="0"/>
              <a:t> </a:t>
            </a:r>
            <a:r>
              <a:rPr spc="180" dirty="0"/>
              <a:t>UNľUK</a:t>
            </a:r>
            <a:r>
              <a:rPr spc="15" dirty="0"/>
              <a:t> </a:t>
            </a:r>
            <a:r>
              <a:rPr spc="-5" dirty="0"/>
              <a:t>USAHA </a:t>
            </a:r>
            <a:r>
              <a:rPr spc="-780" dirty="0"/>
              <a:t> </a:t>
            </a:r>
            <a:r>
              <a:rPr spc="-30" dirty="0"/>
              <a:t>KULINER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0603" y="2034540"/>
            <a:ext cx="1385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0000"/>
                </a:solidFill>
                <a:latin typeface="Roboto"/>
                <a:cs typeface="Roboto"/>
              </a:rPr>
              <a:t>Peísiapan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0603" y="2537459"/>
            <a:ext cx="507365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Riset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pasaí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untuk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melihat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peluang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mempelajaíi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bisnis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kompetitoí.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Pebisnis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haíus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sudah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tahu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mau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menjual makanan/minuman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apa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Mencaíi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SDM,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mulai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daíi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koki,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pelayan,</a:t>
            </a:r>
            <a:r>
              <a:rPr sz="8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kasií,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dan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pekeíja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lain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dibutuhkan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Menguíus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peíizinan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dan legalitas</a:t>
            </a:r>
            <a:r>
              <a:rPr sz="8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lainnya</a:t>
            </a:r>
            <a:r>
              <a:rPr sz="8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Memilih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penyedia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bahan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baku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akan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digunakan</a:t>
            </a:r>
            <a:r>
              <a:rPr sz="800" spc="-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teíus-teíusan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Menyediakan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peíalatan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dibutuhkan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di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tempat</a:t>
            </a:r>
            <a:r>
              <a:rPr sz="8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usaha</a:t>
            </a:r>
            <a:endParaRPr sz="8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0603" y="3772534"/>
            <a:ext cx="157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Roboto"/>
                <a:cs typeface="Roboto"/>
              </a:rPr>
              <a:t>P</a:t>
            </a:r>
            <a:r>
              <a:rPr sz="2400" spc="10" dirty="0">
                <a:solidFill>
                  <a:srgbClr val="FF0000"/>
                </a:solidFill>
                <a:latin typeface="Roboto"/>
                <a:cs typeface="Roboto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Roboto"/>
                <a:cs typeface="Roboto"/>
              </a:rPr>
              <a:t>m</a:t>
            </a:r>
            <a:r>
              <a:rPr sz="2400" spc="-15" dirty="0">
                <a:solidFill>
                  <a:srgbClr val="FF0000"/>
                </a:solidFill>
                <a:latin typeface="Roboto"/>
                <a:cs typeface="Roboto"/>
              </a:rPr>
              <a:t>a</a:t>
            </a:r>
            <a:r>
              <a:rPr sz="2400" spc="20" dirty="0">
                <a:solidFill>
                  <a:srgbClr val="FF0000"/>
                </a:solidFill>
                <a:latin typeface="Roboto"/>
                <a:cs typeface="Roboto"/>
              </a:rPr>
              <a:t>saían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0603" y="4275454"/>
            <a:ext cx="4566920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Membuat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akun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media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sosial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untuk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pemasaían 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secaía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online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Bíanding</a:t>
            </a:r>
            <a:r>
              <a:rPr sz="800" spc="-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di</a:t>
            </a:r>
            <a:r>
              <a:rPr sz="8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dalam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dan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luaí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íestoían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dengan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menggunakan</a:t>
            </a:r>
            <a:r>
              <a:rPr sz="800" spc="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banneí,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spanduk,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bíosuí,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dan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lainnya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Mendaftaíkan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íestoían</a:t>
            </a:r>
            <a:r>
              <a:rPr sz="800" spc="-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pada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layanan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pesan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antaí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online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Menentukan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konsep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íestoían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sepeíti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inteíioí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dan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eksteíioí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desain,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seíta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konsep</a:t>
            </a:r>
            <a:r>
              <a:rPr sz="800" spc="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penyajiannya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Membeíikan</a:t>
            </a:r>
            <a:r>
              <a:rPr sz="800" spc="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píomo</a:t>
            </a:r>
            <a:r>
              <a:rPr sz="800" spc="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atau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menjadi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sponsoíship</a:t>
            </a:r>
            <a:r>
              <a:rPr sz="800" spc="-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sejumlah 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acaía</a:t>
            </a:r>
            <a:endParaRPr sz="8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8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800" spc="-5" dirty="0">
                <a:solidFill>
                  <a:srgbClr val="2A2A2A"/>
                </a:solidFill>
                <a:latin typeface="Roboto"/>
                <a:cs typeface="Roboto"/>
              </a:rPr>
              <a:t>Estimasi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 biaya</a:t>
            </a:r>
            <a:r>
              <a:rPr sz="800" spc="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yang</a:t>
            </a:r>
            <a:r>
              <a:rPr sz="8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spc="-15" dirty="0">
                <a:solidFill>
                  <a:srgbClr val="2A2A2A"/>
                </a:solidFill>
                <a:latin typeface="Roboto"/>
                <a:cs typeface="Roboto"/>
              </a:rPr>
              <a:t>dibutuhkan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(dalam</a:t>
            </a:r>
            <a:r>
              <a:rPr sz="8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2A2A2A"/>
                </a:solidFill>
                <a:latin typeface="Roboto"/>
                <a:cs typeface="Roboto"/>
              </a:rPr>
              <a:t>íupiah)</a:t>
            </a:r>
            <a:endParaRPr sz="8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8193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4128"/>
            <a:ext cx="1575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40" dirty="0">
                <a:solidFill>
                  <a:srgbClr val="000000"/>
                </a:solidFill>
                <a:latin typeface="Trebuchet MS"/>
                <a:cs typeface="Trebuchet MS"/>
              </a:rPr>
              <a:t>CONT</a:t>
            </a:r>
            <a:r>
              <a:rPr spc="190" dirty="0">
                <a:solidFill>
                  <a:srgbClr val="000000"/>
                </a:solidFill>
                <a:latin typeface="Trebuchet MS"/>
                <a:cs typeface="Trebuchet MS"/>
              </a:rPr>
              <a:t>D</a:t>
            </a:r>
            <a:r>
              <a:rPr spc="-475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0603" y="2041461"/>
            <a:ext cx="2471420" cy="292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0000"/>
                </a:solidFill>
                <a:latin typeface="Roboto"/>
                <a:cs typeface="Roboto"/>
              </a:rPr>
              <a:t>Biaya</a:t>
            </a:r>
            <a:endParaRPr sz="14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2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R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is</a:t>
            </a: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e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t</a:t>
            </a:r>
            <a:r>
              <a:rPr sz="1000" spc="-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Desain</a:t>
            </a:r>
            <a:r>
              <a:rPr sz="1000" spc="-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15" dirty="0">
                <a:solidFill>
                  <a:srgbClr val="2A2A2A"/>
                </a:solidFill>
                <a:latin typeface="Roboto"/>
                <a:cs typeface="Roboto"/>
              </a:rPr>
              <a:t>inteíioí</a:t>
            </a:r>
            <a:r>
              <a:rPr sz="1000" spc="-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&amp;</a:t>
            </a: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15" dirty="0">
                <a:solidFill>
                  <a:srgbClr val="2A2A2A"/>
                </a:solidFill>
                <a:latin typeface="Roboto"/>
                <a:cs typeface="Roboto"/>
              </a:rPr>
              <a:t>eksteíioí</a:t>
            </a:r>
            <a:r>
              <a:rPr sz="1000" spc="-3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20.000.000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P</a:t>
            </a:r>
            <a:r>
              <a:rPr sz="1000" spc="10" dirty="0">
                <a:solidFill>
                  <a:srgbClr val="2A2A2A"/>
                </a:solidFill>
                <a:latin typeface="Roboto"/>
                <a:cs typeface="Roboto"/>
              </a:rPr>
              <a:t>e</a:t>
            </a:r>
            <a:r>
              <a:rPr sz="1000" spc="5" dirty="0">
                <a:solidFill>
                  <a:srgbClr val="2A2A2A"/>
                </a:solidFill>
                <a:latin typeface="Roboto"/>
                <a:cs typeface="Roboto"/>
              </a:rPr>
              <a:t>íizi</a:t>
            </a:r>
            <a:r>
              <a:rPr sz="1000" spc="15" dirty="0">
                <a:solidFill>
                  <a:srgbClr val="2A2A2A"/>
                </a:solidFill>
                <a:latin typeface="Roboto"/>
                <a:cs typeface="Roboto"/>
              </a:rPr>
              <a:t>n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a</a:t>
            </a: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n</a:t>
            </a:r>
            <a:r>
              <a:rPr sz="1000" spc="-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5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Peíalatan</a:t>
            </a:r>
            <a:r>
              <a:rPr sz="1000" spc="-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10.000.000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Pemasaían</a:t>
            </a:r>
            <a:r>
              <a:rPr sz="1000" spc="-4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10.000.000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135" dirty="0">
                <a:solidFill>
                  <a:srgbClr val="2A2A2A"/>
                </a:solidFill>
                <a:latin typeface="Roboto"/>
                <a:cs typeface="Roboto"/>
              </a:rPr>
              <a:t>ľOľAL</a:t>
            </a:r>
            <a:r>
              <a:rPr sz="1000" spc="-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46.000.000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9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Roboto"/>
                <a:cs typeface="Roboto"/>
              </a:rPr>
              <a:t>Estimasi</a:t>
            </a:r>
            <a:r>
              <a:rPr sz="1200" spc="-3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Roboto"/>
                <a:cs typeface="Roboto"/>
              </a:rPr>
              <a:t>modal</a:t>
            </a:r>
            <a:r>
              <a:rPr sz="1200" spc="-1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FF0000"/>
                </a:solidFill>
                <a:latin typeface="Roboto"/>
                <a:cs typeface="Roboto"/>
              </a:rPr>
              <a:t>keíja</a:t>
            </a:r>
            <a:r>
              <a:rPr sz="1200" spc="25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Roboto"/>
                <a:cs typeface="Roboto"/>
              </a:rPr>
              <a:t>1</a:t>
            </a:r>
            <a:r>
              <a:rPr sz="1200" spc="-2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Roboto"/>
                <a:cs typeface="Roboto"/>
              </a:rPr>
              <a:t>bulan</a:t>
            </a:r>
            <a:endParaRPr sz="12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Gaji </a:t>
            </a:r>
            <a:r>
              <a:rPr sz="1000" spc="5" dirty="0">
                <a:solidFill>
                  <a:srgbClr val="2A2A2A"/>
                </a:solidFill>
                <a:latin typeface="Roboto"/>
                <a:cs typeface="Roboto"/>
              </a:rPr>
              <a:t>pekeíja</a:t>
            </a:r>
            <a:r>
              <a:rPr sz="1000" spc="-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10.000.000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Bahan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baku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 2.000.000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Biaya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opeíasional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1.000.000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135" dirty="0">
                <a:solidFill>
                  <a:srgbClr val="2A2A2A"/>
                </a:solidFill>
                <a:latin typeface="Roboto"/>
                <a:cs typeface="Roboto"/>
              </a:rPr>
              <a:t>ľOľAL</a:t>
            </a:r>
            <a:r>
              <a:rPr sz="1000" spc="-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14.000.000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71E42"/>
              </a:buClr>
              <a:buFont typeface="Arial MT"/>
              <a:buChar char="•"/>
            </a:pPr>
            <a:endParaRPr sz="9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0000"/>
                </a:solidFill>
                <a:latin typeface="Roboto"/>
                <a:cs typeface="Roboto"/>
              </a:rPr>
              <a:t>Estimasi </a:t>
            </a:r>
            <a:r>
              <a:rPr sz="1400" spc="-15" dirty="0">
                <a:solidFill>
                  <a:srgbClr val="FF0000"/>
                </a:solidFill>
                <a:latin typeface="Roboto"/>
                <a:cs typeface="Roboto"/>
              </a:rPr>
              <a:t>pendapatan</a:t>
            </a:r>
            <a:r>
              <a:rPr sz="1400" spc="20" dirty="0">
                <a:solidFill>
                  <a:srgbClr val="FF0000"/>
                </a:solidFill>
                <a:latin typeface="Roboto"/>
                <a:cs typeface="Roboto"/>
              </a:rPr>
              <a:t> </a:t>
            </a:r>
            <a:r>
              <a:rPr sz="1400" spc="35" dirty="0">
                <a:solidFill>
                  <a:srgbClr val="FF0000"/>
                </a:solidFill>
                <a:latin typeface="Roboto"/>
                <a:cs typeface="Roboto"/>
              </a:rPr>
              <a:t>peí</a:t>
            </a:r>
            <a:r>
              <a:rPr sz="1400" spc="-20" dirty="0">
                <a:solidFill>
                  <a:srgbClr val="FF0000"/>
                </a:solidFill>
                <a:latin typeface="Roboto"/>
                <a:cs typeface="Roboto"/>
              </a:rPr>
              <a:t> bulan</a:t>
            </a:r>
            <a:endParaRPr sz="14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spcBef>
                <a:spcPts val="2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dirty="0">
                <a:solidFill>
                  <a:srgbClr val="2A2A2A"/>
                </a:solidFill>
                <a:latin typeface="Roboto"/>
                <a:cs typeface="Roboto"/>
              </a:rPr>
              <a:t>P</a:t>
            </a:r>
            <a:r>
              <a:rPr sz="1000" spc="10" dirty="0">
                <a:solidFill>
                  <a:srgbClr val="2A2A2A"/>
                </a:solidFill>
                <a:latin typeface="Roboto"/>
                <a:cs typeface="Roboto"/>
              </a:rPr>
              <a:t>e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n</a:t>
            </a: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j</a:t>
            </a:r>
            <a:r>
              <a:rPr sz="1000" spc="-25" dirty="0">
                <a:solidFill>
                  <a:srgbClr val="2A2A2A"/>
                </a:solidFill>
                <a:latin typeface="Roboto"/>
                <a:cs typeface="Roboto"/>
              </a:rPr>
              <a:t>u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a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l</a:t>
            </a: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an</a:t>
            </a:r>
            <a:r>
              <a:rPr sz="1000" spc="-4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2A2A2A"/>
                </a:solidFill>
                <a:latin typeface="Roboto"/>
                <a:cs typeface="Roboto"/>
              </a:rPr>
              <a:t>m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a</a:t>
            </a: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k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a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n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an</a:t>
            </a:r>
            <a:r>
              <a:rPr sz="1000" spc="2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1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5.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.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0</a:t>
            </a:r>
            <a:endParaRPr sz="1000">
              <a:latin typeface="Roboto"/>
              <a:cs typeface="Roboto"/>
            </a:endParaRPr>
          </a:p>
          <a:p>
            <a:pPr marL="241300" indent="-22923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Penjualan</a:t>
            </a:r>
            <a:r>
              <a:rPr sz="1000" spc="-5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minuman</a:t>
            </a:r>
            <a:r>
              <a:rPr sz="1000" spc="-3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5.000.000</a:t>
            </a:r>
            <a:endParaRPr sz="1000">
              <a:latin typeface="Roboto"/>
              <a:cs typeface="Roboto"/>
            </a:endParaRPr>
          </a:p>
          <a:p>
            <a:pPr marL="274320" indent="-262255">
              <a:lnSpc>
                <a:spcPct val="100000"/>
              </a:lnSpc>
              <a:buClr>
                <a:srgbClr val="B71E42"/>
              </a:buClr>
              <a:buFont typeface="Arial MT"/>
              <a:buChar char="•"/>
              <a:tabLst>
                <a:tab pos="274320" algn="l"/>
                <a:tab pos="274955" algn="l"/>
              </a:tabLst>
            </a:pPr>
            <a:r>
              <a:rPr sz="1000" spc="-10" dirty="0">
                <a:solidFill>
                  <a:srgbClr val="2A2A2A"/>
                </a:solidFill>
                <a:latin typeface="Roboto"/>
                <a:cs typeface="Roboto"/>
              </a:rPr>
              <a:t>Estimasi</a:t>
            </a:r>
            <a:r>
              <a:rPr sz="1000" spc="-20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2A2A2A"/>
                </a:solidFill>
                <a:latin typeface="Roboto"/>
                <a:cs typeface="Roboto"/>
              </a:rPr>
              <a:t>keuntungan</a:t>
            </a:r>
            <a:r>
              <a:rPr sz="1000" spc="-45" dirty="0">
                <a:solidFill>
                  <a:srgbClr val="2A2A2A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2A2A2A"/>
                </a:solidFill>
                <a:latin typeface="Roboto"/>
                <a:cs typeface="Roboto"/>
              </a:rPr>
              <a:t>6.000000</a:t>
            </a:r>
            <a:endParaRPr sz="10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9913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4128"/>
            <a:ext cx="1925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pc="204" dirty="0">
                <a:solidFill>
                  <a:srgbClr val="000000"/>
                </a:solidFill>
                <a:latin typeface="Trebuchet MS"/>
                <a:cs typeface="Trebuchet MS"/>
              </a:rPr>
              <a:t>UM</a:t>
            </a:r>
            <a:r>
              <a:rPr spc="175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spc="210" dirty="0">
                <a:solidFill>
                  <a:srgbClr val="000000"/>
                </a:solidFill>
                <a:latin typeface="Trebuchet MS"/>
                <a:cs typeface="Trebuchet MS"/>
              </a:rPr>
              <a:t>SAN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940" marR="537845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536575" algn="l"/>
                <a:tab pos="537210" algn="l"/>
              </a:tabLst>
            </a:pPr>
            <a:r>
              <a:rPr spc="20" dirty="0"/>
              <a:t>Ceídik</a:t>
            </a:r>
            <a:r>
              <a:rPr spc="10" dirty="0"/>
              <a:t> </a:t>
            </a:r>
            <a:r>
              <a:rPr spc="-15" dirty="0"/>
              <a:t>dan</a:t>
            </a:r>
            <a:r>
              <a:rPr dirty="0"/>
              <a:t> </a:t>
            </a:r>
            <a:r>
              <a:rPr spc="-20" dirty="0"/>
              <a:t>bijaklah</a:t>
            </a:r>
            <a:r>
              <a:rPr spc="30" dirty="0"/>
              <a:t> </a:t>
            </a:r>
            <a:r>
              <a:rPr spc="-10" dirty="0"/>
              <a:t>memanfaatkan</a:t>
            </a:r>
            <a:r>
              <a:rPr spc="10" dirty="0"/>
              <a:t> </a:t>
            </a:r>
            <a:r>
              <a:rPr spc="-5" dirty="0"/>
              <a:t>modal</a:t>
            </a:r>
            <a:r>
              <a:rPr spc="-10" dirty="0"/>
              <a:t> </a:t>
            </a:r>
            <a:r>
              <a:rPr spc="-25" dirty="0"/>
              <a:t>yang</a:t>
            </a:r>
            <a:r>
              <a:rPr spc="15" dirty="0"/>
              <a:t> </a:t>
            </a:r>
            <a:r>
              <a:rPr spc="-15" dirty="0"/>
              <a:t>dimiliki,</a:t>
            </a:r>
            <a:r>
              <a:rPr spc="30" dirty="0"/>
              <a:t> </a:t>
            </a:r>
            <a:r>
              <a:rPr spc="-10" dirty="0"/>
              <a:t>apalagi</a:t>
            </a:r>
            <a:r>
              <a:rPr dirty="0"/>
              <a:t> </a:t>
            </a:r>
            <a:r>
              <a:rPr spc="-5" dirty="0"/>
              <a:t>modal</a:t>
            </a:r>
            <a:r>
              <a:rPr spc="-10" dirty="0"/>
              <a:t> </a:t>
            </a:r>
            <a:r>
              <a:rPr spc="-25" dirty="0"/>
              <a:t>yang</a:t>
            </a:r>
            <a:r>
              <a:rPr spc="10" dirty="0"/>
              <a:t> </a:t>
            </a:r>
            <a:r>
              <a:rPr spc="-10" dirty="0"/>
              <a:t>didapat</a:t>
            </a:r>
            <a:r>
              <a:rPr spc="5" dirty="0"/>
              <a:t> </a:t>
            </a:r>
            <a:r>
              <a:rPr spc="10" dirty="0"/>
              <a:t>beíasal</a:t>
            </a:r>
            <a:r>
              <a:rPr spc="-5" dirty="0"/>
              <a:t> </a:t>
            </a:r>
            <a:r>
              <a:rPr spc="25" dirty="0"/>
              <a:t>daíi </a:t>
            </a:r>
            <a:r>
              <a:rPr spc="-385" dirty="0"/>
              <a:t> </a:t>
            </a:r>
            <a:r>
              <a:rPr spc="-20" dirty="0"/>
              <a:t>pinjaman</a:t>
            </a:r>
            <a:r>
              <a:rPr spc="15" dirty="0"/>
              <a:t> </a:t>
            </a:r>
            <a:r>
              <a:rPr spc="-15" dirty="0"/>
              <a:t>dana</a:t>
            </a:r>
            <a:r>
              <a:rPr spc="10" dirty="0"/>
              <a:t> </a:t>
            </a:r>
            <a:r>
              <a:rPr spc="-10" dirty="0"/>
              <a:t>lembaga</a:t>
            </a:r>
            <a:r>
              <a:rPr spc="15" dirty="0"/>
              <a:t> </a:t>
            </a:r>
            <a:r>
              <a:rPr spc="-15" dirty="0"/>
              <a:t>keuangan.</a:t>
            </a:r>
          </a:p>
          <a:p>
            <a:pPr marL="535940" marR="238760" indent="-229235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536575" algn="l"/>
                <a:tab pos="537210" algn="l"/>
              </a:tabLst>
            </a:pPr>
            <a:r>
              <a:rPr spc="-15" dirty="0"/>
              <a:t>Komitmen</a:t>
            </a:r>
            <a:r>
              <a:rPr spc="30" dirty="0"/>
              <a:t> </a:t>
            </a:r>
            <a:r>
              <a:rPr spc="-25" dirty="0"/>
              <a:t>tinggi</a:t>
            </a:r>
            <a:r>
              <a:rPr spc="45" dirty="0"/>
              <a:t> </a:t>
            </a:r>
            <a:r>
              <a:rPr spc="-15" dirty="0"/>
              <a:t>dan</a:t>
            </a:r>
            <a:r>
              <a:rPr spc="15" dirty="0"/>
              <a:t> </a:t>
            </a:r>
            <a:r>
              <a:rPr dirty="0"/>
              <a:t>keseíiusan</a:t>
            </a:r>
            <a:r>
              <a:rPr spc="55" dirty="0"/>
              <a:t> </a:t>
            </a:r>
            <a:r>
              <a:rPr spc="-10" dirty="0"/>
              <a:t>dalam </a:t>
            </a:r>
            <a:r>
              <a:rPr spc="-15" dirty="0"/>
              <a:t>mengembangkan</a:t>
            </a:r>
            <a:r>
              <a:rPr spc="55" dirty="0"/>
              <a:t> </a:t>
            </a:r>
            <a:r>
              <a:rPr spc="-25" dirty="0"/>
              <a:t>bisnis</a:t>
            </a:r>
            <a:r>
              <a:rPr spc="30" dirty="0"/>
              <a:t> </a:t>
            </a:r>
            <a:r>
              <a:rPr spc="-20" dirty="0"/>
              <a:t>sangat</a:t>
            </a:r>
            <a:r>
              <a:rPr spc="35" dirty="0"/>
              <a:t> </a:t>
            </a:r>
            <a:r>
              <a:rPr spc="-5" dirty="0"/>
              <a:t>dipeílukan</a:t>
            </a:r>
            <a:r>
              <a:rPr spc="35" dirty="0"/>
              <a:t> </a:t>
            </a:r>
            <a:r>
              <a:rPr spc="30" dirty="0"/>
              <a:t>agaí</a:t>
            </a:r>
            <a:r>
              <a:rPr spc="-10" dirty="0"/>
              <a:t> </a:t>
            </a:r>
            <a:r>
              <a:rPr spc="-25" dirty="0"/>
              <a:t>bisnis</a:t>
            </a:r>
            <a:r>
              <a:rPr spc="50" dirty="0"/>
              <a:t> </a:t>
            </a:r>
            <a:r>
              <a:rPr spc="-25" dirty="0"/>
              <a:t>yang </a:t>
            </a:r>
            <a:r>
              <a:rPr spc="-380" dirty="0"/>
              <a:t> </a:t>
            </a:r>
            <a:r>
              <a:rPr spc="-20" dirty="0"/>
              <a:t>dibangun</a:t>
            </a:r>
            <a:r>
              <a:rPr spc="15" dirty="0"/>
              <a:t> </a:t>
            </a:r>
            <a:r>
              <a:rPr spc="-20" dirty="0"/>
              <a:t>bisa</a:t>
            </a:r>
            <a:r>
              <a:rPr spc="30" dirty="0"/>
              <a:t> </a:t>
            </a:r>
            <a:r>
              <a:rPr spc="5" dirty="0"/>
              <a:t>beímanfaat </a:t>
            </a:r>
            <a:r>
              <a:rPr spc="-10" dirty="0"/>
              <a:t>bagi </a:t>
            </a:r>
            <a:r>
              <a:rPr spc="20" dirty="0"/>
              <a:t>diíi</a:t>
            </a:r>
            <a:r>
              <a:rPr spc="10" dirty="0"/>
              <a:t> </a:t>
            </a:r>
            <a:r>
              <a:rPr spc="5" dirty="0"/>
              <a:t>sendiíi</a:t>
            </a:r>
            <a:r>
              <a:rPr spc="30" dirty="0"/>
              <a:t> </a:t>
            </a:r>
            <a:r>
              <a:rPr spc="-20" dirty="0"/>
              <a:t>maupun</a:t>
            </a:r>
            <a:r>
              <a:rPr spc="-5" dirty="0"/>
              <a:t> </a:t>
            </a:r>
            <a:r>
              <a:rPr spc="20" dirty="0"/>
              <a:t>oíang</a:t>
            </a:r>
            <a:r>
              <a:rPr spc="-5" dirty="0"/>
              <a:t> </a:t>
            </a:r>
            <a:r>
              <a:rPr spc="-20" dirty="0"/>
              <a:t>lain.</a:t>
            </a:r>
          </a:p>
          <a:p>
            <a:pPr marL="535940" indent="-229235">
              <a:lnSpc>
                <a:spcPct val="100000"/>
              </a:lnSpc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536575" algn="l"/>
                <a:tab pos="537210" algn="l"/>
              </a:tabLst>
            </a:pPr>
            <a:r>
              <a:rPr spc="-20" dirty="0"/>
              <a:t>Selain</a:t>
            </a:r>
            <a:r>
              <a:rPr spc="25" dirty="0"/>
              <a:t> </a:t>
            </a:r>
            <a:r>
              <a:rPr spc="-20" dirty="0"/>
              <a:t>itu,</a:t>
            </a:r>
            <a:r>
              <a:rPr spc="30" dirty="0"/>
              <a:t> </a:t>
            </a:r>
            <a:r>
              <a:rPr spc="15" dirty="0"/>
              <a:t>íiset</a:t>
            </a:r>
            <a:r>
              <a:rPr spc="20" dirty="0"/>
              <a:t> pasaí</a:t>
            </a:r>
            <a:r>
              <a:rPr spc="-20" dirty="0"/>
              <a:t> </a:t>
            </a:r>
            <a:r>
              <a:rPr spc="-25" dirty="0"/>
              <a:t>juga</a:t>
            </a:r>
            <a:r>
              <a:rPr spc="35" dirty="0"/>
              <a:t> </a:t>
            </a:r>
            <a:r>
              <a:rPr spc="-20" dirty="0"/>
              <a:t>tidak</a:t>
            </a:r>
            <a:r>
              <a:rPr spc="15" dirty="0"/>
              <a:t> </a:t>
            </a:r>
            <a:r>
              <a:rPr spc="-15" dirty="0"/>
              <a:t>kalah</a:t>
            </a:r>
            <a:r>
              <a:rPr spc="10" dirty="0"/>
              <a:t> </a:t>
            </a:r>
            <a:r>
              <a:rPr spc="-20" dirty="0"/>
              <a:t>penting</a:t>
            </a:r>
            <a:r>
              <a:rPr spc="45" dirty="0"/>
              <a:t> </a:t>
            </a:r>
            <a:r>
              <a:rPr spc="-30" dirty="0"/>
              <a:t>untuk</a:t>
            </a:r>
            <a:r>
              <a:rPr spc="35" dirty="0"/>
              <a:t> </a:t>
            </a:r>
            <a:r>
              <a:rPr spc="-15" dirty="0"/>
              <a:t>mengetahui</a:t>
            </a:r>
            <a:r>
              <a:rPr spc="35" dirty="0"/>
              <a:t> </a:t>
            </a:r>
            <a:r>
              <a:rPr spc="-5" dirty="0"/>
              <a:t>kecocokan</a:t>
            </a:r>
            <a:r>
              <a:rPr spc="-10" dirty="0"/>
              <a:t> </a:t>
            </a:r>
            <a:r>
              <a:rPr spc="15" dirty="0"/>
              <a:t>píoduk</a:t>
            </a:r>
            <a:r>
              <a:rPr spc="5" dirty="0"/>
              <a:t> </a:t>
            </a:r>
            <a:r>
              <a:rPr spc="-20" dirty="0"/>
              <a:t>atau</a:t>
            </a:r>
            <a:r>
              <a:rPr spc="5" dirty="0"/>
              <a:t> </a:t>
            </a:r>
            <a:r>
              <a:rPr spc="-20" dirty="0"/>
              <a:t>jasa</a:t>
            </a:r>
            <a:r>
              <a:rPr spc="15" dirty="0"/>
              <a:t> </a:t>
            </a:r>
            <a:r>
              <a:rPr spc="-15" dirty="0"/>
              <a:t>dengan</a:t>
            </a:r>
          </a:p>
          <a:p>
            <a:pPr marL="535940">
              <a:lnSpc>
                <a:spcPct val="100000"/>
              </a:lnSpc>
            </a:pPr>
            <a:r>
              <a:rPr spc="-10" dirty="0"/>
              <a:t>calon</a:t>
            </a:r>
            <a:r>
              <a:rPr dirty="0"/>
              <a:t> </a:t>
            </a:r>
            <a:r>
              <a:rPr spc="-15" dirty="0"/>
              <a:t>konsumen</a:t>
            </a:r>
            <a:r>
              <a:rPr spc="20" dirty="0"/>
              <a:t> </a:t>
            </a:r>
            <a:r>
              <a:rPr spc="-25" dirty="0"/>
              <a:t>yang</a:t>
            </a:r>
            <a:r>
              <a:rPr dirty="0"/>
              <a:t> </a:t>
            </a:r>
            <a:r>
              <a:rPr spc="-10" dirty="0"/>
              <a:t>akan</a:t>
            </a:r>
            <a:r>
              <a:rPr spc="-5" dirty="0"/>
              <a:t> </a:t>
            </a:r>
            <a:r>
              <a:rPr spc="-10" dirty="0"/>
              <a:t>membeli</a:t>
            </a:r>
            <a:r>
              <a:rPr spc="30" dirty="0"/>
              <a:t> </a:t>
            </a:r>
            <a:r>
              <a:rPr spc="-10" dirty="0"/>
              <a:t>di</a:t>
            </a:r>
            <a:r>
              <a:rPr spc="-15" dirty="0"/>
              <a:t> </a:t>
            </a:r>
            <a:r>
              <a:rPr spc="-10" dirty="0"/>
              <a:t>masa</a:t>
            </a:r>
            <a:r>
              <a:rPr spc="5" dirty="0"/>
              <a:t> </a:t>
            </a:r>
            <a:r>
              <a:rPr spc="-25" dirty="0"/>
              <a:t>yang</a:t>
            </a:r>
            <a:r>
              <a:rPr spc="5" dirty="0"/>
              <a:t> </a:t>
            </a:r>
            <a:r>
              <a:rPr spc="-10" dirty="0"/>
              <a:t>akan</a:t>
            </a:r>
            <a:r>
              <a:rPr spc="-5" dirty="0"/>
              <a:t> </a:t>
            </a:r>
            <a:r>
              <a:rPr spc="-15" dirty="0"/>
              <a:t>datang.</a:t>
            </a:r>
          </a:p>
          <a:p>
            <a:pPr marL="535940" marR="5080" indent="-229235">
              <a:lnSpc>
                <a:spcPct val="100000"/>
              </a:lnSpc>
              <a:spcBef>
                <a:spcPts val="1005"/>
              </a:spcBef>
              <a:buClr>
                <a:srgbClr val="B71E42"/>
              </a:buClr>
              <a:buFont typeface="Arial MT"/>
              <a:buChar char="•"/>
              <a:tabLst>
                <a:tab pos="536575" algn="l"/>
                <a:tab pos="537210" algn="l"/>
              </a:tabLst>
            </a:pPr>
            <a:r>
              <a:rPr spc="-40" dirty="0"/>
              <a:t>Banyak-banyak</a:t>
            </a:r>
            <a:r>
              <a:rPr spc="-5" dirty="0"/>
              <a:t> </a:t>
            </a:r>
            <a:r>
              <a:rPr dirty="0"/>
              <a:t>beídiskusi</a:t>
            </a:r>
            <a:r>
              <a:rPr spc="45" dirty="0"/>
              <a:t> </a:t>
            </a:r>
            <a:r>
              <a:rPr spc="-20" dirty="0"/>
              <a:t>dengan</a:t>
            </a:r>
            <a:r>
              <a:rPr spc="25" dirty="0"/>
              <a:t> </a:t>
            </a:r>
            <a:r>
              <a:rPr spc="20" dirty="0"/>
              <a:t>oíang</a:t>
            </a:r>
            <a:r>
              <a:rPr spc="-15" dirty="0"/>
              <a:t> </a:t>
            </a:r>
            <a:r>
              <a:rPr spc="-25" dirty="0"/>
              <a:t>yang</a:t>
            </a:r>
            <a:r>
              <a:rPr spc="30" dirty="0"/>
              <a:t> </a:t>
            </a:r>
            <a:r>
              <a:rPr spc="-20" dirty="0"/>
              <a:t>sudah</a:t>
            </a:r>
            <a:r>
              <a:rPr spc="10" dirty="0"/>
              <a:t> </a:t>
            </a:r>
            <a:r>
              <a:rPr spc="-15" dirty="0"/>
              <a:t>memiliki</a:t>
            </a:r>
            <a:r>
              <a:rPr spc="45" dirty="0"/>
              <a:t> </a:t>
            </a:r>
            <a:r>
              <a:rPr spc="-15" dirty="0"/>
              <a:t>pengalaman</a:t>
            </a:r>
            <a:r>
              <a:rPr spc="35" dirty="0"/>
              <a:t> </a:t>
            </a:r>
            <a:r>
              <a:rPr spc="-15" dirty="0"/>
              <a:t>di</a:t>
            </a:r>
            <a:r>
              <a:rPr spc="-5" dirty="0"/>
              <a:t> </a:t>
            </a:r>
            <a:r>
              <a:rPr spc="-20" dirty="0"/>
              <a:t>bidang</a:t>
            </a:r>
            <a:r>
              <a:rPr spc="30" dirty="0"/>
              <a:t> </a:t>
            </a:r>
            <a:r>
              <a:rPr spc="-25" dirty="0"/>
              <a:t>bisnis</a:t>
            </a:r>
            <a:r>
              <a:rPr spc="15" dirty="0"/>
              <a:t> </a:t>
            </a:r>
            <a:r>
              <a:rPr spc="-25" dirty="0"/>
              <a:t>yang</a:t>
            </a:r>
            <a:r>
              <a:rPr spc="35" dirty="0"/>
              <a:t> </a:t>
            </a:r>
            <a:r>
              <a:rPr spc="-10" dirty="0"/>
              <a:t>akan </a:t>
            </a:r>
            <a:r>
              <a:rPr spc="-385" dirty="0"/>
              <a:t> </a:t>
            </a:r>
            <a:r>
              <a:rPr spc="-20" dirty="0"/>
              <a:t>dijalankan</a:t>
            </a:r>
            <a:r>
              <a:rPr spc="30" dirty="0"/>
              <a:t> agaí</a:t>
            </a:r>
            <a:r>
              <a:rPr spc="-10" dirty="0"/>
              <a:t> </a:t>
            </a:r>
            <a:r>
              <a:rPr spc="-20" dirty="0"/>
              <a:t>tidak</a:t>
            </a:r>
            <a:r>
              <a:rPr spc="15" dirty="0"/>
              <a:t> </a:t>
            </a:r>
            <a:r>
              <a:rPr spc="-10" dirty="0"/>
              <a:t>kaget</a:t>
            </a:r>
            <a:r>
              <a:rPr spc="15" dirty="0"/>
              <a:t> </a:t>
            </a:r>
            <a:r>
              <a:rPr spc="-20" dirty="0"/>
              <a:t>dengan</a:t>
            </a:r>
            <a:r>
              <a:rPr spc="25" dirty="0"/>
              <a:t> </a:t>
            </a:r>
            <a:r>
              <a:rPr spc="-20" dirty="0"/>
              <a:t>naik</a:t>
            </a:r>
            <a:r>
              <a:rPr spc="25" dirty="0"/>
              <a:t> </a:t>
            </a:r>
            <a:r>
              <a:rPr spc="-10" dirty="0"/>
              <a:t>tuíunnya</a:t>
            </a:r>
            <a:r>
              <a:rPr spc="60" dirty="0"/>
              <a:t> </a:t>
            </a:r>
            <a:r>
              <a:rPr spc="-20" dirty="0"/>
              <a:t>minat</a:t>
            </a:r>
            <a:r>
              <a:rPr spc="25" dirty="0"/>
              <a:t> </a:t>
            </a:r>
            <a:r>
              <a:rPr spc="-10" dirty="0"/>
              <a:t>pembeli</a:t>
            </a:r>
            <a:r>
              <a:rPr spc="25" dirty="0"/>
              <a:t> </a:t>
            </a:r>
            <a:r>
              <a:rPr spc="-15" dirty="0"/>
              <a:t>dan</a:t>
            </a:r>
            <a:r>
              <a:rPr spc="30" dirty="0"/>
              <a:t> </a:t>
            </a:r>
            <a:r>
              <a:rPr spc="-25" dirty="0"/>
              <a:t>habisnya</a:t>
            </a:r>
            <a:r>
              <a:rPr spc="35" dirty="0"/>
              <a:t> </a:t>
            </a:r>
            <a:r>
              <a:rPr spc="-15" dirty="0"/>
              <a:t>konsumen</a:t>
            </a:r>
            <a:r>
              <a:rPr spc="30" dirty="0"/>
              <a:t> </a:t>
            </a:r>
            <a:r>
              <a:rPr spc="-15" dirty="0"/>
              <a:t>di</a:t>
            </a:r>
            <a:r>
              <a:rPr spc="-5" dirty="0"/>
              <a:t> </a:t>
            </a:r>
            <a:r>
              <a:rPr spc="-15" dirty="0"/>
              <a:t>lapangan.</a:t>
            </a:r>
          </a:p>
        </p:txBody>
      </p:sp>
    </p:spTree>
    <p:extLst>
      <p:ext uri="{BB962C8B-B14F-4D97-AF65-F5344CB8AC3E}">
        <p14:creationId xmlns:p14="http://schemas.microsoft.com/office/powerpoint/2010/main" val="64240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603" y="774128"/>
            <a:ext cx="2317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0000"/>
                </a:solidFill>
                <a:latin typeface="Trebuchet MS"/>
                <a:cs typeface="Trebuchet MS"/>
              </a:rPr>
              <a:t>KISI-KISI</a:t>
            </a:r>
            <a:r>
              <a:rPr spc="-1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90" dirty="0">
                <a:solidFill>
                  <a:srgbClr val="000000"/>
                </a:solidFill>
                <a:latin typeface="Trebuchet MS"/>
                <a:cs typeface="Trebuchet MS"/>
              </a:rPr>
              <a:t>UAS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0603" y="2070100"/>
            <a:ext cx="3374390" cy="131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90" dirty="0">
                <a:latin typeface="Trebuchet MS"/>
                <a:cs typeface="Trebuchet MS"/>
              </a:rPr>
              <a:t>KEMITRAAN</a:t>
            </a:r>
            <a:endParaRPr sz="20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0" dirty="0">
                <a:latin typeface="Trebuchet MS"/>
                <a:cs typeface="Trebuchet MS"/>
              </a:rPr>
              <a:t>BUSSINESS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PLAN</a:t>
            </a:r>
            <a:endParaRPr sz="20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48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50" dirty="0">
                <a:latin typeface="Trebuchet MS"/>
                <a:cs typeface="Trebuchet MS"/>
              </a:rPr>
              <a:t>STUDY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65" dirty="0">
                <a:latin typeface="Trebuchet MS"/>
                <a:cs typeface="Trebuchet MS"/>
              </a:rPr>
              <a:t>KELAYAKAN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USAHA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927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079"/>
            <a:ext cx="1743075" cy="779780"/>
          </a:xfrm>
          <a:custGeom>
            <a:avLst/>
            <a:gdLst/>
            <a:ahLst/>
            <a:cxnLst/>
            <a:rect l="l" t="t" r="r" b="b"/>
            <a:pathLst>
              <a:path w="1743075" h="779779">
                <a:moveTo>
                  <a:pt x="1346200" y="0"/>
                </a:moveTo>
                <a:lnTo>
                  <a:pt x="0" y="0"/>
                </a:lnTo>
                <a:lnTo>
                  <a:pt x="0" y="779780"/>
                </a:lnTo>
                <a:lnTo>
                  <a:pt x="1346200" y="779780"/>
                </a:lnTo>
                <a:lnTo>
                  <a:pt x="1355891" y="778972"/>
                </a:lnTo>
                <a:lnTo>
                  <a:pt x="1363821" y="776843"/>
                </a:lnTo>
                <a:lnTo>
                  <a:pt x="1369988" y="773832"/>
                </a:lnTo>
                <a:lnTo>
                  <a:pt x="1374394" y="770382"/>
                </a:lnTo>
                <a:lnTo>
                  <a:pt x="1374394" y="765683"/>
                </a:lnTo>
                <a:lnTo>
                  <a:pt x="1379093" y="765683"/>
                </a:lnTo>
                <a:lnTo>
                  <a:pt x="1735582" y="408686"/>
                </a:lnTo>
                <a:lnTo>
                  <a:pt x="1740868" y="400095"/>
                </a:lnTo>
                <a:lnTo>
                  <a:pt x="1742630" y="389302"/>
                </a:lnTo>
                <a:lnTo>
                  <a:pt x="1740868" y="377628"/>
                </a:lnTo>
                <a:lnTo>
                  <a:pt x="1735582" y="366395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651" y="3056318"/>
            <a:ext cx="812419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-80" dirty="0">
                <a:latin typeface="Cambria"/>
                <a:cs typeface="Cambria"/>
              </a:rPr>
              <a:t>KREATIVITAS</a:t>
            </a:r>
            <a:r>
              <a:rPr sz="5400" spc="-65" dirty="0">
                <a:latin typeface="Cambria"/>
                <a:cs typeface="Cambria"/>
              </a:rPr>
              <a:t> </a:t>
            </a:r>
            <a:r>
              <a:rPr sz="5400" spc="-55" dirty="0">
                <a:latin typeface="Cambria"/>
                <a:cs typeface="Cambria"/>
              </a:rPr>
              <a:t>DAN</a:t>
            </a:r>
            <a:r>
              <a:rPr sz="5400" spc="-35" dirty="0">
                <a:latin typeface="Cambria"/>
                <a:cs typeface="Cambria"/>
              </a:rPr>
              <a:t> </a:t>
            </a:r>
            <a:r>
              <a:rPr sz="5400" spc="-95" dirty="0">
                <a:latin typeface="Cambria"/>
                <a:cs typeface="Cambria"/>
              </a:rPr>
              <a:t>INOVASI </a:t>
            </a:r>
            <a:r>
              <a:rPr sz="5400" spc="-1175" dirty="0">
                <a:latin typeface="Cambria"/>
                <a:cs typeface="Cambria"/>
              </a:rPr>
              <a:t> </a:t>
            </a:r>
            <a:r>
              <a:rPr sz="5400" spc="-20" dirty="0" smtClean="0">
                <a:latin typeface="Cambria"/>
                <a:cs typeface="Cambria"/>
              </a:rPr>
              <a:t>KEWIRAUSAHAAN</a:t>
            </a:r>
            <a:endParaRPr sz="5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7513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6654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O</a:t>
            </a:r>
            <a:r>
              <a:rPr sz="3600" spc="-20" dirty="0"/>
              <a:t>U</a:t>
            </a:r>
            <a:r>
              <a:rPr sz="3600" spc="-635" dirty="0"/>
              <a:t>TL</a:t>
            </a:r>
            <a:r>
              <a:rPr sz="3600" spc="-430" dirty="0"/>
              <a:t>I</a:t>
            </a:r>
            <a:r>
              <a:rPr sz="3600" spc="-190" dirty="0"/>
              <a:t>NE</a:t>
            </a:r>
            <a:r>
              <a:rPr sz="3600" spc="-290" dirty="0"/>
              <a:t> </a:t>
            </a:r>
            <a:r>
              <a:rPr sz="3600" spc="50" dirty="0"/>
              <a:t>D</a:t>
            </a:r>
            <a:r>
              <a:rPr sz="3600" dirty="0"/>
              <a:t>A</a:t>
            </a:r>
            <a:r>
              <a:rPr sz="3600" spc="-30" dirty="0"/>
              <a:t>N</a:t>
            </a:r>
            <a:r>
              <a:rPr sz="3600" spc="-235" dirty="0"/>
              <a:t> </a:t>
            </a:r>
            <a:r>
              <a:rPr sz="3600" spc="-60" dirty="0"/>
              <a:t>O</a:t>
            </a:r>
            <a:r>
              <a:rPr sz="3600" spc="-70" dirty="0"/>
              <a:t>B</a:t>
            </a:r>
            <a:r>
              <a:rPr sz="3600" spc="-105" dirty="0"/>
              <a:t>J</a:t>
            </a:r>
            <a:r>
              <a:rPr sz="3600" spc="-135" dirty="0"/>
              <a:t>E</a:t>
            </a:r>
            <a:r>
              <a:rPr sz="3600" spc="-665" dirty="0"/>
              <a:t>KT</a:t>
            </a:r>
            <a:r>
              <a:rPr sz="3600" spc="-415" dirty="0"/>
              <a:t>I</a:t>
            </a:r>
            <a:r>
              <a:rPr sz="3600" spc="-325" dirty="0"/>
              <a:t>F</a:t>
            </a:r>
            <a:r>
              <a:rPr sz="3600" spc="-295" dirty="0"/>
              <a:t> </a:t>
            </a:r>
            <a:r>
              <a:rPr sz="3600" spc="-315" dirty="0"/>
              <a:t>K</a:t>
            </a:r>
            <a:r>
              <a:rPr sz="3600" spc="-360" dirty="0"/>
              <a:t>U</a:t>
            </a:r>
            <a:r>
              <a:rPr sz="3600" spc="-595" dirty="0"/>
              <a:t>L</a:t>
            </a:r>
            <a:r>
              <a:rPr sz="3600" spc="-434" dirty="0"/>
              <a:t>I</a:t>
            </a:r>
            <a:r>
              <a:rPr sz="3600" spc="150" dirty="0"/>
              <a:t>A</a:t>
            </a:r>
            <a:r>
              <a:rPr sz="3600" spc="-245" dirty="0"/>
              <a:t>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651" y="2139696"/>
            <a:ext cx="6989445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100"/>
              </a:spcBef>
            </a:pPr>
            <a:r>
              <a:rPr sz="2000" spc="14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000" spc="-13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000" spc="-34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INE</a:t>
            </a:r>
            <a:r>
              <a:rPr sz="20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KU</a:t>
            </a:r>
            <a:r>
              <a:rPr sz="2000" spc="-34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000" spc="3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endParaRPr sz="2000">
              <a:latin typeface="Trebuchet MS"/>
              <a:cs typeface="Trebuchet MS"/>
            </a:endParaRPr>
          </a:p>
          <a:p>
            <a:pPr marL="469900" indent="-457200">
              <a:lnSpc>
                <a:spcPts val="167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b="1" spc="45" dirty="0">
                <a:solidFill>
                  <a:srgbClr val="404040"/>
                </a:solidFill>
                <a:latin typeface="Arial"/>
                <a:cs typeface="Arial"/>
              </a:rPr>
              <a:t>Hakikat</a:t>
            </a:r>
            <a:r>
              <a:rPr sz="17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Arial"/>
                <a:cs typeface="Arial"/>
              </a:rPr>
              <a:t>Pengembangan</a:t>
            </a:r>
            <a:r>
              <a:rPr sz="17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r>
              <a:rPr sz="17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Arial"/>
                <a:cs typeface="Arial"/>
              </a:rPr>
              <a:t>dan</a:t>
            </a:r>
            <a:r>
              <a:rPr sz="17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Arial"/>
                <a:cs typeface="Arial"/>
              </a:rPr>
              <a:t>Inovatif</a:t>
            </a:r>
            <a:endParaRPr sz="1700">
              <a:latin typeface="Arial"/>
              <a:cs typeface="Arial"/>
            </a:endParaRPr>
          </a:p>
          <a:p>
            <a:pPr marL="469900" indent="-457200">
              <a:lnSpc>
                <a:spcPts val="163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b="1" spc="-40" dirty="0">
                <a:solidFill>
                  <a:srgbClr val="404040"/>
                </a:solidFill>
                <a:latin typeface="Arial"/>
                <a:cs typeface="Arial"/>
              </a:rPr>
              <a:t>Mengembangkan</a:t>
            </a:r>
            <a:r>
              <a:rPr sz="17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80" dirty="0">
                <a:solidFill>
                  <a:srgbClr val="404040"/>
                </a:solidFill>
                <a:latin typeface="Arial"/>
                <a:cs typeface="Arial"/>
              </a:rPr>
              <a:t>Sikap</a:t>
            </a:r>
            <a:r>
              <a:rPr sz="1700" b="1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r>
              <a:rPr sz="1700" b="1" spc="-40" dirty="0">
                <a:solidFill>
                  <a:srgbClr val="404040"/>
                </a:solidFill>
                <a:latin typeface="Arial"/>
                <a:cs typeface="Arial"/>
              </a:rPr>
              <a:t> Mengembangkan </a:t>
            </a:r>
            <a:r>
              <a:rPr sz="1700" b="1" spc="-10" dirty="0">
                <a:solidFill>
                  <a:srgbClr val="404040"/>
                </a:solidFill>
                <a:latin typeface="Arial"/>
                <a:cs typeface="Arial"/>
              </a:rPr>
              <a:t>Inovatif</a:t>
            </a:r>
            <a:endParaRPr sz="1700">
              <a:latin typeface="Arial"/>
              <a:cs typeface="Arial"/>
            </a:endParaRPr>
          </a:p>
          <a:p>
            <a:pPr marL="469900" indent="-457200">
              <a:lnSpc>
                <a:spcPts val="183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700" b="1" spc="-35" dirty="0">
                <a:solidFill>
                  <a:srgbClr val="404040"/>
                </a:solidFill>
                <a:latin typeface="Arial"/>
                <a:cs typeface="Arial"/>
              </a:rPr>
              <a:t>Hubungan</a:t>
            </a:r>
            <a:r>
              <a:rPr sz="17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r>
              <a:rPr sz="17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Arial"/>
                <a:cs typeface="Arial"/>
              </a:rPr>
              <a:t>dengan</a:t>
            </a:r>
            <a:r>
              <a:rPr sz="17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Arial"/>
                <a:cs typeface="Arial"/>
              </a:rPr>
              <a:t>Inovatif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220" dirty="0">
                <a:solidFill>
                  <a:srgbClr val="404040"/>
                </a:solidFill>
                <a:latin typeface="Arial"/>
                <a:cs typeface="Arial"/>
              </a:rPr>
              <a:t>OBJ</a:t>
            </a:r>
            <a:r>
              <a:rPr sz="2000" b="1" spc="-204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000" b="1" spc="-165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2000" b="1" spc="-13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IF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404040"/>
                </a:solidFill>
                <a:latin typeface="Arial"/>
                <a:cs typeface="Arial"/>
              </a:rPr>
              <a:t>KU</a:t>
            </a:r>
            <a:r>
              <a:rPr sz="2000" b="1" spc="-10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000" b="1" spc="4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menjelaskan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Pengertian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Kreativitas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menjelaskan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Pola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Pemikiran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dan</a:t>
            </a:r>
            <a:r>
              <a:rPr sz="20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Ciri-ciri</a:t>
            </a:r>
            <a:r>
              <a:rPr sz="20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menjelaskan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Keterampilan 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Berpikir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Melatih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Pemikiran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Kreatif</a:t>
            </a:r>
            <a:r>
              <a:rPr sz="20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melalui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Kegiatan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membuat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404040"/>
                </a:solidFill>
                <a:latin typeface="Arial"/>
                <a:cs typeface="Arial"/>
              </a:rPr>
              <a:t>Strategi 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Pengembangan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Kreativitas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Mampu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menjelaskan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Tahapan</a:t>
            </a:r>
            <a:r>
              <a:rPr sz="20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404040"/>
                </a:solidFill>
                <a:latin typeface="Arial"/>
                <a:cs typeface="Arial"/>
              </a:rPr>
              <a:t>Memacu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Kreativitas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346200"/>
            <a:ext cx="10220960" cy="812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2019" y="1485900"/>
            <a:ext cx="10220960" cy="3662679"/>
            <a:chOff x="922019" y="1485900"/>
            <a:chExt cx="10220960" cy="36626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19" y="4300220"/>
              <a:ext cx="10220960" cy="81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19" y="1485900"/>
              <a:ext cx="10220960" cy="3662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56139" y="4175760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40" h="866139">
                  <a:moveTo>
                    <a:pt x="0" y="433069"/>
                  </a:moveTo>
                  <a:lnTo>
                    <a:pt x="2541" y="385888"/>
                  </a:lnTo>
                  <a:lnTo>
                    <a:pt x="9990" y="340177"/>
                  </a:lnTo>
                  <a:lnTo>
                    <a:pt x="22081" y="296200"/>
                  </a:lnTo>
                  <a:lnTo>
                    <a:pt x="38551" y="254222"/>
                  </a:lnTo>
                  <a:lnTo>
                    <a:pt x="59134" y="214507"/>
                  </a:lnTo>
                  <a:lnTo>
                    <a:pt x="83568" y="177320"/>
                  </a:lnTo>
                  <a:lnTo>
                    <a:pt x="111586" y="142925"/>
                  </a:lnTo>
                  <a:lnTo>
                    <a:pt x="142925" y="111586"/>
                  </a:lnTo>
                  <a:lnTo>
                    <a:pt x="177320" y="83568"/>
                  </a:lnTo>
                  <a:lnTo>
                    <a:pt x="214507" y="59134"/>
                  </a:lnTo>
                  <a:lnTo>
                    <a:pt x="254222" y="38551"/>
                  </a:lnTo>
                  <a:lnTo>
                    <a:pt x="296200" y="22081"/>
                  </a:lnTo>
                  <a:lnTo>
                    <a:pt x="340177" y="9990"/>
                  </a:lnTo>
                  <a:lnTo>
                    <a:pt x="385888" y="2541"/>
                  </a:lnTo>
                  <a:lnTo>
                    <a:pt x="433069" y="0"/>
                  </a:lnTo>
                  <a:lnTo>
                    <a:pt x="480251" y="2541"/>
                  </a:lnTo>
                  <a:lnTo>
                    <a:pt x="525962" y="9990"/>
                  </a:lnTo>
                  <a:lnTo>
                    <a:pt x="569939" y="22081"/>
                  </a:lnTo>
                  <a:lnTo>
                    <a:pt x="611917" y="38551"/>
                  </a:lnTo>
                  <a:lnTo>
                    <a:pt x="651632" y="59134"/>
                  </a:lnTo>
                  <a:lnTo>
                    <a:pt x="688819" y="83568"/>
                  </a:lnTo>
                  <a:lnTo>
                    <a:pt x="723214" y="111586"/>
                  </a:lnTo>
                  <a:lnTo>
                    <a:pt x="754553" y="142925"/>
                  </a:lnTo>
                  <a:lnTo>
                    <a:pt x="782571" y="177320"/>
                  </a:lnTo>
                  <a:lnTo>
                    <a:pt x="807005" y="214507"/>
                  </a:lnTo>
                  <a:lnTo>
                    <a:pt x="827588" y="254222"/>
                  </a:lnTo>
                  <a:lnTo>
                    <a:pt x="844058" y="296200"/>
                  </a:lnTo>
                  <a:lnTo>
                    <a:pt x="856149" y="340177"/>
                  </a:lnTo>
                  <a:lnTo>
                    <a:pt x="863598" y="385888"/>
                  </a:lnTo>
                  <a:lnTo>
                    <a:pt x="866139" y="433069"/>
                  </a:lnTo>
                  <a:lnTo>
                    <a:pt x="863598" y="480251"/>
                  </a:lnTo>
                  <a:lnTo>
                    <a:pt x="856149" y="525962"/>
                  </a:lnTo>
                  <a:lnTo>
                    <a:pt x="844058" y="569939"/>
                  </a:lnTo>
                  <a:lnTo>
                    <a:pt x="827588" y="611917"/>
                  </a:lnTo>
                  <a:lnTo>
                    <a:pt x="807005" y="651632"/>
                  </a:lnTo>
                  <a:lnTo>
                    <a:pt x="782571" y="688819"/>
                  </a:lnTo>
                  <a:lnTo>
                    <a:pt x="754553" y="723214"/>
                  </a:lnTo>
                  <a:lnTo>
                    <a:pt x="723214" y="754553"/>
                  </a:lnTo>
                  <a:lnTo>
                    <a:pt x="688819" y="782571"/>
                  </a:lnTo>
                  <a:lnTo>
                    <a:pt x="651632" y="807005"/>
                  </a:lnTo>
                  <a:lnTo>
                    <a:pt x="611917" y="827588"/>
                  </a:lnTo>
                  <a:lnTo>
                    <a:pt x="569939" y="844058"/>
                  </a:lnTo>
                  <a:lnTo>
                    <a:pt x="525962" y="856149"/>
                  </a:lnTo>
                  <a:lnTo>
                    <a:pt x="480251" y="863598"/>
                  </a:lnTo>
                  <a:lnTo>
                    <a:pt x="433069" y="866139"/>
                  </a:lnTo>
                  <a:lnTo>
                    <a:pt x="385888" y="863598"/>
                  </a:lnTo>
                  <a:lnTo>
                    <a:pt x="340177" y="856149"/>
                  </a:lnTo>
                  <a:lnTo>
                    <a:pt x="296200" y="844058"/>
                  </a:lnTo>
                  <a:lnTo>
                    <a:pt x="254222" y="827588"/>
                  </a:lnTo>
                  <a:lnTo>
                    <a:pt x="214507" y="807005"/>
                  </a:lnTo>
                  <a:lnTo>
                    <a:pt x="177320" y="782571"/>
                  </a:lnTo>
                  <a:lnTo>
                    <a:pt x="142925" y="754553"/>
                  </a:lnTo>
                  <a:lnTo>
                    <a:pt x="111586" y="723214"/>
                  </a:lnTo>
                  <a:lnTo>
                    <a:pt x="83568" y="688819"/>
                  </a:lnTo>
                  <a:lnTo>
                    <a:pt x="59134" y="651632"/>
                  </a:lnTo>
                  <a:lnTo>
                    <a:pt x="38551" y="611917"/>
                  </a:lnTo>
                  <a:lnTo>
                    <a:pt x="22081" y="569939"/>
                  </a:lnTo>
                  <a:lnTo>
                    <a:pt x="9990" y="525962"/>
                  </a:lnTo>
                  <a:lnTo>
                    <a:pt x="2541" y="480251"/>
                  </a:lnTo>
                  <a:lnTo>
                    <a:pt x="0" y="4330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968" y="2176780"/>
              <a:ext cx="3802557" cy="585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776" y="2985261"/>
              <a:ext cx="7623162" cy="58191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200400" y="5041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3020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Pendahuluan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651" y="2162428"/>
            <a:ext cx="8488045" cy="12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Sesuatu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hal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yang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biasa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orang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pikirkan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akan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menentukan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hasil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yang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akan </a:t>
            </a:r>
            <a:r>
              <a:rPr sz="1800" spc="-6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ic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800" spc="14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H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b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r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ku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g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ni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90" dirty="0">
                <a:solidFill>
                  <a:srgbClr val="404040"/>
                </a:solidFill>
                <a:latin typeface="Verdana"/>
                <a:cs typeface="Verdana"/>
              </a:rPr>
              <a:t>g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g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endParaRPr sz="1800">
              <a:latin typeface="Verdana"/>
              <a:cs typeface="Verdana"/>
            </a:endParaRPr>
          </a:p>
          <a:p>
            <a:pPr marL="355600" marR="52069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Jika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seseorang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dapat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berpikir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dengan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cerdas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kreatif,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orang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tersebut </a:t>
            </a:r>
            <a:r>
              <a:rPr sz="1800" spc="-6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k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m</a:t>
            </a:r>
            <a:r>
              <a:rPr sz="1800" spc="85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nd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120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spc="11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h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95" dirty="0">
                <a:solidFill>
                  <a:srgbClr val="404040"/>
                </a:solidFill>
                <a:latin typeface="Verdana"/>
                <a:cs typeface="Verdana"/>
              </a:rPr>
              <a:t>si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-22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h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95" dirty="0">
                <a:solidFill>
                  <a:srgbClr val="404040"/>
                </a:solidFill>
                <a:latin typeface="Verdana"/>
                <a:cs typeface="Verdana"/>
              </a:rPr>
              <a:t>si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t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r</a:t>
            </a:r>
            <a:r>
              <a:rPr sz="1800" spc="-195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470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30860" marR="5080">
              <a:lnSpc>
                <a:spcPct val="100899"/>
              </a:lnSpc>
              <a:spcBef>
                <a:spcPts val="60"/>
              </a:spcBef>
            </a:pPr>
            <a:r>
              <a:rPr sz="4000" b="1" spc="-15" dirty="0">
                <a:latin typeface="Calibri"/>
                <a:cs typeface="Calibri"/>
              </a:rPr>
              <a:t>Hakikat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Pengembangan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Kreatif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dan </a:t>
            </a:r>
            <a:r>
              <a:rPr sz="4000" b="1" spc="-88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Inovatif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935" y="2147315"/>
            <a:ext cx="9097010" cy="406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Kekuatan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dimiliki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oleh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setiap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manusia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sering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disebut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Melalui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khayal,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manusia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mencapai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kemauan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tinggi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kesanggupannya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dalam menemukan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segala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-7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dapat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dibedakan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menjadi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dua,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yaitu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sintesis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sintesis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menciptakan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baru,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tetapi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membentuk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menyusun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lama dalam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bentuk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kombinasi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400"/>
              </a:lnSpc>
              <a:spcBef>
                <a:spcPts val="99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-7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Adapun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adalah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menciptakan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terutama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apabila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khayal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sintesis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bisa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bekerja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dalam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memecahkan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suatu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masalah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6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1573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/>
              <a:t>Con</a:t>
            </a:r>
            <a:r>
              <a:rPr sz="3600" spc="65" dirty="0"/>
              <a:t>t</a:t>
            </a:r>
            <a:r>
              <a:rPr sz="3600" spc="-50" dirty="0"/>
              <a:t>d.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58304" rIns="0" bIns="0" rtlCol="0">
            <a:spAutoFit/>
          </a:bodyPr>
          <a:lstStyle/>
          <a:p>
            <a:pPr marL="1725295" marR="40005" indent="-3429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latin typeface="Verdana"/>
                <a:cs typeface="Verdana"/>
              </a:rPr>
              <a:t>Melalui </a:t>
            </a:r>
            <a:r>
              <a:rPr sz="2800" spc="114" dirty="0">
                <a:latin typeface="Verdana"/>
                <a:cs typeface="Verdana"/>
              </a:rPr>
              <a:t>daya </a:t>
            </a:r>
            <a:r>
              <a:rPr sz="2800" spc="-45" dirty="0">
                <a:latin typeface="Verdana"/>
                <a:cs typeface="Verdana"/>
              </a:rPr>
              <a:t>khayal </a:t>
            </a:r>
            <a:r>
              <a:rPr sz="2800" spc="-120" dirty="0">
                <a:latin typeface="Verdana"/>
                <a:cs typeface="Verdana"/>
              </a:rPr>
              <a:t>kreatif, </a:t>
            </a:r>
            <a:r>
              <a:rPr sz="2800" spc="40" dirty="0">
                <a:latin typeface="Verdana"/>
                <a:cs typeface="Verdana"/>
              </a:rPr>
              <a:t>alam </a:t>
            </a:r>
            <a:r>
              <a:rPr sz="2800" spc="-100" dirty="0">
                <a:latin typeface="Verdana"/>
                <a:cs typeface="Verdana"/>
              </a:rPr>
              <a:t>pikiran </a:t>
            </a:r>
            <a:r>
              <a:rPr sz="2800" spc="-55" dirty="0">
                <a:latin typeface="Verdana"/>
                <a:cs typeface="Verdana"/>
              </a:rPr>
              <a:t>manusia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40" dirty="0">
                <a:latin typeface="Verdana"/>
                <a:cs typeface="Verdana"/>
              </a:rPr>
              <a:t>terbatas </a:t>
            </a:r>
            <a:r>
              <a:rPr sz="2800" spc="125" dirty="0">
                <a:latin typeface="Verdana"/>
                <a:cs typeface="Verdana"/>
              </a:rPr>
              <a:t>dapat </a:t>
            </a:r>
            <a:r>
              <a:rPr sz="2800" spc="10" dirty="0">
                <a:latin typeface="Verdana"/>
                <a:cs typeface="Verdana"/>
              </a:rPr>
              <a:t>berhubungan </a:t>
            </a:r>
            <a:r>
              <a:rPr sz="2800" spc="-35" dirty="0">
                <a:latin typeface="Verdana"/>
                <a:cs typeface="Verdana"/>
              </a:rPr>
              <a:t>langsung 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deng</a:t>
            </a:r>
            <a:r>
              <a:rPr sz="2800" spc="125" dirty="0">
                <a:latin typeface="Verdana"/>
                <a:cs typeface="Verdana"/>
              </a:rPr>
              <a:t>a</a:t>
            </a:r>
            <a:r>
              <a:rPr sz="2800" spc="-65" dirty="0">
                <a:latin typeface="Verdana"/>
                <a:cs typeface="Verdana"/>
              </a:rPr>
              <a:t>n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l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00" dirty="0">
                <a:latin typeface="Verdana"/>
                <a:cs typeface="Verdana"/>
              </a:rPr>
              <a:t>m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p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315" dirty="0">
                <a:latin typeface="Verdana"/>
                <a:cs typeface="Verdana"/>
              </a:rPr>
              <a:t>k</a:t>
            </a:r>
            <a:r>
              <a:rPr sz="2800" spc="-140" dirty="0">
                <a:latin typeface="Verdana"/>
                <a:cs typeface="Verdana"/>
              </a:rPr>
              <a:t>i</a:t>
            </a:r>
            <a:r>
              <a:rPr sz="2800" spc="-65" dirty="0">
                <a:latin typeface="Verdana"/>
                <a:cs typeface="Verdana"/>
              </a:rPr>
              <a:t>ran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ha</a:t>
            </a:r>
            <a:r>
              <a:rPr sz="2800" spc="5" dirty="0">
                <a:latin typeface="Verdana"/>
                <a:cs typeface="Verdana"/>
              </a:rPr>
              <a:t>l</a:t>
            </a:r>
            <a:r>
              <a:rPr sz="2800" spc="-245" dirty="0">
                <a:latin typeface="Verdana"/>
                <a:cs typeface="Verdana"/>
              </a:rPr>
              <a:t>u</a:t>
            </a:r>
            <a:r>
              <a:rPr sz="2800" spc="-210" dirty="0">
                <a:latin typeface="Verdana"/>
                <a:cs typeface="Verdana"/>
              </a:rPr>
              <a:t>s</a:t>
            </a:r>
            <a:r>
              <a:rPr sz="2800" spc="-114" dirty="0">
                <a:latin typeface="Verdana"/>
                <a:cs typeface="Verdana"/>
              </a:rPr>
              <a:t>n</a:t>
            </a:r>
            <a:r>
              <a:rPr sz="2800" spc="-140" dirty="0">
                <a:latin typeface="Verdana"/>
                <a:cs typeface="Verdana"/>
              </a:rPr>
              <a:t>y</a:t>
            </a:r>
            <a:r>
              <a:rPr sz="2800" spc="229" dirty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  <a:p>
            <a:pPr marL="1725295" marR="147955" indent="-342900">
              <a:lnSpc>
                <a:spcPct val="100000"/>
              </a:lnSpc>
              <a:spcBef>
                <a:spcPts val="1005"/>
              </a:spcBef>
            </a:pPr>
            <a:r>
              <a:rPr sz="2800" spc="-10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215" dirty="0">
                <a:latin typeface="Verdana"/>
                <a:cs typeface="Verdana"/>
              </a:rPr>
              <a:t>M</a:t>
            </a:r>
            <a:r>
              <a:rPr sz="2800" spc="-65" dirty="0">
                <a:latin typeface="Verdana"/>
                <a:cs typeface="Verdana"/>
              </a:rPr>
              <a:t>ung</a:t>
            </a:r>
            <a:r>
              <a:rPr sz="2800" spc="-75" dirty="0">
                <a:latin typeface="Verdana"/>
                <a:cs typeface="Verdana"/>
              </a:rPr>
              <a:t>k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65" dirty="0">
                <a:latin typeface="Verdana"/>
                <a:cs typeface="Verdana"/>
              </a:rPr>
              <a:t>n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l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00" dirty="0">
                <a:latin typeface="Verdana"/>
                <a:cs typeface="Verdana"/>
              </a:rPr>
              <a:t>m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p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315" dirty="0">
                <a:latin typeface="Verdana"/>
                <a:cs typeface="Verdana"/>
              </a:rPr>
              <a:t>k</a:t>
            </a:r>
            <a:r>
              <a:rPr sz="2800" spc="-140" dirty="0">
                <a:latin typeface="Verdana"/>
                <a:cs typeface="Verdana"/>
              </a:rPr>
              <a:t>i</a:t>
            </a:r>
            <a:r>
              <a:rPr sz="2800" spc="-65" dirty="0">
                <a:latin typeface="Verdana"/>
                <a:cs typeface="Verdana"/>
              </a:rPr>
              <a:t>ran</a:t>
            </a:r>
            <a:r>
              <a:rPr sz="2800" spc="-245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y</a:t>
            </a:r>
            <a:r>
              <a:rPr sz="2800" spc="95" dirty="0">
                <a:latin typeface="Verdana"/>
                <a:cs typeface="Verdana"/>
              </a:rPr>
              <a:t>an</a:t>
            </a:r>
            <a:r>
              <a:rPr sz="2800" spc="100" dirty="0">
                <a:latin typeface="Verdana"/>
                <a:cs typeface="Verdana"/>
              </a:rPr>
              <a:t>g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men</a:t>
            </a:r>
            <a:r>
              <a:rPr sz="2800" spc="-65" dirty="0">
                <a:latin typeface="Verdana"/>
                <a:cs typeface="Verdana"/>
              </a:rPr>
              <a:t>y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l</a:t>
            </a:r>
            <a:r>
              <a:rPr sz="2800" spc="-105" dirty="0">
                <a:latin typeface="Verdana"/>
                <a:cs typeface="Verdana"/>
              </a:rPr>
              <a:t>urkan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240" dirty="0">
                <a:latin typeface="Verdana"/>
                <a:cs typeface="Verdana"/>
              </a:rPr>
              <a:t>n</a:t>
            </a:r>
            <a:r>
              <a:rPr sz="2800" spc="-215" dirty="0">
                <a:latin typeface="Verdana"/>
                <a:cs typeface="Verdana"/>
              </a:rPr>
              <a:t>s</a:t>
            </a:r>
            <a:r>
              <a:rPr sz="2800" spc="155" dirty="0">
                <a:latin typeface="Verdana"/>
                <a:cs typeface="Verdana"/>
              </a:rPr>
              <a:t>p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165" dirty="0">
                <a:latin typeface="Verdana"/>
                <a:cs typeface="Verdana"/>
              </a:rPr>
              <a:t>rasi  </a:t>
            </a:r>
            <a:r>
              <a:rPr sz="2800" spc="50" dirty="0">
                <a:latin typeface="Verdana"/>
                <a:cs typeface="Verdana"/>
              </a:rPr>
              <a:t>ata</a:t>
            </a:r>
            <a:r>
              <a:rPr sz="2800" spc="65" dirty="0">
                <a:latin typeface="Verdana"/>
                <a:cs typeface="Verdana"/>
              </a:rPr>
              <a:t>u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il</a:t>
            </a:r>
            <a:r>
              <a:rPr sz="2800" spc="-75" dirty="0">
                <a:latin typeface="Verdana"/>
                <a:cs typeface="Verdana"/>
              </a:rPr>
              <a:t>h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85" dirty="0">
                <a:latin typeface="Verdana"/>
                <a:cs typeface="Verdana"/>
              </a:rPr>
              <a:t>m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105" dirty="0">
                <a:latin typeface="Verdana"/>
                <a:cs typeface="Verdana"/>
              </a:rPr>
              <a:t>da</a:t>
            </a:r>
            <a:r>
              <a:rPr sz="2800" spc="114" dirty="0">
                <a:latin typeface="Verdana"/>
                <a:cs typeface="Verdana"/>
              </a:rPr>
              <a:t>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m</a:t>
            </a:r>
            <a:r>
              <a:rPr sz="2800" spc="40" dirty="0">
                <a:latin typeface="Verdana"/>
                <a:cs typeface="Verdana"/>
              </a:rPr>
              <a:t>e</a:t>
            </a:r>
            <a:r>
              <a:rPr sz="2800" spc="30" dirty="0">
                <a:latin typeface="Verdana"/>
                <a:cs typeface="Verdana"/>
              </a:rPr>
              <a:t>n</a:t>
            </a:r>
            <a:r>
              <a:rPr sz="2800" spc="-180" dirty="0">
                <a:latin typeface="Verdana"/>
                <a:cs typeface="Verdana"/>
              </a:rPr>
              <a:t>y</a:t>
            </a:r>
            <a:r>
              <a:rPr sz="2800" spc="100" dirty="0">
                <a:latin typeface="Verdana"/>
                <a:cs typeface="Verdana"/>
              </a:rPr>
              <a:t>am</a:t>
            </a:r>
            <a:r>
              <a:rPr sz="2800" spc="70" dirty="0">
                <a:latin typeface="Verdana"/>
                <a:cs typeface="Verdana"/>
              </a:rPr>
              <a:t>p</a:t>
            </a:r>
            <a:r>
              <a:rPr sz="2800" spc="10" dirty="0">
                <a:latin typeface="Verdana"/>
                <a:cs typeface="Verdana"/>
              </a:rPr>
              <a:t>a</a:t>
            </a:r>
            <a:r>
              <a:rPr sz="2800" spc="25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kan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75" dirty="0">
                <a:latin typeface="Verdana"/>
                <a:cs typeface="Verdana"/>
              </a:rPr>
              <a:t>gagasan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150" dirty="0">
                <a:latin typeface="Verdana"/>
                <a:cs typeface="Verdana"/>
              </a:rPr>
              <a:t>b</a:t>
            </a:r>
            <a:r>
              <a:rPr sz="2800" spc="-70" dirty="0">
                <a:latin typeface="Verdana"/>
                <a:cs typeface="Verdana"/>
              </a:rPr>
              <a:t>aru</a:t>
            </a:r>
            <a:endParaRPr sz="2800">
              <a:latin typeface="Verdana"/>
              <a:cs typeface="Verdana"/>
            </a:endParaRPr>
          </a:p>
          <a:p>
            <a:pPr marL="1725295" marR="5080" indent="-342900">
              <a:lnSpc>
                <a:spcPct val="100000"/>
              </a:lnSpc>
              <a:spcBef>
                <a:spcPts val="1000"/>
              </a:spcBef>
            </a:pPr>
            <a:r>
              <a:rPr sz="2800" spc="-10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80" dirty="0">
                <a:latin typeface="Verdana"/>
                <a:cs typeface="Verdana"/>
              </a:rPr>
              <a:t>D</a:t>
            </a:r>
            <a:r>
              <a:rPr sz="2800" spc="70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l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00" dirty="0">
                <a:latin typeface="Verdana"/>
                <a:cs typeface="Verdana"/>
              </a:rPr>
              <a:t>m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h</a:t>
            </a:r>
            <a:r>
              <a:rPr sz="2800" spc="-85" dirty="0">
                <a:latin typeface="Verdana"/>
                <a:cs typeface="Verdana"/>
              </a:rPr>
              <a:t>u</a:t>
            </a:r>
            <a:r>
              <a:rPr sz="2800" spc="155" dirty="0">
                <a:latin typeface="Verdana"/>
                <a:cs typeface="Verdana"/>
              </a:rPr>
              <a:t>b</a:t>
            </a:r>
            <a:r>
              <a:rPr sz="2800" spc="-70" dirty="0">
                <a:latin typeface="Verdana"/>
                <a:cs typeface="Verdana"/>
              </a:rPr>
              <a:t>u</a:t>
            </a:r>
            <a:r>
              <a:rPr sz="2800" spc="-85" dirty="0">
                <a:latin typeface="Verdana"/>
                <a:cs typeface="Verdana"/>
              </a:rPr>
              <a:t>n</a:t>
            </a:r>
            <a:r>
              <a:rPr sz="2800" spc="100" dirty="0">
                <a:latin typeface="Verdana"/>
                <a:cs typeface="Verdana"/>
              </a:rPr>
              <a:t>gan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190" dirty="0">
                <a:latin typeface="Verdana"/>
                <a:cs typeface="Verdana"/>
              </a:rPr>
              <a:t>n</a:t>
            </a:r>
            <a:r>
              <a:rPr sz="2800" spc="-70" dirty="0">
                <a:latin typeface="Verdana"/>
                <a:cs typeface="Verdana"/>
              </a:rPr>
              <a:t>i</a:t>
            </a:r>
            <a:r>
              <a:rPr sz="2800" spc="-245" dirty="0">
                <a:latin typeface="Verdana"/>
                <a:cs typeface="Verdana"/>
              </a:rPr>
              <a:t>,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b</a:t>
            </a:r>
            <a:r>
              <a:rPr sz="2800" spc="-15" dirty="0">
                <a:latin typeface="Verdana"/>
                <a:cs typeface="Verdana"/>
              </a:rPr>
              <a:t>er</a:t>
            </a:r>
            <a:r>
              <a:rPr sz="2800" spc="-30" dirty="0">
                <a:latin typeface="Verdana"/>
                <a:cs typeface="Verdana"/>
              </a:rPr>
              <a:t>p</a:t>
            </a:r>
            <a:r>
              <a:rPr sz="2800" spc="-195" dirty="0">
                <a:latin typeface="Verdana"/>
                <a:cs typeface="Verdana"/>
              </a:rPr>
              <a:t>i</a:t>
            </a:r>
            <a:r>
              <a:rPr sz="2800" spc="-315" dirty="0">
                <a:latin typeface="Verdana"/>
                <a:cs typeface="Verdana"/>
              </a:rPr>
              <a:t>k</a:t>
            </a:r>
            <a:r>
              <a:rPr sz="2800" spc="-140" dirty="0">
                <a:latin typeface="Verdana"/>
                <a:cs typeface="Verdana"/>
              </a:rPr>
              <a:t>i</a:t>
            </a:r>
            <a:r>
              <a:rPr sz="2800" spc="-355" dirty="0">
                <a:latin typeface="Verdana"/>
                <a:cs typeface="Verdana"/>
              </a:rPr>
              <a:t>r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355" dirty="0">
                <a:latin typeface="Verdana"/>
                <a:cs typeface="Verdana"/>
              </a:rPr>
              <a:t>k</a:t>
            </a:r>
            <a:r>
              <a:rPr sz="2800" spc="-265" dirty="0">
                <a:latin typeface="Verdana"/>
                <a:cs typeface="Verdana"/>
              </a:rPr>
              <a:t>r</a:t>
            </a:r>
            <a:r>
              <a:rPr sz="2800" spc="5" dirty="0">
                <a:latin typeface="Verdana"/>
                <a:cs typeface="Verdana"/>
              </a:rPr>
              <a:t>eat</a:t>
            </a:r>
            <a:r>
              <a:rPr sz="2800" spc="15" dirty="0">
                <a:latin typeface="Verdana"/>
                <a:cs typeface="Verdana"/>
              </a:rPr>
              <a:t>i</a:t>
            </a:r>
            <a:r>
              <a:rPr sz="2800" spc="-105" dirty="0">
                <a:latin typeface="Verdana"/>
                <a:cs typeface="Verdana"/>
              </a:rPr>
              <a:t>fn</a:t>
            </a:r>
            <a:r>
              <a:rPr sz="2800" spc="-155" dirty="0">
                <a:latin typeface="Verdana"/>
                <a:cs typeface="Verdana"/>
              </a:rPr>
              <a:t>y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seorang  </a:t>
            </a:r>
            <a:r>
              <a:rPr sz="2800" spc="-40" dirty="0">
                <a:latin typeface="Verdana"/>
                <a:cs typeface="Verdana"/>
              </a:rPr>
              <a:t>wirausaha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125" dirty="0">
                <a:latin typeface="Verdana"/>
                <a:cs typeface="Verdana"/>
              </a:rPr>
              <a:t>dapat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merombak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10" dirty="0">
                <a:latin typeface="Verdana"/>
                <a:cs typeface="Verdana"/>
              </a:rPr>
              <a:t>dan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mendorongnya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200" dirty="0">
                <a:latin typeface="Verdana"/>
                <a:cs typeface="Verdana"/>
              </a:rPr>
              <a:t>d</a:t>
            </a:r>
            <a:r>
              <a:rPr sz="2800" spc="204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l</a:t>
            </a:r>
            <a:r>
              <a:rPr sz="2800" spc="235" dirty="0">
                <a:latin typeface="Verdana"/>
                <a:cs typeface="Verdana"/>
              </a:rPr>
              <a:t>a</a:t>
            </a:r>
            <a:r>
              <a:rPr sz="2800" spc="-100" dirty="0">
                <a:latin typeface="Verdana"/>
                <a:cs typeface="Verdana"/>
              </a:rPr>
              <a:t>m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155" dirty="0">
                <a:latin typeface="Verdana"/>
                <a:cs typeface="Verdana"/>
              </a:rPr>
              <a:t>p</a:t>
            </a:r>
            <a:r>
              <a:rPr sz="2800" spc="75" dirty="0">
                <a:latin typeface="Verdana"/>
                <a:cs typeface="Verdana"/>
              </a:rPr>
              <a:t>en</a:t>
            </a:r>
            <a:r>
              <a:rPr sz="2800" spc="60" dirty="0">
                <a:latin typeface="Verdana"/>
                <a:cs typeface="Verdana"/>
              </a:rPr>
              <a:t>g</a:t>
            </a:r>
            <a:r>
              <a:rPr sz="2800" spc="75" dirty="0">
                <a:latin typeface="Verdana"/>
                <a:cs typeface="Verdana"/>
              </a:rPr>
              <a:t>em</a:t>
            </a:r>
            <a:r>
              <a:rPr sz="2800" spc="40" dirty="0">
                <a:latin typeface="Verdana"/>
                <a:cs typeface="Verdana"/>
              </a:rPr>
              <a:t>b</a:t>
            </a:r>
            <a:r>
              <a:rPr sz="2800" spc="85" dirty="0">
                <a:latin typeface="Verdana"/>
                <a:cs typeface="Verdana"/>
              </a:rPr>
              <a:t>anga</a:t>
            </a:r>
            <a:r>
              <a:rPr sz="2800" spc="95" dirty="0">
                <a:latin typeface="Verdana"/>
                <a:cs typeface="Verdana"/>
              </a:rPr>
              <a:t>n</a:t>
            </a:r>
            <a:r>
              <a:rPr sz="2800" spc="-125" dirty="0">
                <a:latin typeface="Verdana"/>
                <a:cs typeface="Verdana"/>
              </a:rPr>
              <a:t> </a:t>
            </a:r>
            <a:r>
              <a:rPr sz="2800" spc="-195" dirty="0">
                <a:latin typeface="Verdana"/>
                <a:cs typeface="Verdana"/>
              </a:rPr>
              <a:t>li</a:t>
            </a:r>
            <a:r>
              <a:rPr sz="2800" spc="35" dirty="0">
                <a:latin typeface="Verdana"/>
                <a:cs typeface="Verdana"/>
              </a:rPr>
              <a:t>n</a:t>
            </a:r>
            <a:r>
              <a:rPr sz="2800" spc="20" dirty="0">
                <a:latin typeface="Verdana"/>
                <a:cs typeface="Verdana"/>
              </a:rPr>
              <a:t>g</a:t>
            </a:r>
            <a:r>
              <a:rPr sz="2800" spc="-130" dirty="0">
                <a:latin typeface="Verdana"/>
                <a:cs typeface="Verdana"/>
              </a:rPr>
              <a:t>ku</a:t>
            </a:r>
            <a:r>
              <a:rPr sz="2800" spc="-155" dirty="0">
                <a:latin typeface="Verdana"/>
                <a:cs typeface="Verdana"/>
              </a:rPr>
              <a:t>n</a:t>
            </a:r>
            <a:r>
              <a:rPr sz="2800" spc="100" dirty="0">
                <a:latin typeface="Verdana"/>
                <a:cs typeface="Verdana"/>
              </a:rPr>
              <a:t>gan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menj</a:t>
            </a:r>
            <a:r>
              <a:rPr sz="2800" spc="-25" dirty="0">
                <a:latin typeface="Verdana"/>
                <a:cs typeface="Verdana"/>
              </a:rPr>
              <a:t>adi  </a:t>
            </a:r>
            <a:r>
              <a:rPr sz="2800" spc="-85" dirty="0">
                <a:latin typeface="Verdana"/>
                <a:cs typeface="Verdana"/>
              </a:rPr>
              <a:t>berhasil</a:t>
            </a:r>
            <a:endParaRPr sz="2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730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26681"/>
            <a:ext cx="5826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Mengembangkan </a:t>
            </a:r>
            <a:r>
              <a:rPr sz="3600" b="1" spc="-15" dirty="0">
                <a:latin typeface="Calibri"/>
                <a:cs typeface="Calibri"/>
              </a:rPr>
              <a:t>Sikap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Kreatif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651" y="1658937"/>
            <a:ext cx="8715375" cy="406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-7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Wirausahawan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memiliki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jiwa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mandiri.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ini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didukung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oleh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cara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cara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berpikirnya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-7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Pemikiran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didukung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oleh dua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hal,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yaitu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pengerahan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imajinasi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proses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berpikir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ilmiah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3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4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pemikiran</a:t>
            </a:r>
            <a:r>
              <a:rPr sz="24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kreatif,</a:t>
            </a:r>
            <a:r>
              <a:rPr sz="24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berbagai</a:t>
            </a:r>
            <a:r>
              <a:rPr sz="24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macam</a:t>
            </a:r>
            <a:r>
              <a:rPr sz="24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permasalahan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dapat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diatasi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baikKreativitas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dapat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dikembangkan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melalui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peningkatan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jumlah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dan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ragam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masukan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ke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otak,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terutama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hal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ingat,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khayal,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daya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serap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dari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otak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menyebabkan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munculnya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berbagai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menuju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kreativitas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12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1573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/>
              <a:t>Con</a:t>
            </a:r>
            <a:r>
              <a:rPr sz="3600" spc="65" dirty="0"/>
              <a:t>t</a:t>
            </a:r>
            <a:r>
              <a:rPr sz="3600" spc="-50" dirty="0"/>
              <a:t>d.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651" y="2162428"/>
            <a:ext cx="8735060" cy="342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26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Kreativitas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merupakan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hasil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pemikiran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gagasan.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Verdana"/>
                <a:cs typeface="Verdana"/>
              </a:rPr>
              <a:t>Ada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rangkaian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proses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yang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panjang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harus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digarap 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terlebih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dahulu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sebelum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gagasan 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m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1800" spc="-195" dirty="0">
                <a:solidFill>
                  <a:srgbClr val="404040"/>
                </a:solidFill>
                <a:latin typeface="Verdana"/>
                <a:cs typeface="Verdana"/>
              </a:rPr>
              <a:t>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j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114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r>
              <a:rPr sz="1800" spc="-15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800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k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r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55600" marR="435609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Rangkaian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tersebut 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meliputi 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fiksasi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(pengikatan,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pemantapan)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formulasi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gagasan,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penyusunan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rencana,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program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tindakan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nyata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yang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harus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dilakukan</a:t>
            </a:r>
            <a:r>
              <a:rPr sz="1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sesuai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dengan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rencana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yang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telah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disusun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untuk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mewujudkan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Verdana"/>
                <a:cs typeface="Verdana"/>
              </a:rPr>
              <a:t>gagasan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tersebut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Kreativitas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merupakan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proses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yang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dapat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dikembangkan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ditingkatkan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Akan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tetapi,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kemampuan 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ini </a:t>
            </a:r>
            <a:r>
              <a:rPr sz="1800" spc="55" dirty="0">
                <a:solidFill>
                  <a:srgbClr val="404040"/>
                </a:solidFill>
                <a:latin typeface="Verdana"/>
                <a:cs typeface="Verdana"/>
              </a:rPr>
              <a:t>berbeda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antara 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satu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orang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orang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lainnyaKemampuan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bakat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merupakan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dasarnya,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tetapi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pengetahuan </a:t>
            </a:r>
            <a:r>
              <a:rPr sz="1800" spc="-6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dari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lingkungannya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Verdana"/>
                <a:cs typeface="Verdana"/>
              </a:rPr>
              <a:t>dapat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juga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memengaruhi</a:t>
            </a:r>
            <a:r>
              <a:rPr sz="18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kreativitas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seseorang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88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26681"/>
            <a:ext cx="4251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10" dirty="0">
                <a:latin typeface="Calibri"/>
                <a:cs typeface="Calibri"/>
              </a:rPr>
              <a:t>Pengertian</a:t>
            </a:r>
            <a:r>
              <a:rPr sz="3600" b="1" i="1" spc="-45" dirty="0">
                <a:latin typeface="Calibri"/>
                <a:cs typeface="Calibri"/>
              </a:rPr>
              <a:t> </a:t>
            </a:r>
            <a:r>
              <a:rPr sz="3600" b="1" i="1" spc="-15" dirty="0">
                <a:latin typeface="Calibri"/>
                <a:cs typeface="Calibri"/>
              </a:rPr>
              <a:t>Kreativitas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3572" rIns="0" bIns="0" rtlCol="0">
            <a:spAutoFit/>
          </a:bodyPr>
          <a:lstStyle/>
          <a:p>
            <a:pPr marL="2101215" marR="5080" indent="-342900">
              <a:lnSpc>
                <a:spcPct val="90100"/>
              </a:lnSpc>
              <a:spcBef>
                <a:spcPts val="405"/>
              </a:spcBef>
            </a:pPr>
            <a:r>
              <a:rPr sz="2600" spc="-28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600" spc="-31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/>
              <a:t>S</a:t>
            </a:r>
            <a:r>
              <a:rPr sz="2600" spc="5" dirty="0"/>
              <a:t>e</a:t>
            </a:r>
            <a:r>
              <a:rPr sz="2600" spc="-25" dirty="0"/>
              <a:t>c</a:t>
            </a:r>
            <a:r>
              <a:rPr sz="2600" dirty="0"/>
              <a:t>a</a:t>
            </a:r>
            <a:r>
              <a:rPr sz="2600" spc="-75" dirty="0"/>
              <a:t>r</a:t>
            </a:r>
            <a:r>
              <a:rPr sz="2600" dirty="0"/>
              <a:t>a</a:t>
            </a:r>
            <a:r>
              <a:rPr sz="2600" spc="30" dirty="0"/>
              <a:t> </a:t>
            </a:r>
            <a:r>
              <a:rPr sz="2600" spc="-5" dirty="0"/>
              <a:t>s</a:t>
            </a:r>
            <a:r>
              <a:rPr sz="2600" dirty="0"/>
              <a:t>e</a:t>
            </a:r>
            <a:r>
              <a:rPr sz="2600" spc="-5" dirty="0"/>
              <a:t>der</a:t>
            </a:r>
            <a:r>
              <a:rPr sz="2600" spc="-15" dirty="0"/>
              <a:t>h</a:t>
            </a:r>
            <a:r>
              <a:rPr sz="2600" dirty="0"/>
              <a:t>a</a:t>
            </a:r>
            <a:r>
              <a:rPr sz="2600" spc="-15" dirty="0"/>
              <a:t>n</a:t>
            </a:r>
            <a:r>
              <a:rPr sz="2600" spc="5" dirty="0"/>
              <a:t>a</a:t>
            </a:r>
            <a:r>
              <a:rPr sz="2600" dirty="0"/>
              <a:t>, </a:t>
            </a:r>
            <a:r>
              <a:rPr sz="2600" spc="-40" dirty="0"/>
              <a:t>y</a:t>
            </a:r>
            <a:r>
              <a:rPr sz="2600" dirty="0"/>
              <a:t>a</a:t>
            </a:r>
            <a:r>
              <a:rPr sz="2600" spc="-15" dirty="0"/>
              <a:t>n</a:t>
            </a:r>
            <a:r>
              <a:rPr sz="2600" dirty="0"/>
              <a:t>g</a:t>
            </a:r>
            <a:r>
              <a:rPr sz="2600" spc="10" dirty="0"/>
              <a:t> </a:t>
            </a:r>
            <a:r>
              <a:rPr sz="2600" spc="-5" dirty="0"/>
              <a:t>dima</a:t>
            </a:r>
            <a:r>
              <a:rPr sz="2600" spc="-30" dirty="0"/>
              <a:t>k</a:t>
            </a:r>
            <a:r>
              <a:rPr sz="2600" spc="-5" dirty="0"/>
              <a:t>su</a:t>
            </a:r>
            <a:r>
              <a:rPr sz="2600" dirty="0"/>
              <a:t>d</a:t>
            </a:r>
            <a:r>
              <a:rPr sz="2600" spc="10" dirty="0"/>
              <a:t> </a:t>
            </a:r>
            <a:r>
              <a:rPr sz="2600" spc="-5" dirty="0"/>
              <a:t>den</a:t>
            </a:r>
            <a:r>
              <a:rPr sz="2600" spc="-55" dirty="0"/>
              <a:t>g</a:t>
            </a:r>
            <a:r>
              <a:rPr sz="2600" dirty="0"/>
              <a:t>an</a:t>
            </a:r>
            <a:r>
              <a:rPr sz="2600" spc="-15" dirty="0"/>
              <a:t> </a:t>
            </a:r>
            <a:r>
              <a:rPr sz="2600" dirty="0"/>
              <a:t>k</a:t>
            </a:r>
            <a:r>
              <a:rPr sz="2600" spc="-50" dirty="0"/>
              <a:t>r</a:t>
            </a:r>
            <a:r>
              <a:rPr sz="2600" dirty="0"/>
              <a:t>e</a:t>
            </a:r>
            <a:r>
              <a:rPr sz="2600" spc="-20" dirty="0"/>
              <a:t>a</a:t>
            </a:r>
            <a:r>
              <a:rPr sz="2600" spc="5" dirty="0"/>
              <a:t>t</a:t>
            </a:r>
            <a:r>
              <a:rPr sz="2600" dirty="0"/>
              <a:t>iv</a:t>
            </a:r>
            <a:r>
              <a:rPr sz="2600" spc="5" dirty="0"/>
              <a:t>i</a:t>
            </a:r>
            <a:r>
              <a:rPr sz="2600" spc="-35" dirty="0"/>
              <a:t>t</a:t>
            </a:r>
            <a:r>
              <a:rPr sz="2600" dirty="0"/>
              <a:t>as</a:t>
            </a:r>
            <a:r>
              <a:rPr sz="2600" spc="15" dirty="0"/>
              <a:t> </a:t>
            </a:r>
            <a:r>
              <a:rPr sz="2600" dirty="0"/>
              <a:t>a</a:t>
            </a:r>
            <a:r>
              <a:rPr sz="2600" spc="-15" dirty="0"/>
              <a:t>d</a:t>
            </a:r>
            <a:r>
              <a:rPr sz="2600" dirty="0"/>
              <a:t>al</a:t>
            </a:r>
            <a:r>
              <a:rPr sz="2600" spc="-10" dirty="0"/>
              <a:t>a</a:t>
            </a:r>
            <a:r>
              <a:rPr sz="2600" dirty="0"/>
              <a:t>h  </a:t>
            </a:r>
            <a:r>
              <a:rPr sz="2600" spc="-10" dirty="0"/>
              <a:t>menghadirkan</a:t>
            </a:r>
            <a:r>
              <a:rPr sz="2600" spc="20" dirty="0"/>
              <a:t> </a:t>
            </a:r>
            <a:r>
              <a:rPr sz="2600" spc="-20" dirty="0"/>
              <a:t>gagasan</a:t>
            </a:r>
            <a:r>
              <a:rPr sz="2600" spc="15" dirty="0"/>
              <a:t> </a:t>
            </a:r>
            <a:r>
              <a:rPr sz="2600" spc="-15" dirty="0"/>
              <a:t>baruKreativitas</a:t>
            </a:r>
            <a:r>
              <a:rPr sz="2600" spc="40" dirty="0"/>
              <a:t> </a:t>
            </a:r>
            <a:r>
              <a:rPr sz="2600" spc="-10" dirty="0"/>
              <a:t>merupakan</a:t>
            </a:r>
            <a:r>
              <a:rPr sz="2600" spc="15" dirty="0"/>
              <a:t> </a:t>
            </a:r>
            <a:r>
              <a:rPr sz="2600" spc="-10" dirty="0"/>
              <a:t>proses </a:t>
            </a:r>
            <a:r>
              <a:rPr sz="2600" spc="-5" dirty="0"/>
              <a:t> </a:t>
            </a:r>
            <a:r>
              <a:rPr sz="2600" spc="-15" dirty="0"/>
              <a:t>yang</a:t>
            </a:r>
            <a:r>
              <a:rPr sz="2600" dirty="0"/>
              <a:t> </a:t>
            </a:r>
            <a:r>
              <a:rPr sz="2600" spc="-10" dirty="0"/>
              <a:t>dapat</a:t>
            </a:r>
            <a:r>
              <a:rPr sz="2600" spc="10" dirty="0"/>
              <a:t> </a:t>
            </a:r>
            <a:r>
              <a:rPr sz="2600" spc="-15" dirty="0"/>
              <a:t>dikembangkan</a:t>
            </a:r>
            <a:r>
              <a:rPr sz="2600" spc="25" dirty="0"/>
              <a:t> </a:t>
            </a:r>
            <a:r>
              <a:rPr sz="2600" spc="-10" dirty="0"/>
              <a:t>dan</a:t>
            </a:r>
            <a:r>
              <a:rPr sz="2600" spc="10" dirty="0"/>
              <a:t> </a:t>
            </a:r>
            <a:r>
              <a:rPr sz="2600" spc="-15" dirty="0"/>
              <a:t>ditingkatkanKreativitas </a:t>
            </a:r>
            <a:r>
              <a:rPr sz="2600" spc="-10" dirty="0"/>
              <a:t> merupakan</a:t>
            </a:r>
            <a:r>
              <a:rPr sz="2600" spc="15" dirty="0"/>
              <a:t> </a:t>
            </a:r>
            <a:r>
              <a:rPr sz="2600" spc="-5" dirty="0"/>
              <a:t>sumber</a:t>
            </a:r>
            <a:r>
              <a:rPr sz="2600" spc="-10" dirty="0"/>
              <a:t> </a:t>
            </a:r>
            <a:r>
              <a:rPr sz="2600" spc="-15" dirty="0"/>
              <a:t>yang</a:t>
            </a:r>
            <a:r>
              <a:rPr sz="2600" spc="5" dirty="0"/>
              <a:t> </a:t>
            </a:r>
            <a:r>
              <a:rPr sz="2600" spc="-5" dirty="0"/>
              <a:t>penting</a:t>
            </a:r>
            <a:r>
              <a:rPr sz="2600" spc="-15" dirty="0"/>
              <a:t> </a:t>
            </a:r>
            <a:r>
              <a:rPr sz="2600" spc="-10" dirty="0"/>
              <a:t>dari</a:t>
            </a:r>
            <a:r>
              <a:rPr sz="2600" spc="10" dirty="0"/>
              <a:t> </a:t>
            </a:r>
            <a:r>
              <a:rPr sz="2600" spc="-25" dirty="0"/>
              <a:t>kekuatan</a:t>
            </a:r>
            <a:r>
              <a:rPr sz="2600" spc="15" dirty="0"/>
              <a:t> </a:t>
            </a:r>
            <a:r>
              <a:rPr sz="2600" spc="-15" dirty="0"/>
              <a:t>persaingan </a:t>
            </a:r>
            <a:r>
              <a:rPr sz="2600" spc="-10" dirty="0"/>
              <a:t> </a:t>
            </a:r>
            <a:r>
              <a:rPr sz="2600" spc="-20" dirty="0"/>
              <a:t>karena</a:t>
            </a:r>
            <a:r>
              <a:rPr sz="2600" spc="25" dirty="0"/>
              <a:t> </a:t>
            </a:r>
            <a:r>
              <a:rPr sz="2600" spc="-20" dirty="0"/>
              <a:t>adanya</a:t>
            </a:r>
            <a:r>
              <a:rPr sz="2600" spc="-5" dirty="0"/>
              <a:t> </a:t>
            </a:r>
            <a:r>
              <a:rPr sz="2600" spc="-10" dirty="0"/>
              <a:t>perubahan</a:t>
            </a:r>
            <a:r>
              <a:rPr sz="2600" spc="15" dirty="0"/>
              <a:t> </a:t>
            </a:r>
            <a:r>
              <a:rPr sz="2600" spc="-15" dirty="0"/>
              <a:t>lingkungan</a:t>
            </a:r>
            <a:endParaRPr sz="2600">
              <a:latin typeface="Microsoft Sans Serif"/>
              <a:cs typeface="Microsoft Sans Serif"/>
            </a:endParaRPr>
          </a:p>
          <a:p>
            <a:pPr marL="2101215" marR="504190" indent="-342900">
              <a:lnSpc>
                <a:spcPct val="90000"/>
              </a:lnSpc>
              <a:spcBef>
                <a:spcPts val="994"/>
              </a:spcBef>
            </a:pPr>
            <a:r>
              <a:rPr sz="2600" spc="-8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600" spc="-35" dirty="0"/>
              <a:t>Zimmerer, </a:t>
            </a:r>
            <a:r>
              <a:rPr sz="2600" spc="-10" dirty="0"/>
              <a:t>dkk </a:t>
            </a:r>
            <a:r>
              <a:rPr sz="2600" spc="-5" dirty="0"/>
              <a:t>(2009) </a:t>
            </a:r>
            <a:r>
              <a:rPr sz="2600" spc="-10" dirty="0"/>
              <a:t>mendefinisikan kreativitas sebagai </a:t>
            </a:r>
            <a:r>
              <a:rPr sz="2600" spc="-5" dirty="0"/>
              <a:t> </a:t>
            </a:r>
            <a:r>
              <a:rPr sz="2600" spc="-15" dirty="0"/>
              <a:t>kemampuan</a:t>
            </a:r>
            <a:r>
              <a:rPr sz="2600" spc="-5" dirty="0"/>
              <a:t> </a:t>
            </a:r>
            <a:r>
              <a:rPr sz="2600" spc="-10" dirty="0"/>
              <a:t>untuk</a:t>
            </a:r>
            <a:r>
              <a:rPr sz="2600" spc="-15" dirty="0"/>
              <a:t> </a:t>
            </a:r>
            <a:r>
              <a:rPr sz="2600" spc="-10" dirty="0"/>
              <a:t>mengembangkan</a:t>
            </a:r>
            <a:r>
              <a:rPr sz="2600" spc="10" dirty="0"/>
              <a:t> </a:t>
            </a:r>
            <a:r>
              <a:rPr sz="2600" dirty="0"/>
              <a:t>ide-ide</a:t>
            </a:r>
            <a:r>
              <a:rPr sz="2600" spc="-15" dirty="0"/>
              <a:t> </a:t>
            </a:r>
            <a:r>
              <a:rPr sz="2600" spc="-5" dirty="0"/>
              <a:t>baru </a:t>
            </a:r>
            <a:r>
              <a:rPr sz="2600" spc="-10" dirty="0"/>
              <a:t>dan </a:t>
            </a:r>
            <a:r>
              <a:rPr sz="2600" spc="-5" dirty="0"/>
              <a:t> </a:t>
            </a:r>
            <a:r>
              <a:rPr sz="2600" spc="-10" dirty="0"/>
              <a:t>menemukan</a:t>
            </a:r>
            <a:r>
              <a:rPr sz="2600" spc="-15" dirty="0"/>
              <a:t> </a:t>
            </a:r>
            <a:r>
              <a:rPr sz="2600" spc="-25" dirty="0"/>
              <a:t>cara-cara</a:t>
            </a:r>
            <a:r>
              <a:rPr sz="2600" spc="65" dirty="0"/>
              <a:t> </a:t>
            </a:r>
            <a:r>
              <a:rPr sz="2600" spc="-5" dirty="0"/>
              <a:t>baru</a:t>
            </a:r>
            <a:r>
              <a:rPr sz="2600" spc="15" dirty="0"/>
              <a:t> </a:t>
            </a:r>
            <a:r>
              <a:rPr sz="2600" spc="-5" dirty="0"/>
              <a:t>dalam</a:t>
            </a:r>
            <a:r>
              <a:rPr sz="2600" spc="5" dirty="0"/>
              <a:t> </a:t>
            </a:r>
            <a:r>
              <a:rPr sz="2600" spc="-5" dirty="0"/>
              <a:t>melihat</a:t>
            </a:r>
            <a:r>
              <a:rPr sz="2600" spc="-20" dirty="0"/>
              <a:t> </a:t>
            </a:r>
            <a:r>
              <a:rPr sz="2600" spc="-5" dirty="0"/>
              <a:t>masalah</a:t>
            </a:r>
            <a:r>
              <a:rPr sz="2600" spc="20" dirty="0"/>
              <a:t> </a:t>
            </a:r>
            <a:r>
              <a:rPr sz="2600" spc="-5" dirty="0"/>
              <a:t>dan </a:t>
            </a:r>
            <a:r>
              <a:rPr sz="2600" dirty="0"/>
              <a:t> </a:t>
            </a:r>
            <a:r>
              <a:rPr sz="2600" spc="-10" dirty="0"/>
              <a:t>peluang</a:t>
            </a:r>
            <a:endParaRPr sz="2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9809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1573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/>
              <a:t>Con</a:t>
            </a:r>
            <a:r>
              <a:rPr sz="3600" spc="65" dirty="0"/>
              <a:t>t</a:t>
            </a:r>
            <a:r>
              <a:rPr sz="3600" spc="-50" dirty="0"/>
              <a:t>d.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651" y="2144648"/>
            <a:ext cx="8582660" cy="344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Pendapat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lain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menyebutkan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kreativitas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sebagai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berikut:</a:t>
            </a:r>
            <a:endParaRPr sz="2800">
              <a:latin typeface="Calibri"/>
              <a:cs typeface="Calibri"/>
            </a:endParaRPr>
          </a:p>
          <a:p>
            <a:pPr marL="832485" indent="-477520">
              <a:lnSpc>
                <a:spcPct val="100000"/>
              </a:lnSpc>
              <a:buAutoNum type="arabicParenBoth"/>
              <a:tabLst>
                <a:tab pos="833119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kemampuan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menciptakan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suatu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produk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baru;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buAutoNum type="arabicParenBoth"/>
              <a:tabLst>
                <a:tab pos="833119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kemampuan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untuk membuat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kombinasi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melihat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hubungan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baru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antara 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unsur,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data,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variabel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sudah ada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sebelumnya;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(3)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kemampuan seseorang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untuk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melahirkan sesuatu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baru, baik berupa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gagasan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maupun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karya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nyata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relatif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berbeda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telah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sebelumnya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(Conny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Semiawan,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1984)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73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26681"/>
            <a:ext cx="6530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0" dirty="0">
                <a:latin typeface="Calibri"/>
                <a:cs typeface="Calibri"/>
              </a:rPr>
              <a:t>Pola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Pemikiran </a:t>
            </a:r>
            <a:r>
              <a:rPr sz="3600" b="1" i="1" dirty="0">
                <a:latin typeface="Calibri"/>
                <a:cs typeface="Calibri"/>
              </a:rPr>
              <a:t>dan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Ciri-ciri</a:t>
            </a:r>
            <a:r>
              <a:rPr sz="3600" b="1" i="1" spc="2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Kreatif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215" marR="10160" indent="-3429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pc="-15" dirty="0"/>
              <a:t>Pola</a:t>
            </a:r>
            <a:r>
              <a:rPr spc="-25" dirty="0"/>
              <a:t> </a:t>
            </a:r>
            <a:r>
              <a:rPr spc="-5" dirty="0"/>
              <a:t>pemikiran</a:t>
            </a:r>
            <a:r>
              <a:rPr spc="-20" dirty="0"/>
              <a:t> </a:t>
            </a:r>
            <a:r>
              <a:rPr spc="-10" dirty="0"/>
              <a:t>kreatif dibutuhkan</a:t>
            </a:r>
            <a:r>
              <a:rPr dirty="0"/>
              <a:t> </a:t>
            </a:r>
            <a:r>
              <a:rPr spc="-5" dirty="0"/>
              <a:t>untuk</a:t>
            </a:r>
            <a:r>
              <a:rPr spc="-20" dirty="0"/>
              <a:t> </a:t>
            </a:r>
            <a:r>
              <a:rPr spc="-10" dirty="0"/>
              <a:t>menggambarkan</a:t>
            </a:r>
            <a:r>
              <a:rPr spc="20" dirty="0"/>
              <a:t> </a:t>
            </a:r>
            <a:r>
              <a:rPr spc="-20" dirty="0"/>
              <a:t>keadaan </a:t>
            </a:r>
            <a:r>
              <a:rPr spc="-15" dirty="0"/>
              <a:t> </a:t>
            </a:r>
            <a:r>
              <a:rPr spc="-5" dirty="0"/>
              <a:t>masa</a:t>
            </a:r>
            <a:r>
              <a:rPr spc="-15" dirty="0"/>
              <a:t> </a:t>
            </a:r>
            <a:r>
              <a:rPr spc="-5" dirty="0"/>
              <a:t>depan,</a:t>
            </a:r>
            <a:r>
              <a:rPr spc="15" dirty="0"/>
              <a:t> </a:t>
            </a:r>
            <a:r>
              <a:rPr spc="-15" dirty="0"/>
              <a:t>saat</a:t>
            </a:r>
            <a:r>
              <a:rPr spc="10" dirty="0"/>
              <a:t> </a:t>
            </a:r>
            <a:r>
              <a:rPr spc="-10" dirty="0"/>
              <a:t>seorang</a:t>
            </a:r>
            <a:r>
              <a:rPr spc="-20" dirty="0"/>
              <a:t> </a:t>
            </a:r>
            <a:r>
              <a:rPr spc="-10" dirty="0"/>
              <a:t>wirausaha </a:t>
            </a:r>
            <a:r>
              <a:rPr spc="-15" dirty="0"/>
              <a:t>akan</a:t>
            </a:r>
            <a:r>
              <a:rPr spc="-5" dirty="0"/>
              <a:t> </a:t>
            </a:r>
            <a:r>
              <a:rPr spc="-10" dirty="0"/>
              <a:t>beroperasi</a:t>
            </a:r>
            <a:r>
              <a:rPr spc="-5" dirty="0"/>
              <a:t> </a:t>
            </a:r>
            <a:r>
              <a:rPr spc="-10" dirty="0"/>
              <a:t>dan </a:t>
            </a:r>
            <a:r>
              <a:rPr spc="-5" dirty="0"/>
              <a:t> memberikan</a:t>
            </a:r>
            <a:r>
              <a:rPr spc="-15" dirty="0"/>
              <a:t> gambaran</a:t>
            </a:r>
            <a:r>
              <a:rPr spc="-5" dirty="0"/>
              <a:t> </a:t>
            </a:r>
            <a:r>
              <a:rPr spc="-15" dirty="0"/>
              <a:t>yang</a:t>
            </a:r>
            <a:r>
              <a:rPr spc="25" dirty="0"/>
              <a:t> </a:t>
            </a:r>
            <a:r>
              <a:rPr spc="-5" dirty="0"/>
              <a:t>tidak</a:t>
            </a:r>
            <a:r>
              <a:rPr spc="-10" dirty="0"/>
              <a:t> </a:t>
            </a:r>
            <a:r>
              <a:rPr spc="-15" dirty="0"/>
              <a:t>dapat</a:t>
            </a:r>
            <a:r>
              <a:rPr spc="15" dirty="0"/>
              <a:t> </a:t>
            </a:r>
            <a:r>
              <a:rPr spc="-10" dirty="0"/>
              <a:t>dihasilkan </a:t>
            </a:r>
            <a:r>
              <a:rPr spc="-5" dirty="0"/>
              <a:t>oleh</a:t>
            </a:r>
            <a:r>
              <a:rPr spc="15" dirty="0"/>
              <a:t> </a:t>
            </a:r>
            <a:r>
              <a:rPr spc="-10" dirty="0"/>
              <a:t>eksplorasi </a:t>
            </a:r>
            <a:r>
              <a:rPr spc="-530" dirty="0"/>
              <a:t> </a:t>
            </a:r>
            <a:r>
              <a:rPr spc="-10" dirty="0"/>
              <a:t>terhadap</a:t>
            </a:r>
            <a:r>
              <a:rPr spc="15" dirty="0"/>
              <a:t> </a:t>
            </a:r>
            <a:r>
              <a:rPr spc="-15" dirty="0"/>
              <a:t>tren</a:t>
            </a:r>
            <a:r>
              <a:rPr dirty="0"/>
              <a:t> </a:t>
            </a:r>
            <a:r>
              <a:rPr spc="-5" dirty="0"/>
              <a:t>masa</a:t>
            </a:r>
            <a:r>
              <a:rPr spc="10" dirty="0"/>
              <a:t> </a:t>
            </a:r>
            <a:r>
              <a:rPr dirty="0"/>
              <a:t>kini</a:t>
            </a:r>
          </a:p>
          <a:p>
            <a:pPr marL="2101215" marR="318770" indent="-342900">
              <a:lnSpc>
                <a:spcPct val="100000"/>
              </a:lnSpc>
              <a:spcBef>
                <a:spcPts val="1005"/>
              </a:spcBef>
            </a:pPr>
            <a:r>
              <a:rPr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Bono (1970)</a:t>
            </a:r>
            <a:r>
              <a:rPr spc="-35" dirty="0"/>
              <a:t> </a:t>
            </a:r>
            <a:r>
              <a:rPr spc="-10" dirty="0"/>
              <a:t>berpendapat</a:t>
            </a:r>
            <a:r>
              <a:rPr spc="15" dirty="0"/>
              <a:t> </a:t>
            </a:r>
            <a:r>
              <a:rPr spc="-15" dirty="0"/>
              <a:t>bahwa</a:t>
            </a:r>
            <a:r>
              <a:rPr spc="5" dirty="0"/>
              <a:t> </a:t>
            </a:r>
            <a:r>
              <a:rPr spc="-5" dirty="0"/>
              <a:t>pola</a:t>
            </a:r>
            <a:r>
              <a:rPr spc="-10" dirty="0"/>
              <a:t> </a:t>
            </a:r>
            <a:r>
              <a:rPr spc="-5" dirty="0"/>
              <a:t>pemikiran</a:t>
            </a:r>
            <a:r>
              <a:rPr spc="-40" dirty="0"/>
              <a:t> </a:t>
            </a:r>
            <a:r>
              <a:rPr spc="-15" dirty="0"/>
              <a:t>yang</a:t>
            </a:r>
            <a:r>
              <a:rPr dirty="0"/>
              <a:t> </a:t>
            </a:r>
            <a:r>
              <a:rPr spc="-10" dirty="0"/>
              <a:t>kreatif </a:t>
            </a:r>
            <a:r>
              <a:rPr spc="-5" dirty="0"/>
              <a:t> </a:t>
            </a:r>
            <a:r>
              <a:rPr spc="-10" dirty="0"/>
              <a:t>merupakan</a:t>
            </a:r>
            <a:r>
              <a:rPr dirty="0"/>
              <a:t> </a:t>
            </a:r>
            <a:r>
              <a:rPr spc="-15" dirty="0"/>
              <a:t>motivator</a:t>
            </a:r>
            <a:r>
              <a:rPr spc="-5" dirty="0"/>
              <a:t> </a:t>
            </a:r>
            <a:r>
              <a:rPr spc="-20" dirty="0"/>
              <a:t>yang</a:t>
            </a:r>
            <a:r>
              <a:rPr dirty="0"/>
              <a:t> </a:t>
            </a:r>
            <a:r>
              <a:rPr spc="-20" dirty="0"/>
              <a:t>sangat</a:t>
            </a:r>
            <a:r>
              <a:rPr spc="25" dirty="0"/>
              <a:t> </a:t>
            </a:r>
            <a:r>
              <a:rPr spc="-20" dirty="0"/>
              <a:t>kuat</a:t>
            </a:r>
            <a:r>
              <a:rPr spc="-10" dirty="0"/>
              <a:t> </a:t>
            </a:r>
            <a:r>
              <a:rPr spc="-15" dirty="0"/>
              <a:t>karena</a:t>
            </a:r>
            <a:r>
              <a:rPr spc="10" dirty="0"/>
              <a:t> </a:t>
            </a:r>
            <a:r>
              <a:rPr spc="-5" dirty="0"/>
              <a:t>membuat </a:t>
            </a:r>
            <a:r>
              <a:rPr spc="-15" dirty="0"/>
              <a:t>orang </a:t>
            </a:r>
            <a:r>
              <a:rPr spc="-10" dirty="0"/>
              <a:t> </a:t>
            </a:r>
            <a:r>
              <a:rPr spc="-20" dirty="0"/>
              <a:t>sangat</a:t>
            </a:r>
            <a:r>
              <a:rPr spc="15" dirty="0"/>
              <a:t> </a:t>
            </a:r>
            <a:r>
              <a:rPr spc="-10" dirty="0"/>
              <a:t>tertarik</a:t>
            </a:r>
            <a:r>
              <a:rPr spc="-40" dirty="0"/>
              <a:t> </a:t>
            </a:r>
            <a:r>
              <a:rPr spc="-15" dirty="0"/>
              <a:t>dengan</a:t>
            </a:r>
            <a:r>
              <a:rPr spc="20" dirty="0"/>
              <a:t> </a:t>
            </a:r>
            <a:r>
              <a:rPr spc="-20" dirty="0"/>
              <a:t>pekerjaanya</a:t>
            </a:r>
          </a:p>
          <a:p>
            <a:pPr marL="1758314">
              <a:lnSpc>
                <a:spcPct val="100000"/>
              </a:lnSpc>
              <a:spcBef>
                <a:spcPts val="1005"/>
              </a:spcBef>
            </a:pPr>
            <a:r>
              <a:rPr spc="-2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pc="-40" dirty="0"/>
              <a:t>P</a:t>
            </a:r>
            <a:r>
              <a:rPr dirty="0"/>
              <a:t>em</a:t>
            </a:r>
            <a:r>
              <a:rPr spc="10" dirty="0"/>
              <a:t>i</a:t>
            </a:r>
            <a:r>
              <a:rPr spc="5" dirty="0"/>
              <a:t>ki</a:t>
            </a:r>
            <a:r>
              <a:rPr spc="-40" dirty="0"/>
              <a:t>r</a:t>
            </a:r>
            <a:r>
              <a:rPr spc="-10" dirty="0"/>
              <a:t>a</a:t>
            </a:r>
            <a:r>
              <a:rPr dirty="0"/>
              <a:t>n</a:t>
            </a:r>
            <a:r>
              <a:rPr spc="-55" dirty="0"/>
              <a:t> </a:t>
            </a:r>
            <a:r>
              <a:rPr spc="5" dirty="0"/>
              <a:t>k</a:t>
            </a:r>
            <a:r>
              <a:rPr spc="-40" dirty="0"/>
              <a:t>r</a:t>
            </a:r>
            <a:r>
              <a:rPr dirty="0"/>
              <a:t>e</a:t>
            </a:r>
            <a:r>
              <a:rPr spc="-25" dirty="0"/>
              <a:t>a</a:t>
            </a:r>
            <a:r>
              <a:rPr dirty="0"/>
              <a:t>tif</a:t>
            </a:r>
            <a:r>
              <a:rPr spc="10" dirty="0"/>
              <a:t> </a:t>
            </a:r>
            <a:r>
              <a:rPr spc="-5" dirty="0"/>
              <a:t>j</a:t>
            </a:r>
            <a:r>
              <a:rPr spc="5" dirty="0"/>
              <a:t>u</a:t>
            </a:r>
            <a:r>
              <a:rPr spc="-50" dirty="0"/>
              <a:t>g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me</a:t>
            </a:r>
            <a:r>
              <a:rPr spc="5" dirty="0"/>
              <a:t>m</a:t>
            </a:r>
            <a:r>
              <a:rPr spc="-5" dirty="0"/>
              <a:t>be</a:t>
            </a:r>
            <a:r>
              <a:rPr dirty="0"/>
              <a:t>r</a:t>
            </a:r>
            <a:r>
              <a:rPr spc="5" dirty="0"/>
              <a:t>i</a:t>
            </a:r>
            <a:r>
              <a:rPr spc="-35" dirty="0"/>
              <a:t>k</a:t>
            </a:r>
            <a:r>
              <a:rPr spc="-10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spc="-75" dirty="0"/>
              <a:t>k</a:t>
            </a:r>
            <a:r>
              <a:rPr dirty="0"/>
              <a:t>emungk</a:t>
            </a:r>
            <a:r>
              <a:rPr spc="10" dirty="0"/>
              <a:t>i</a:t>
            </a:r>
            <a:r>
              <a:rPr spc="-5" dirty="0"/>
              <a:t>n</a:t>
            </a:r>
            <a:r>
              <a:rPr spc="-15" dirty="0"/>
              <a:t>a</a:t>
            </a:r>
            <a:r>
              <a:rPr dirty="0"/>
              <a:t>n</a:t>
            </a:r>
            <a:r>
              <a:rPr spc="-25" dirty="0"/>
              <a:t> </a:t>
            </a:r>
            <a:r>
              <a:rPr spc="-5" dirty="0"/>
              <a:t>b</a:t>
            </a:r>
            <a:r>
              <a:rPr spc="-15" dirty="0"/>
              <a:t>a</a:t>
            </a:r>
            <a:r>
              <a:rPr spc="-10" dirty="0"/>
              <a:t>g</a:t>
            </a:r>
            <a:r>
              <a:rPr dirty="0"/>
              <a:t>i</a:t>
            </a:r>
            <a:r>
              <a:rPr spc="5" dirty="0"/>
              <a:t> </a:t>
            </a:r>
            <a:r>
              <a:rPr spc="-5" dirty="0"/>
              <a:t>s</a:t>
            </a:r>
            <a:r>
              <a:rPr spc="-15" dirty="0"/>
              <a:t>e</a:t>
            </a:r>
            <a:r>
              <a:rPr dirty="0"/>
              <a:t>tiap</a:t>
            </a:r>
            <a:r>
              <a:rPr spc="-5" dirty="0"/>
              <a:t> o</a:t>
            </a:r>
            <a:r>
              <a:rPr spc="-45" dirty="0"/>
              <a:t>r</a:t>
            </a:r>
            <a:r>
              <a:rPr spc="-10" dirty="0"/>
              <a:t>a</a:t>
            </a:r>
            <a:r>
              <a:rPr spc="-5" dirty="0"/>
              <a:t>ng</a:t>
            </a:r>
          </a:p>
          <a:p>
            <a:pPr marL="2101215">
              <a:lnSpc>
                <a:spcPct val="100000"/>
              </a:lnSpc>
            </a:pPr>
            <a:r>
              <a:rPr spc="-5" dirty="0"/>
              <a:t>untuk</a:t>
            </a:r>
            <a:r>
              <a:rPr spc="-20" dirty="0"/>
              <a:t> </a:t>
            </a:r>
            <a:r>
              <a:rPr spc="-5" dirty="0"/>
              <a:t>mencapai</a:t>
            </a:r>
            <a:r>
              <a:rPr spc="-30" dirty="0"/>
              <a:t> </a:t>
            </a:r>
            <a:r>
              <a:rPr spc="-10" dirty="0"/>
              <a:t>suatu</a:t>
            </a:r>
            <a:r>
              <a:rPr spc="-5" dirty="0"/>
              <a:t> tujuan</a:t>
            </a:r>
          </a:p>
          <a:p>
            <a:pPr marL="2101215" marR="264795" indent="-342900">
              <a:lnSpc>
                <a:spcPct val="100400"/>
              </a:lnSpc>
              <a:spcBef>
                <a:spcPts val="990"/>
              </a:spcBef>
            </a:pPr>
            <a:r>
              <a:rPr spc="-2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pc="-5" dirty="0"/>
              <a:t>Seo</a:t>
            </a:r>
            <a:r>
              <a:rPr spc="-40" dirty="0"/>
              <a:t>r</a:t>
            </a:r>
            <a:r>
              <a:rPr spc="-10" dirty="0"/>
              <a:t>a</a:t>
            </a:r>
            <a:r>
              <a:rPr spc="-5" dirty="0"/>
              <a:t>n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w</a:t>
            </a:r>
            <a:r>
              <a:rPr spc="10" dirty="0"/>
              <a:t>i</a:t>
            </a:r>
            <a:r>
              <a:rPr spc="-40" dirty="0"/>
              <a:t>r</a:t>
            </a:r>
            <a:r>
              <a:rPr spc="-10" dirty="0"/>
              <a:t>a</a:t>
            </a:r>
            <a:r>
              <a:rPr spc="-5" dirty="0"/>
              <a:t>us</a:t>
            </a:r>
            <a:r>
              <a:rPr spc="-10" dirty="0"/>
              <a:t>a</a:t>
            </a:r>
            <a:r>
              <a:rPr spc="-5" dirty="0"/>
              <a:t>h</a:t>
            </a:r>
            <a:r>
              <a:rPr dirty="0"/>
              <a:t>a</a:t>
            </a:r>
            <a:r>
              <a:rPr spc="-5" dirty="0"/>
              <a:t> </a:t>
            </a:r>
            <a:r>
              <a:rPr spc="-50" dirty="0"/>
              <a:t>y</a:t>
            </a:r>
            <a:r>
              <a:rPr spc="-10" dirty="0"/>
              <a:t>a</a:t>
            </a:r>
            <a:r>
              <a:rPr spc="-5" dirty="0"/>
              <a:t>n</a:t>
            </a:r>
            <a:r>
              <a:rPr dirty="0"/>
              <a:t>g</a:t>
            </a:r>
            <a:r>
              <a:rPr spc="25" dirty="0"/>
              <a:t> </a:t>
            </a:r>
            <a:r>
              <a:rPr spc="5" dirty="0"/>
              <a:t>k</a:t>
            </a:r>
            <a:r>
              <a:rPr spc="-40" dirty="0"/>
              <a:t>r</a:t>
            </a:r>
            <a:r>
              <a:rPr dirty="0"/>
              <a:t>e</a:t>
            </a:r>
            <a:r>
              <a:rPr spc="-25" dirty="0"/>
              <a:t>a</a:t>
            </a:r>
            <a:r>
              <a:rPr dirty="0"/>
              <a:t>tif</a:t>
            </a:r>
            <a:r>
              <a:rPr spc="-10" dirty="0"/>
              <a:t> a</a:t>
            </a:r>
            <a:r>
              <a:rPr spc="-35" dirty="0"/>
              <a:t>k</a:t>
            </a:r>
            <a:r>
              <a:rPr spc="-10" dirty="0"/>
              <a:t>a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me</a:t>
            </a:r>
            <a:r>
              <a:rPr spc="5" dirty="0"/>
              <a:t>m</a:t>
            </a:r>
            <a:r>
              <a:rPr spc="-5" dirty="0"/>
              <a:t>bu</a:t>
            </a:r>
            <a:r>
              <a:rPr spc="-30" dirty="0"/>
              <a:t>a</a:t>
            </a:r>
            <a:r>
              <a:rPr dirty="0"/>
              <a:t>t</a:t>
            </a:r>
            <a:r>
              <a:rPr spc="-5" dirty="0"/>
              <a:t> h</a:t>
            </a:r>
            <a:r>
              <a:rPr dirty="0"/>
              <a:t>i</a:t>
            </a:r>
            <a:r>
              <a:rPr spc="-5" dirty="0"/>
              <a:t>du</a:t>
            </a:r>
            <a:r>
              <a:rPr dirty="0"/>
              <a:t>p </a:t>
            </a:r>
            <a:r>
              <a:rPr spc="5" dirty="0"/>
              <a:t>l</a:t>
            </a:r>
            <a:r>
              <a:rPr dirty="0"/>
              <a:t>eb</a:t>
            </a:r>
            <a:r>
              <a:rPr spc="10" dirty="0"/>
              <a:t>i</a:t>
            </a:r>
            <a:r>
              <a:rPr dirty="0"/>
              <a:t>h  </a:t>
            </a:r>
            <a:r>
              <a:rPr spc="-15" dirty="0"/>
              <a:t>menyenangkan,</a:t>
            </a:r>
            <a:r>
              <a:rPr spc="5" dirty="0"/>
              <a:t> </a:t>
            </a:r>
            <a:r>
              <a:rPr dirty="0"/>
              <a:t>lebih</a:t>
            </a:r>
            <a:r>
              <a:rPr spc="-5" dirty="0"/>
              <a:t> </a:t>
            </a:r>
            <a:r>
              <a:rPr dirty="0"/>
              <a:t>menarik </a:t>
            </a:r>
            <a:r>
              <a:rPr spc="-10" dirty="0"/>
              <a:t>serta</a:t>
            </a:r>
            <a:r>
              <a:rPr spc="5" dirty="0"/>
              <a:t> </a:t>
            </a:r>
            <a:r>
              <a:rPr spc="-15" dirty="0"/>
              <a:t>akan</a:t>
            </a:r>
            <a:r>
              <a:rPr spc="10" dirty="0"/>
              <a:t> </a:t>
            </a:r>
            <a:r>
              <a:rPr spc="-15" dirty="0"/>
              <a:t>menyediakan</a:t>
            </a:r>
            <a:r>
              <a:rPr spc="5" dirty="0"/>
              <a:t> </a:t>
            </a:r>
            <a:r>
              <a:rPr spc="-25" dirty="0"/>
              <a:t>kerangka </a:t>
            </a:r>
            <a:r>
              <a:rPr spc="-525" dirty="0"/>
              <a:t> </a:t>
            </a:r>
            <a:r>
              <a:rPr spc="-15" dirty="0"/>
              <a:t>kerja</a:t>
            </a:r>
            <a:r>
              <a:rPr spc="-10" dirty="0"/>
              <a:t> dan</a:t>
            </a:r>
            <a:r>
              <a:rPr spc="-5" dirty="0"/>
              <a:t> </a:t>
            </a:r>
            <a:r>
              <a:rPr spc="-15" dirty="0"/>
              <a:t>dapat</a:t>
            </a:r>
            <a:r>
              <a:rPr spc="10" dirty="0"/>
              <a:t> </a:t>
            </a:r>
            <a:r>
              <a:rPr spc="-15" dirty="0"/>
              <a:t>bekerja</a:t>
            </a:r>
            <a:r>
              <a:rPr spc="-5" dirty="0"/>
              <a:t> sama</a:t>
            </a:r>
            <a:r>
              <a:rPr spc="10" dirty="0"/>
              <a:t> </a:t>
            </a:r>
            <a:r>
              <a:rPr spc="-10" dirty="0"/>
              <a:t>dengan</a:t>
            </a:r>
            <a:r>
              <a:rPr dirty="0"/>
              <a:t> </a:t>
            </a:r>
            <a:r>
              <a:rPr spc="-15" dirty="0"/>
              <a:t>orang </a:t>
            </a:r>
            <a:r>
              <a:rPr dirty="0"/>
              <a:t>lain</a:t>
            </a:r>
          </a:p>
        </p:txBody>
      </p:sp>
    </p:spTree>
    <p:extLst>
      <p:ext uri="{BB962C8B-B14F-4D97-AF65-F5344CB8AC3E}">
        <p14:creationId xmlns:p14="http://schemas.microsoft.com/office/powerpoint/2010/main" val="203902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6503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Ciri</a:t>
            </a:r>
            <a:r>
              <a:rPr sz="3600" spc="-260" dirty="0"/>
              <a:t> </a:t>
            </a:r>
            <a:r>
              <a:rPr sz="3600" spc="-120" dirty="0"/>
              <a:t>Pemikiran</a:t>
            </a:r>
            <a:r>
              <a:rPr sz="3600" spc="-254" dirty="0"/>
              <a:t> </a:t>
            </a:r>
            <a:r>
              <a:rPr sz="3600" spc="-114" dirty="0"/>
              <a:t>Krea</a:t>
            </a:r>
            <a:r>
              <a:rPr sz="3600" spc="-70" dirty="0"/>
              <a:t>t</a:t>
            </a:r>
            <a:r>
              <a:rPr sz="3600" spc="-185" dirty="0"/>
              <a:t>i</a:t>
            </a:r>
            <a:r>
              <a:rPr sz="3600" spc="-229" dirty="0"/>
              <a:t>f</a:t>
            </a:r>
            <a:r>
              <a:rPr sz="3600" spc="-285" dirty="0"/>
              <a:t> </a:t>
            </a:r>
            <a:r>
              <a:rPr sz="3600" spc="-110" dirty="0"/>
              <a:t>menurut  </a:t>
            </a:r>
            <a:r>
              <a:rPr sz="3600" spc="30" dirty="0"/>
              <a:t>Randsepp</a:t>
            </a:r>
            <a:r>
              <a:rPr sz="3600" spc="-270" dirty="0"/>
              <a:t> </a:t>
            </a:r>
            <a:r>
              <a:rPr sz="3600" spc="-310" dirty="0"/>
              <a:t>(1999)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651" y="2025889"/>
            <a:ext cx="4288790" cy="40398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Sensitif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terhadap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masalah;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Mampu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menghasilkan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sejumlah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besar;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fleksibel;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keaslian;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Mau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mendengarkan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perasaan;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Keterbukaan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pada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gejala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bawah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sadar;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Mempunyai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motivasi;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Bebas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dari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rasa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takut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gagal;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Mampu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berkonsentrasi;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Mempunyai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kemampuan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memilih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7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991" y="7873"/>
            <a:ext cx="1018349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Seorang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wirausaha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memiliki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daya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pengembangan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kreativitas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tinggi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dapat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merombak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mendorongnya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dalam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pengembangan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lingkungan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usahanya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agar</a:t>
            </a:r>
            <a:r>
              <a:rPr sz="3200" dirty="0">
                <a:latin typeface="Calibri"/>
                <a:cs typeface="Calibri"/>
              </a:rPr>
              <a:t> menjadi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berhasil. Hal ini </a:t>
            </a:r>
            <a:r>
              <a:rPr sz="3200" spc="-15" dirty="0">
                <a:latin typeface="Calibri"/>
                <a:cs typeface="Calibri"/>
              </a:rPr>
              <a:t>karena dengan </a:t>
            </a:r>
            <a:r>
              <a:rPr sz="3200" spc="-5" dirty="0">
                <a:latin typeface="Calibri"/>
                <a:cs typeface="Calibri"/>
              </a:rPr>
              <a:t>kreativitas, seorang </a:t>
            </a:r>
            <a:r>
              <a:rPr sz="3200" spc="-10" dirty="0">
                <a:latin typeface="Calibri"/>
                <a:cs typeface="Calibri"/>
              </a:rPr>
              <a:t>wirausaha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dapat: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2766" y="2591689"/>
            <a:ext cx="4559300" cy="27978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00"/>
              </a:spcBef>
              <a:buClr>
                <a:srgbClr val="A42F0F"/>
              </a:buClr>
              <a:buAutoNum type="arabicPeriod"/>
              <a:tabLst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efisiensi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kerja;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AutoNum type="arabicPeriod"/>
              <a:tabLst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inisiatif;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AutoNum type="arabicPeriod"/>
              <a:tabLst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penampilan;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AutoNum type="arabicPeriod"/>
              <a:tabLst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mutu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produk;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25"/>
              </a:spcBef>
              <a:buClr>
                <a:srgbClr val="A42F0F"/>
              </a:buClr>
              <a:buAutoNum type="arabicPeriod"/>
              <a:tabLst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keuntungan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0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2059" y="6230620"/>
            <a:ext cx="457200" cy="457200"/>
            <a:chOff x="11402059" y="6230620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2059" y="6230620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269" y="62598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0" y="199390"/>
                  </a:moveTo>
                  <a:lnTo>
                    <a:pt x="5266" y="153671"/>
                  </a:lnTo>
                  <a:lnTo>
                    <a:pt x="20268" y="111702"/>
                  </a:lnTo>
                  <a:lnTo>
                    <a:pt x="43807" y="74681"/>
                  </a:lnTo>
                  <a:lnTo>
                    <a:pt x="74686" y="43803"/>
                  </a:lnTo>
                  <a:lnTo>
                    <a:pt x="111708" y="20265"/>
                  </a:lnTo>
                  <a:lnTo>
                    <a:pt x="153675" y="5265"/>
                  </a:lnTo>
                  <a:lnTo>
                    <a:pt x="199389" y="0"/>
                  </a:lnTo>
                  <a:lnTo>
                    <a:pt x="245104" y="5265"/>
                  </a:lnTo>
                  <a:lnTo>
                    <a:pt x="287071" y="20265"/>
                  </a:lnTo>
                  <a:lnTo>
                    <a:pt x="324093" y="43803"/>
                  </a:lnTo>
                  <a:lnTo>
                    <a:pt x="354972" y="74681"/>
                  </a:lnTo>
                  <a:lnTo>
                    <a:pt x="378511" y="111702"/>
                  </a:lnTo>
                  <a:lnTo>
                    <a:pt x="393513" y="153671"/>
                  </a:lnTo>
                  <a:lnTo>
                    <a:pt x="398779" y="199390"/>
                  </a:lnTo>
                  <a:lnTo>
                    <a:pt x="393513" y="245108"/>
                  </a:lnTo>
                  <a:lnTo>
                    <a:pt x="378511" y="287077"/>
                  </a:lnTo>
                  <a:lnTo>
                    <a:pt x="354972" y="324098"/>
                  </a:lnTo>
                  <a:lnTo>
                    <a:pt x="324093" y="354976"/>
                  </a:lnTo>
                  <a:lnTo>
                    <a:pt x="287071" y="378514"/>
                  </a:lnTo>
                  <a:lnTo>
                    <a:pt x="245104" y="393514"/>
                  </a:lnTo>
                  <a:lnTo>
                    <a:pt x="199389" y="398780"/>
                  </a:lnTo>
                  <a:lnTo>
                    <a:pt x="153675" y="393514"/>
                  </a:lnTo>
                  <a:lnTo>
                    <a:pt x="111708" y="378514"/>
                  </a:lnTo>
                  <a:lnTo>
                    <a:pt x="74686" y="354976"/>
                  </a:lnTo>
                  <a:lnTo>
                    <a:pt x="43807" y="324098"/>
                  </a:lnTo>
                  <a:lnTo>
                    <a:pt x="20268" y="287077"/>
                  </a:lnTo>
                  <a:lnTo>
                    <a:pt x="5266" y="245108"/>
                  </a:lnTo>
                  <a:lnTo>
                    <a:pt x="0" y="1993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9449" y="732536"/>
            <a:ext cx="3875151" cy="4191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5828" y="725931"/>
            <a:ext cx="2764154" cy="4257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492" y="1386205"/>
            <a:ext cx="5544807" cy="4232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8714" y="2102230"/>
            <a:ext cx="9289415" cy="25253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5580" marR="5080" indent="-183515">
              <a:lnSpc>
                <a:spcPts val="3020"/>
              </a:lnSpc>
              <a:spcBef>
                <a:spcPts val="48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05" dirty="0">
                <a:latin typeface="Cambria"/>
                <a:cs typeface="Cambria"/>
              </a:rPr>
              <a:t>Peluang</a:t>
            </a:r>
            <a:r>
              <a:rPr sz="2800" spc="6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usaha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110" dirty="0">
                <a:latin typeface="Cambria"/>
                <a:cs typeface="Cambria"/>
              </a:rPr>
              <a:t>baru </a:t>
            </a:r>
            <a:r>
              <a:rPr sz="2800" spc="100" dirty="0">
                <a:latin typeface="Cambria"/>
                <a:cs typeface="Cambria"/>
              </a:rPr>
              <a:t>akan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110" dirty="0">
                <a:latin typeface="Cambria"/>
                <a:cs typeface="Cambria"/>
              </a:rPr>
              <a:t>mendatangkan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170" dirty="0">
                <a:latin typeface="Cambria"/>
                <a:cs typeface="Cambria"/>
              </a:rPr>
              <a:t>berbagai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90" dirty="0">
                <a:latin typeface="Cambria"/>
                <a:cs typeface="Cambria"/>
              </a:rPr>
              <a:t>jenis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risiko.</a:t>
            </a:r>
            <a:endParaRPr sz="2800">
              <a:latin typeface="Cambria"/>
              <a:cs typeface="Cambria"/>
            </a:endParaRPr>
          </a:p>
          <a:p>
            <a:pPr marL="195580" marR="42545" indent="-183515">
              <a:lnSpc>
                <a:spcPct val="90100"/>
              </a:lnSpc>
              <a:spcBef>
                <a:spcPts val="115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90" dirty="0">
                <a:latin typeface="Cambria"/>
                <a:cs typeface="Cambria"/>
              </a:rPr>
              <a:t>Oleh </a:t>
            </a:r>
            <a:r>
              <a:rPr sz="2800" spc="80" dirty="0">
                <a:latin typeface="Cambria"/>
                <a:cs typeface="Cambria"/>
              </a:rPr>
              <a:t>karena </a:t>
            </a:r>
            <a:r>
              <a:rPr sz="2800" spc="50" dirty="0">
                <a:latin typeface="Cambria"/>
                <a:cs typeface="Cambria"/>
              </a:rPr>
              <a:t>itu, </a:t>
            </a:r>
            <a:r>
              <a:rPr sz="2800" spc="25" dirty="0">
                <a:latin typeface="Cambria"/>
                <a:cs typeface="Cambria"/>
              </a:rPr>
              <a:t>untuk </a:t>
            </a:r>
            <a:r>
              <a:rPr sz="2800" spc="90" dirty="0">
                <a:latin typeface="Cambria"/>
                <a:cs typeface="Cambria"/>
              </a:rPr>
              <a:t>memulai bisnis </a:t>
            </a:r>
            <a:r>
              <a:rPr sz="2800" spc="135" dirty="0">
                <a:latin typeface="Cambria"/>
                <a:cs typeface="Cambria"/>
              </a:rPr>
              <a:t>baru, </a:t>
            </a:r>
            <a:r>
              <a:rPr sz="2800" spc="40" dirty="0">
                <a:latin typeface="Cambria"/>
                <a:cs typeface="Cambria"/>
              </a:rPr>
              <a:t>kita </a:t>
            </a:r>
            <a:r>
              <a:rPr sz="2800" spc="60" dirty="0">
                <a:latin typeface="Cambria"/>
                <a:cs typeface="Cambria"/>
              </a:rPr>
              <a:t>harus </a:t>
            </a:r>
            <a:r>
              <a:rPr sz="2800" spc="65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dapat </a:t>
            </a:r>
            <a:r>
              <a:rPr sz="2800" spc="80" dirty="0">
                <a:latin typeface="Cambria"/>
                <a:cs typeface="Cambria"/>
              </a:rPr>
              <a:t>menilai </a:t>
            </a:r>
            <a:r>
              <a:rPr sz="2800" spc="65" dirty="0">
                <a:latin typeface="Cambria"/>
                <a:cs typeface="Cambria"/>
              </a:rPr>
              <a:t>tingkat </a:t>
            </a:r>
            <a:r>
              <a:rPr sz="2800" spc="105" dirty="0">
                <a:latin typeface="Cambria"/>
                <a:cs typeface="Cambria"/>
              </a:rPr>
              <a:t>kemampuan </a:t>
            </a:r>
            <a:r>
              <a:rPr sz="2800" spc="120" dirty="0">
                <a:latin typeface="Cambria"/>
                <a:cs typeface="Cambria"/>
              </a:rPr>
              <a:t>dan </a:t>
            </a:r>
            <a:r>
              <a:rPr sz="2800" spc="90" dirty="0">
                <a:latin typeface="Cambria"/>
                <a:cs typeface="Cambria"/>
              </a:rPr>
              <a:t>mempunyai </a:t>
            </a:r>
            <a:r>
              <a:rPr sz="2800" spc="60" dirty="0">
                <a:latin typeface="Cambria"/>
                <a:cs typeface="Cambria"/>
              </a:rPr>
              <a:t>rasa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114" dirty="0">
                <a:latin typeface="Cambria"/>
                <a:cs typeface="Cambria"/>
              </a:rPr>
              <a:t>percaya </a:t>
            </a:r>
            <a:r>
              <a:rPr sz="2800" spc="85" dirty="0">
                <a:latin typeface="Cambria"/>
                <a:cs typeface="Cambria"/>
              </a:rPr>
              <a:t>diri </a:t>
            </a:r>
            <a:r>
              <a:rPr sz="2800" spc="100" dirty="0">
                <a:latin typeface="Cambria"/>
                <a:cs typeface="Cambria"/>
              </a:rPr>
              <a:t>terhadap </a:t>
            </a:r>
            <a:r>
              <a:rPr sz="2800" spc="105" dirty="0">
                <a:latin typeface="Cambria"/>
                <a:cs typeface="Cambria"/>
              </a:rPr>
              <a:t>kemampuan </a:t>
            </a:r>
            <a:r>
              <a:rPr sz="2800" spc="25" dirty="0">
                <a:latin typeface="Cambria"/>
                <a:cs typeface="Cambria"/>
              </a:rPr>
              <a:t>untuk </a:t>
            </a:r>
            <a:r>
              <a:rPr sz="2800" spc="100" dirty="0">
                <a:latin typeface="Cambria"/>
                <a:cs typeface="Cambria"/>
              </a:rPr>
              <a:t>berhasil </a:t>
            </a:r>
            <a:r>
              <a:rPr sz="2800" spc="35" dirty="0">
                <a:latin typeface="Cambria"/>
                <a:cs typeface="Cambria"/>
              </a:rPr>
              <a:t>atau </a:t>
            </a:r>
            <a:r>
              <a:rPr sz="2800" spc="40" dirty="0">
                <a:latin typeface="Cambria"/>
                <a:cs typeface="Cambria"/>
              </a:rPr>
              <a:t> </a:t>
            </a:r>
            <a:r>
              <a:rPr sz="2800" spc="20" dirty="0">
                <a:latin typeface="Cambria"/>
                <a:cs typeface="Cambria"/>
              </a:rPr>
              <a:t>justru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kita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lebih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berhasil</a:t>
            </a:r>
            <a:r>
              <a:rPr sz="2800" spc="90" dirty="0">
                <a:latin typeface="Cambria"/>
                <a:cs typeface="Cambria"/>
              </a:rPr>
              <a:t> jika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135" dirty="0">
                <a:latin typeface="Cambria"/>
                <a:cs typeface="Cambria"/>
              </a:rPr>
              <a:t>bekerja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25" dirty="0">
                <a:latin typeface="Cambria"/>
                <a:cs typeface="Cambria"/>
              </a:rPr>
              <a:t>untuk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10" dirty="0">
                <a:latin typeface="Cambria"/>
                <a:cs typeface="Cambria"/>
              </a:rPr>
              <a:t>orang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lain.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Ada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beberapa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perlu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diperhatikan </a:t>
            </a:r>
            <a:r>
              <a:rPr sz="3200" spc="-5" dirty="0">
                <a:latin typeface="Calibri"/>
                <a:cs typeface="Calibri"/>
              </a:rPr>
              <a:t>oleh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wirausaha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5" dirty="0">
                <a:latin typeface="Calibri"/>
                <a:cs typeface="Calibri"/>
              </a:rPr>
              <a:t>kreatif dalam </a:t>
            </a:r>
            <a:r>
              <a:rPr sz="3200" dirty="0">
                <a:latin typeface="Calibri"/>
                <a:cs typeface="Calibri"/>
              </a:rPr>
              <a:t>mencari </a:t>
            </a:r>
            <a:r>
              <a:rPr sz="3200" spc="-10" dirty="0">
                <a:latin typeface="Calibri"/>
                <a:cs typeface="Calibri"/>
              </a:rPr>
              <a:t>informasi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penting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bagi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usahanya: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651" y="2254643"/>
            <a:ext cx="8232775" cy="39058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8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Informasi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tentang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kepribadian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kemampuanya;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Peluang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pasar;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Peluang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usaha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menguntungkan</a:t>
            </a:r>
            <a:r>
              <a:rPr sz="2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perusahaan;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Pemasok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barang;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Kebutuhan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keinginan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konsumen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terhadap produk;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-1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Persaingan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dalam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dunia</a:t>
            </a:r>
            <a:r>
              <a:rPr sz="2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usaha;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8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Lingkungan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usaha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dihadapinya;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lain-lain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76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spc="-5" dirty="0">
                <a:latin typeface="Calibri"/>
                <a:cs typeface="Calibri"/>
              </a:rPr>
              <a:t>Menurut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Kao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(1989),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beberapa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dapat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merintangi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atau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menghambat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pimikiran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kreativitas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dilihat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dari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perilaku seorang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wirausaha, </a:t>
            </a:r>
            <a:r>
              <a:rPr sz="3200" spc="-10" dirty="0">
                <a:latin typeface="Calibri"/>
                <a:cs typeface="Calibri"/>
              </a:rPr>
              <a:t>yaitu: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8101" y="2025871"/>
            <a:ext cx="7186930" cy="43472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Mengagungkan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tradisi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dan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budaya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dibuat;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7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Memperkecil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ketersediaan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sumber-sumber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dibutuhkan;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Lebih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menekankan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pada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perilaku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struktur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birokrasi;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Menekankan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pada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nilai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menghalangi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pengambilan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risiko;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3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Lebih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menyukai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spesialisasi;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7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Mematikan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sesuatu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contoh;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7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Sistem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pengendalian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kuat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lentur;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Menekankan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denda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atau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hukuman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atas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kegagalan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atau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kesalahan;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5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Mengawasi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aktivitas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kreativitas;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6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Menekankan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batas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waktu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633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694" marR="508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M</a:t>
            </a:r>
            <a:r>
              <a:rPr spc="-95" dirty="0"/>
              <a:t>enurut</a:t>
            </a:r>
            <a:r>
              <a:rPr spc="-210" dirty="0"/>
              <a:t> S</a:t>
            </a:r>
            <a:r>
              <a:rPr spc="-175" dirty="0"/>
              <a:t>o</a:t>
            </a:r>
            <a:r>
              <a:rPr spc="-195" dirty="0"/>
              <a:t>l</a:t>
            </a:r>
            <a:r>
              <a:rPr spc="135" dirty="0"/>
              <a:t>o</a:t>
            </a:r>
            <a:r>
              <a:rPr spc="-25" dirty="0"/>
              <a:t>mom</a:t>
            </a:r>
            <a:r>
              <a:rPr spc="-229" dirty="0"/>
              <a:t> </a:t>
            </a:r>
            <a:r>
              <a:rPr spc="200" dirty="0"/>
              <a:t>da</a:t>
            </a:r>
            <a:r>
              <a:rPr spc="-65" dirty="0"/>
              <a:t>n</a:t>
            </a:r>
            <a:r>
              <a:rPr spc="-235" dirty="0"/>
              <a:t> </a:t>
            </a:r>
            <a:r>
              <a:rPr spc="-114" dirty="0"/>
              <a:t>W</a:t>
            </a:r>
            <a:r>
              <a:rPr spc="-195" dirty="0"/>
              <a:t>i</a:t>
            </a:r>
            <a:r>
              <a:rPr spc="-240" dirty="0"/>
              <a:t>n</a:t>
            </a:r>
            <a:r>
              <a:rPr spc="-215" dirty="0"/>
              <a:t>s</a:t>
            </a:r>
            <a:r>
              <a:rPr spc="-195" dirty="0"/>
              <a:t>l</a:t>
            </a:r>
            <a:r>
              <a:rPr spc="80" dirty="0"/>
              <a:t>ow</a:t>
            </a:r>
            <a:r>
              <a:rPr spc="-190" dirty="0"/>
              <a:t> </a:t>
            </a:r>
            <a:r>
              <a:rPr spc="-295" dirty="0"/>
              <a:t>(</a:t>
            </a:r>
            <a:r>
              <a:rPr spc="-225" dirty="0"/>
              <a:t>1988</a:t>
            </a:r>
            <a:r>
              <a:rPr spc="-275" dirty="0"/>
              <a:t>)</a:t>
            </a:r>
            <a:r>
              <a:rPr spc="-245" dirty="0"/>
              <a:t>,</a:t>
            </a:r>
            <a:r>
              <a:rPr spc="-135" dirty="0"/>
              <a:t> </a:t>
            </a:r>
            <a:r>
              <a:rPr spc="190" dirty="0"/>
              <a:t>a</a:t>
            </a:r>
            <a:r>
              <a:rPr spc="210" dirty="0"/>
              <a:t>d</a:t>
            </a:r>
            <a:r>
              <a:rPr spc="165" dirty="0"/>
              <a:t>a  </a:t>
            </a:r>
            <a:r>
              <a:rPr spc="110" dirty="0"/>
              <a:t>beberapa</a:t>
            </a:r>
            <a:r>
              <a:rPr spc="-190" dirty="0"/>
              <a:t> </a:t>
            </a:r>
            <a:r>
              <a:rPr spc="-100" dirty="0"/>
              <a:t>ciri</a:t>
            </a:r>
            <a:r>
              <a:rPr spc="-225" dirty="0"/>
              <a:t> </a:t>
            </a:r>
            <a:r>
              <a:rPr spc="-40" dirty="0"/>
              <a:t>wirausaha</a:t>
            </a:r>
            <a:r>
              <a:rPr spc="-220" dirty="0"/>
              <a:t> </a:t>
            </a:r>
            <a:r>
              <a:rPr spc="-120" dirty="0"/>
              <a:t>kreatif,</a:t>
            </a:r>
            <a:r>
              <a:rPr spc="-240" dirty="0"/>
              <a:t> </a:t>
            </a:r>
            <a:r>
              <a:rPr spc="-80" dirty="0"/>
              <a:t>yaitu</a:t>
            </a:r>
            <a:r>
              <a:rPr spc="-200" dirty="0"/>
              <a:t> </a:t>
            </a:r>
            <a:r>
              <a:rPr spc="40" dirty="0"/>
              <a:t>sebagai </a:t>
            </a:r>
            <a:r>
              <a:rPr spc="-969" dirty="0"/>
              <a:t> </a:t>
            </a:r>
            <a:r>
              <a:rPr spc="-160" dirty="0"/>
              <a:t>berikut;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651" y="2111628"/>
            <a:ext cx="8747125" cy="35140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370840" indent="-342900">
              <a:lnSpc>
                <a:spcPts val="2100"/>
              </a:lnSpc>
              <a:spcBef>
                <a:spcPts val="42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Pintar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tetapi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harus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brilian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karena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kreativitas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tidak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selalu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secara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langsung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berhubungan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tingginya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inteligensi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seseorang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Berkemampuan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baik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dalam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menjalankan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ide-ide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yang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berbeda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dalam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waktu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090"/>
              </a:lnSpc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singkat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Memiliki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pandangan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positif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terhadap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diri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sendiri.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kata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lain,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menyukai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090"/>
              </a:lnSpc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dirinya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memiliki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rasa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percaya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6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Cenderung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kaya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kehidupan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fantasi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7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Termotivasi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oleh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masalah-masalah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yang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menantang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Dapat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memendam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keputusan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sampai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cukup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fakta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terkumpul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Menghargai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kebebasan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dan tidak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hanya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memerlukan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persetujuan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rekan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lainnya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Peka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terhadap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lingkungan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perasaan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orang-orang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sekitarnya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4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Fleksibel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Lebih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mementingkan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arti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implikasi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sebuah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problem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daripada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detailnya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125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200" y="89217"/>
            <a:ext cx="921829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5" dirty="0">
                <a:latin typeface="Calibri"/>
                <a:cs typeface="Calibri"/>
              </a:rPr>
              <a:t>Strategi</a:t>
            </a:r>
            <a:r>
              <a:rPr sz="3200" b="1" i="1" spc="55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Pengembangan</a:t>
            </a:r>
            <a:r>
              <a:rPr sz="3200" b="1" i="1" spc="60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Kreativitas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Berikut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ini adalah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hal-hal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yang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dapat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membantu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mengembangkan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kemampuan</a:t>
            </a:r>
            <a:r>
              <a:rPr sz="3200" spc="-5" dirty="0">
                <a:latin typeface="Calibri"/>
                <a:cs typeface="Calibri"/>
              </a:rPr>
              <a:t> pribadi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dalam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program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peningkatan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kreativitas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sebagaimana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dikemukakan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oleh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James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Adams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(1986)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0041" y="2439111"/>
            <a:ext cx="3594735" cy="16351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Mengenali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Hubungan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Kembangkan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Perspektif</a:t>
            </a:r>
            <a:r>
              <a:rPr sz="1800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Fungsional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i="1" spc="-15" dirty="0">
                <a:solidFill>
                  <a:srgbClr val="404040"/>
                </a:solidFill>
                <a:latin typeface="Calibri"/>
                <a:cs typeface="Calibri"/>
              </a:rPr>
              <a:t>Gunakan</a:t>
            </a:r>
            <a:r>
              <a:rPr sz="18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Calibri"/>
                <a:cs typeface="Calibri"/>
              </a:rPr>
              <a:t>Akal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Hapus</a:t>
            </a:r>
            <a:r>
              <a:rPr sz="1800" i="1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Calibri"/>
                <a:cs typeface="Calibri"/>
              </a:rPr>
              <a:t>Perasaan</a:t>
            </a:r>
            <a:r>
              <a:rPr sz="18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Calibri"/>
                <a:cs typeface="Calibri"/>
              </a:rPr>
              <a:t>Ragu-ragu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359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741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4457"/>
                </a:lnTo>
                <a:lnTo>
                  <a:pt x="1245730" y="507998"/>
                </a:lnTo>
                <a:lnTo>
                  <a:pt x="1346200" y="507998"/>
                </a:lnTo>
                <a:lnTo>
                  <a:pt x="1350772" y="503172"/>
                </a:lnTo>
                <a:lnTo>
                  <a:pt x="1352296" y="501648"/>
                </a:lnTo>
                <a:lnTo>
                  <a:pt x="1354201" y="500124"/>
                </a:lnTo>
                <a:lnTo>
                  <a:pt x="1355725" y="498473"/>
                </a:lnTo>
                <a:lnTo>
                  <a:pt x="1584960" y="269238"/>
                </a:lnTo>
                <a:lnTo>
                  <a:pt x="1590246" y="262021"/>
                </a:lnTo>
                <a:lnTo>
                  <a:pt x="1592008" y="254840"/>
                </a:lnTo>
                <a:lnTo>
                  <a:pt x="1590246" y="247682"/>
                </a:lnTo>
                <a:lnTo>
                  <a:pt x="1584960" y="240536"/>
                </a:lnTo>
                <a:lnTo>
                  <a:pt x="1355725" y="11301"/>
                </a:lnTo>
                <a:lnTo>
                  <a:pt x="1350772" y="11301"/>
                </a:lnTo>
                <a:lnTo>
                  <a:pt x="1350772" y="6475"/>
                </a:lnTo>
                <a:lnTo>
                  <a:pt x="1346200" y="6475"/>
                </a:lnTo>
                <a:lnTo>
                  <a:pt x="1341374" y="1776"/>
                </a:lnTo>
                <a:lnTo>
                  <a:pt x="1245730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2079" y="647128"/>
            <a:ext cx="65760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/>
              <a:t>Tahapan</a:t>
            </a:r>
            <a:r>
              <a:rPr sz="3600" spc="-285" dirty="0"/>
              <a:t> </a:t>
            </a:r>
            <a:r>
              <a:rPr sz="3600" spc="165" dirty="0"/>
              <a:t>Memacu</a:t>
            </a:r>
            <a:r>
              <a:rPr sz="3600" spc="-285" dirty="0"/>
              <a:t> </a:t>
            </a:r>
            <a:r>
              <a:rPr sz="3600" spc="-145" dirty="0"/>
              <a:t>Kreativitas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3940" y="2392679"/>
            <a:ext cx="62407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9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7379" y="127253"/>
            <a:ext cx="9521825" cy="524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i="1" spc="-10" dirty="0">
                <a:solidFill>
                  <a:srgbClr val="252525"/>
                </a:solidFill>
                <a:latin typeface="Calibri"/>
                <a:cs typeface="Calibri"/>
              </a:rPr>
              <a:t>Implementasi</a:t>
            </a:r>
            <a:r>
              <a:rPr sz="2900" b="1" i="1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252525"/>
                </a:solidFill>
                <a:latin typeface="Calibri"/>
                <a:cs typeface="Calibri"/>
              </a:rPr>
              <a:t>Mengembangkan</a:t>
            </a:r>
            <a:r>
              <a:rPr sz="2900" b="1" i="1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b="1" i="1" spc="-20" dirty="0">
                <a:solidFill>
                  <a:srgbClr val="252525"/>
                </a:solidFill>
                <a:latin typeface="Calibri"/>
                <a:cs typeface="Calibri"/>
              </a:rPr>
              <a:t>Sikap </a:t>
            </a:r>
            <a:r>
              <a:rPr sz="2900" b="1" i="1" spc="-10" dirty="0">
                <a:solidFill>
                  <a:srgbClr val="252525"/>
                </a:solidFill>
                <a:latin typeface="Calibri"/>
                <a:cs typeface="Calibri"/>
              </a:rPr>
              <a:t>Kreatif</a:t>
            </a:r>
            <a:endParaRPr sz="2900">
              <a:latin typeface="Calibri"/>
              <a:cs typeface="Calibri"/>
            </a:endParaRPr>
          </a:p>
          <a:p>
            <a:pPr marL="12700" marR="258445">
              <a:lnSpc>
                <a:spcPct val="100000"/>
              </a:lnSpc>
            </a:pPr>
            <a:r>
              <a:rPr sz="2900" spc="-35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peneliti</a:t>
            </a:r>
            <a:r>
              <a:rPr sz="2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yang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mempelajari</a:t>
            </a:r>
            <a:r>
              <a:rPr sz="29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kreativitas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mengatakan</a:t>
            </a:r>
            <a:r>
              <a:rPr sz="2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bahwa </a:t>
            </a:r>
            <a:r>
              <a:rPr sz="2900" spc="-6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52525"/>
                </a:solidFill>
                <a:latin typeface="Calibri"/>
                <a:cs typeface="Calibri"/>
              </a:rPr>
              <a:t>menjadi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kreatif</a:t>
            </a:r>
            <a:r>
              <a:rPr sz="29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52525"/>
                </a:solidFill>
                <a:latin typeface="Calibri"/>
                <a:cs typeface="Calibri"/>
              </a:rPr>
              <a:t>menyangkut</a:t>
            </a:r>
            <a:r>
              <a:rPr sz="2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keputusan-keputusan</a:t>
            </a:r>
            <a:r>
              <a:rPr sz="29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52525"/>
                </a:solidFill>
                <a:latin typeface="Calibri"/>
                <a:cs typeface="Calibri"/>
              </a:rPr>
              <a:t>pribadi </a:t>
            </a:r>
            <a:r>
              <a:rPr sz="29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252525"/>
                </a:solidFill>
                <a:latin typeface="Calibri"/>
                <a:cs typeface="Calibri"/>
              </a:rPr>
              <a:t>tentang: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Calibri"/>
              <a:cs typeface="Calibri"/>
            </a:endParaRPr>
          </a:p>
          <a:p>
            <a:pPr marL="1126490" marR="1560830" indent="-342900">
              <a:lnSpc>
                <a:spcPct val="100000"/>
              </a:lnSpc>
            </a:pPr>
            <a:r>
              <a:rPr sz="3600" spc="-2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3600" spc="-25" dirty="0">
                <a:solidFill>
                  <a:srgbClr val="404040"/>
                </a:solidFill>
                <a:latin typeface="Calibri"/>
                <a:cs typeface="Calibri"/>
              </a:rPr>
              <a:t>Dalam </a:t>
            </a:r>
            <a:r>
              <a:rPr sz="3600" spc="-5" dirty="0">
                <a:solidFill>
                  <a:srgbClr val="404040"/>
                </a:solidFill>
                <a:latin typeface="Calibri"/>
                <a:cs typeface="Calibri"/>
              </a:rPr>
              <a:t>berwirausaha,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apa </a:t>
            </a:r>
            <a:r>
              <a:rPr sz="3600" spc="-20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Anda </a:t>
            </a:r>
            <a:r>
              <a:rPr sz="36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inginkan?</a:t>
            </a:r>
            <a:endParaRPr sz="3600">
              <a:latin typeface="Calibri"/>
              <a:cs typeface="Calibri"/>
            </a:endParaRPr>
          </a:p>
          <a:p>
            <a:pPr marL="783590">
              <a:lnSpc>
                <a:spcPct val="100000"/>
              </a:lnSpc>
              <a:spcBef>
                <a:spcPts val="1005"/>
              </a:spcBef>
            </a:pPr>
            <a:r>
              <a:rPr sz="3600" spc="-2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3600" spc="-20" dirty="0">
                <a:solidFill>
                  <a:srgbClr val="404040"/>
                </a:solidFill>
                <a:latin typeface="Calibri"/>
                <a:cs typeface="Calibri"/>
              </a:rPr>
              <a:t>Bagaimana</a:t>
            </a:r>
            <a:r>
              <a:rPr sz="3600" spc="5" dirty="0">
                <a:solidFill>
                  <a:srgbClr val="404040"/>
                </a:solidFill>
                <a:latin typeface="Calibri"/>
                <a:cs typeface="Calibri"/>
              </a:rPr>
              <a:t> Anda</a:t>
            </a:r>
            <a:r>
              <a:rPr sz="3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04040"/>
                </a:solidFill>
                <a:latin typeface="Calibri"/>
                <a:cs typeface="Calibri"/>
              </a:rPr>
              <a:t>melakukan</a:t>
            </a:r>
            <a:r>
              <a:rPr sz="3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Calibri"/>
                <a:cs typeface="Calibri"/>
              </a:rPr>
              <a:t>usaha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404040"/>
                </a:solidFill>
                <a:latin typeface="Calibri"/>
                <a:cs typeface="Calibri"/>
              </a:rPr>
              <a:t>tersebut?</a:t>
            </a:r>
            <a:endParaRPr sz="3600">
              <a:latin typeface="Calibri"/>
              <a:cs typeface="Calibri"/>
            </a:endParaRPr>
          </a:p>
          <a:p>
            <a:pPr marL="1126490" marR="960755" indent="-342900">
              <a:lnSpc>
                <a:spcPct val="101000"/>
              </a:lnSpc>
              <a:spcBef>
                <a:spcPts val="960"/>
              </a:spcBef>
            </a:pPr>
            <a:r>
              <a:rPr sz="3600" spc="-2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3600" spc="-20" dirty="0">
                <a:solidFill>
                  <a:srgbClr val="404040"/>
                </a:solidFill>
                <a:latin typeface="Calibri"/>
                <a:cs typeface="Calibri"/>
              </a:rPr>
              <a:t>Bagaimana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Anda </a:t>
            </a:r>
            <a:r>
              <a:rPr sz="3600" spc="-20" dirty="0">
                <a:solidFill>
                  <a:srgbClr val="404040"/>
                </a:solidFill>
                <a:latin typeface="Calibri"/>
                <a:cs typeface="Calibri"/>
              </a:rPr>
              <a:t>melakukannya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dengan </a:t>
            </a:r>
            <a:r>
              <a:rPr sz="3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lebih</a:t>
            </a:r>
            <a:r>
              <a:rPr sz="3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Calibri"/>
                <a:cs typeface="Calibri"/>
              </a:rPr>
              <a:t>baik?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928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679" y="632078"/>
            <a:ext cx="80283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66239" algn="l"/>
              </a:tabLst>
            </a:pPr>
            <a:r>
              <a:rPr sz="3200" spc="-5" dirty="0">
                <a:latin typeface="Calibri"/>
                <a:cs typeface="Calibri"/>
              </a:rPr>
              <a:t>Menurut	</a:t>
            </a:r>
            <a:r>
              <a:rPr sz="3200" spc="-20" dirty="0">
                <a:latin typeface="Calibri"/>
                <a:cs typeface="Calibri"/>
              </a:rPr>
              <a:t>para </a:t>
            </a:r>
            <a:r>
              <a:rPr sz="3200" dirty="0">
                <a:latin typeface="Calibri"/>
                <a:cs typeface="Calibri"/>
              </a:rPr>
              <a:t>peneliti, ada </a:t>
            </a:r>
            <a:r>
              <a:rPr sz="3200" spc="-20" dirty="0">
                <a:latin typeface="Calibri"/>
                <a:cs typeface="Calibri"/>
              </a:rPr>
              <a:t>tiga </a:t>
            </a:r>
            <a:r>
              <a:rPr sz="3200" dirty="0">
                <a:latin typeface="Calibri"/>
                <a:cs typeface="Calibri"/>
              </a:rPr>
              <a:t>tipe </a:t>
            </a:r>
            <a:r>
              <a:rPr sz="3200" spc="-5" dirty="0">
                <a:latin typeface="Calibri"/>
                <a:cs typeface="Calibri"/>
              </a:rPr>
              <a:t>kreatif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berbeda,</a:t>
            </a:r>
            <a:r>
              <a:rPr sz="3200" spc="-10" dirty="0">
                <a:latin typeface="Calibri"/>
                <a:cs typeface="Calibri"/>
              </a:rPr>
              <a:t> yaitu: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7379" y="1754759"/>
            <a:ext cx="10050780" cy="497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07085" indent="-342900">
              <a:lnSpc>
                <a:spcPct val="100000"/>
              </a:lnSpc>
              <a:spcBef>
                <a:spcPts val="100"/>
              </a:spcBef>
            </a:pPr>
            <a:r>
              <a:rPr sz="2800" spc="1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Membuat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“menciptakan”.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Penciptaan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merupakan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proses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membuat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sesuatu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dari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menjadi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ada;</a:t>
            </a:r>
            <a:endParaRPr sz="2800">
              <a:latin typeface="Calibri"/>
              <a:cs typeface="Calibri"/>
            </a:endParaRPr>
          </a:p>
          <a:p>
            <a:pPr marL="355600" marR="422275" indent="-342900">
              <a:lnSpc>
                <a:spcPct val="100000"/>
              </a:lnSpc>
              <a:spcBef>
                <a:spcPts val="1000"/>
              </a:spcBef>
            </a:pPr>
            <a:r>
              <a:rPr sz="28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Mengombinasikan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menyintesiskan”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dua hal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lebih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sebelumnya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tidak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saling berhubungan. 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Kenyataannya,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banyak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penemuan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memudahkan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kehidupan kita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hari ini, seperti 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telepon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dan modem,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diciptakan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karena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hasil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sintesis;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200"/>
              </a:lnSpc>
              <a:spcBef>
                <a:spcPts val="1000"/>
              </a:spcBef>
            </a:pPr>
            <a:r>
              <a:rPr sz="2800" spc="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Memodifikasi”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sesuatu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sudah</a:t>
            </a:r>
            <a:r>
              <a:rPr sz="2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ada.Modifikasi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ini</a:t>
            </a:r>
            <a:r>
              <a:rPr sz="2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berupaya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mencari</a:t>
            </a:r>
            <a:r>
              <a:rPr sz="28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cara-cara</a:t>
            </a:r>
            <a:r>
              <a:rPr sz="28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2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membentuk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fungsi-fungsi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baru, 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atau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menjadikan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sesuatu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menjadi berbeda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penggunaannya oleh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orang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lain.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Usaha-usaha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melakukan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modifikasi produk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sebagai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hasil </a:t>
            </a:r>
            <a:r>
              <a:rPr sz="2800" spc="-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dari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ide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kreativitas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243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741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4457"/>
                </a:lnTo>
                <a:lnTo>
                  <a:pt x="1245730" y="507998"/>
                </a:lnTo>
                <a:lnTo>
                  <a:pt x="1346200" y="507998"/>
                </a:lnTo>
                <a:lnTo>
                  <a:pt x="1350772" y="503172"/>
                </a:lnTo>
                <a:lnTo>
                  <a:pt x="1352296" y="501648"/>
                </a:lnTo>
                <a:lnTo>
                  <a:pt x="1354201" y="500124"/>
                </a:lnTo>
                <a:lnTo>
                  <a:pt x="1355725" y="498473"/>
                </a:lnTo>
                <a:lnTo>
                  <a:pt x="1584960" y="269238"/>
                </a:lnTo>
                <a:lnTo>
                  <a:pt x="1590246" y="262021"/>
                </a:lnTo>
                <a:lnTo>
                  <a:pt x="1592008" y="254840"/>
                </a:lnTo>
                <a:lnTo>
                  <a:pt x="1590246" y="247682"/>
                </a:lnTo>
                <a:lnTo>
                  <a:pt x="1584960" y="240536"/>
                </a:lnTo>
                <a:lnTo>
                  <a:pt x="1355725" y="11301"/>
                </a:lnTo>
                <a:lnTo>
                  <a:pt x="1350772" y="11301"/>
                </a:lnTo>
                <a:lnTo>
                  <a:pt x="1350772" y="6475"/>
                </a:lnTo>
                <a:lnTo>
                  <a:pt x="1346200" y="6475"/>
                </a:lnTo>
                <a:lnTo>
                  <a:pt x="1341374" y="1776"/>
                </a:lnTo>
                <a:lnTo>
                  <a:pt x="1245730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9925" y="637159"/>
            <a:ext cx="927354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Inovasi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merupakan</a:t>
            </a:r>
            <a:r>
              <a:rPr sz="2400" spc="-10" dirty="0">
                <a:latin typeface="Calibri"/>
                <a:cs typeface="Calibri"/>
              </a:rPr>
              <a:t> suatu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proses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mengubah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peluang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menjadi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gagasan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Calibri"/>
                <a:cs typeface="Calibri"/>
              </a:rPr>
              <a:t>ide </a:t>
            </a:r>
            <a:r>
              <a:rPr sz="2400" spc="-15" dirty="0">
                <a:latin typeface="Calibri"/>
                <a:cs typeface="Calibri"/>
              </a:rPr>
              <a:t>yang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dapat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dijual.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Dalam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prosesnya,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penerapan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kemampuan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berinovasi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339" y="2019300"/>
            <a:ext cx="909066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8220" y="647128"/>
            <a:ext cx="6726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/>
              <a:t>H</a:t>
            </a:r>
            <a:r>
              <a:rPr sz="3600" spc="-170" dirty="0"/>
              <a:t>u</a:t>
            </a:r>
            <a:r>
              <a:rPr sz="3600" spc="65" dirty="0"/>
              <a:t>bunga</a:t>
            </a:r>
            <a:r>
              <a:rPr sz="3600" spc="75" dirty="0"/>
              <a:t>n</a:t>
            </a:r>
            <a:r>
              <a:rPr sz="3600" spc="-245" dirty="0"/>
              <a:t> </a:t>
            </a:r>
            <a:r>
              <a:rPr sz="3600" spc="-509" dirty="0"/>
              <a:t>K</a:t>
            </a:r>
            <a:r>
              <a:rPr sz="3600" spc="-330" dirty="0"/>
              <a:t>r</a:t>
            </a:r>
            <a:r>
              <a:rPr sz="3600" spc="110" dirty="0"/>
              <a:t>ea</a:t>
            </a:r>
            <a:r>
              <a:rPr sz="3600" spc="80" dirty="0"/>
              <a:t>t</a:t>
            </a:r>
            <a:r>
              <a:rPr sz="3600" spc="-185" dirty="0"/>
              <a:t>i</a:t>
            </a:r>
            <a:r>
              <a:rPr sz="3600" spc="-229" dirty="0"/>
              <a:t>f</a:t>
            </a:r>
            <a:r>
              <a:rPr sz="3600" spc="-275" dirty="0"/>
              <a:t> </a:t>
            </a:r>
            <a:r>
              <a:rPr sz="3600" spc="140" dirty="0"/>
              <a:t>da</a:t>
            </a:r>
            <a:r>
              <a:rPr sz="3600" spc="150" dirty="0"/>
              <a:t>n</a:t>
            </a:r>
            <a:r>
              <a:rPr sz="3600" spc="-275" dirty="0"/>
              <a:t> </a:t>
            </a:r>
            <a:r>
              <a:rPr sz="3600" spc="-680" dirty="0"/>
              <a:t>I</a:t>
            </a:r>
            <a:r>
              <a:rPr sz="3600" spc="-15" dirty="0"/>
              <a:t>no</a:t>
            </a:r>
            <a:r>
              <a:rPr sz="3600" spc="15" dirty="0"/>
              <a:t>v</a:t>
            </a:r>
            <a:r>
              <a:rPr sz="3600" spc="55" dirty="0"/>
              <a:t>at</a:t>
            </a:r>
            <a:r>
              <a:rPr sz="3600" spc="-210" dirty="0"/>
              <a:t>if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68220" y="1575117"/>
            <a:ext cx="9655175" cy="503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400" spc="-4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r>
              <a:rPr sz="24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inovatif</a:t>
            </a:r>
            <a:r>
              <a:rPr sz="24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adalah</a:t>
            </a:r>
            <a:r>
              <a:rPr sz="2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karakteristik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personal</a:t>
            </a:r>
            <a:r>
              <a:rPr sz="2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terpatri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kuat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dalam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diri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wirausahawan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sejati.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Bisnis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tidak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dilandasi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upaya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inovatif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biasanya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tidak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dapat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berkembang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abadi.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Lingkungan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bisnis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yang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begitu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dinamis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menuntut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wirausahawan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untuk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selalu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adaptif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mencari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terobosan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terbaruKarakter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cepat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berpuas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diri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cenderung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stagnan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sama </a:t>
            </a:r>
            <a:r>
              <a:rPr sz="2400" spc="-5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dengan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membawa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bisnis 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ke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arah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kematianPemahaman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dan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inovatif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sering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dipertukarkan satu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sama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lain</a:t>
            </a:r>
            <a:endParaRPr sz="2400">
              <a:latin typeface="Calibri"/>
              <a:cs typeface="Calibri"/>
            </a:endParaRPr>
          </a:p>
          <a:p>
            <a:pPr marL="354965" marR="755015" indent="-342900" algn="just">
              <a:lnSpc>
                <a:spcPct val="100000"/>
              </a:lnSpc>
              <a:spcBef>
                <a:spcPts val="101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Menurut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Zimmerer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dkk (2009),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kreativitas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adalah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kemampuan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untuk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mengembangkan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ide-ide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menemukan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cara-cara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baru dalam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melihat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masalah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peluang</a:t>
            </a:r>
            <a:endParaRPr sz="2400">
              <a:latin typeface="Calibri"/>
              <a:cs typeface="Calibri"/>
            </a:endParaRPr>
          </a:p>
          <a:p>
            <a:pPr marL="354965" marR="850900" indent="-342900">
              <a:lnSpc>
                <a:spcPct val="100400"/>
              </a:lnSpc>
              <a:spcBef>
                <a:spcPts val="990"/>
              </a:spcBef>
            </a:pPr>
            <a:r>
              <a:rPr sz="2400" spc="-8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Adapun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inovasi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adalah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kemampuan untuk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menerapkan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solusi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kreatif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terhadap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masalah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dan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peluang untuk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meningkatkan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atau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untuk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memperkaya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kehidupan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orang-orang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6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280" y="436752"/>
            <a:ext cx="1155598" cy="2838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4369" y="441198"/>
            <a:ext cx="1891157" cy="2780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3128" y="438404"/>
            <a:ext cx="2709418" cy="2821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1926" y="441198"/>
            <a:ext cx="1456817" cy="279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50248" y="441198"/>
            <a:ext cx="2094356" cy="279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7764" y="880617"/>
            <a:ext cx="903732" cy="2780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0369" y="876172"/>
            <a:ext cx="2777490" cy="2838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3302" y="877824"/>
            <a:ext cx="1357122" cy="2821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69202" y="880617"/>
            <a:ext cx="1113917" cy="279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86623" y="876172"/>
            <a:ext cx="1202308" cy="2838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1740" y="1317244"/>
            <a:ext cx="2080856" cy="2821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45857" y="1707670"/>
            <a:ext cx="9236075" cy="43180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96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90" dirty="0">
                <a:latin typeface="Cambria"/>
                <a:cs typeface="Cambria"/>
              </a:rPr>
              <a:t>Kemampuan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Inovatif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90" dirty="0">
                <a:latin typeface="Cambria"/>
                <a:cs typeface="Cambria"/>
              </a:rPr>
              <a:t>Keinginan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spc="25" dirty="0">
                <a:latin typeface="Cambria"/>
                <a:cs typeface="Cambria"/>
              </a:rPr>
              <a:t>untuk</a:t>
            </a:r>
            <a:r>
              <a:rPr sz="2800" spc="60" dirty="0">
                <a:latin typeface="Cambria"/>
                <a:cs typeface="Cambria"/>
              </a:rPr>
              <a:t> Berprestasi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90" dirty="0">
                <a:latin typeface="Cambria"/>
                <a:cs typeface="Cambria"/>
              </a:rPr>
              <a:t>Kemampuan</a:t>
            </a:r>
            <a:r>
              <a:rPr sz="2800" spc="80" dirty="0">
                <a:latin typeface="Cambria"/>
                <a:cs typeface="Cambria"/>
              </a:rPr>
              <a:t> Perencanaan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50" dirty="0">
                <a:latin typeface="Cambria"/>
                <a:cs typeface="Cambria"/>
              </a:rPr>
              <a:t>Realistis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100" dirty="0">
                <a:latin typeface="Cambria"/>
                <a:cs typeface="Cambria"/>
              </a:rPr>
              <a:t>Kepemimpinan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Terorientasi</a:t>
            </a:r>
            <a:r>
              <a:rPr sz="2800" spc="105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pada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35" dirty="0">
                <a:latin typeface="Cambria"/>
                <a:cs typeface="Cambria"/>
              </a:rPr>
              <a:t>Tujuan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100" dirty="0">
                <a:latin typeface="Cambria"/>
                <a:cs typeface="Cambria"/>
              </a:rPr>
              <a:t>Objektivitas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8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145" dirty="0">
                <a:latin typeface="Cambria"/>
                <a:cs typeface="Cambria"/>
              </a:rPr>
              <a:t>Tanggung</a:t>
            </a:r>
            <a:r>
              <a:rPr sz="2800" spc="35" dirty="0">
                <a:latin typeface="Cambria"/>
                <a:cs typeface="Cambria"/>
              </a:rPr>
              <a:t> </a:t>
            </a:r>
            <a:r>
              <a:rPr sz="2800" spc="60" dirty="0">
                <a:latin typeface="Cambria"/>
                <a:cs typeface="Cambria"/>
              </a:rPr>
              <a:t>Jawab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Pribadi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90" dirty="0">
                <a:latin typeface="Cambria"/>
                <a:cs typeface="Cambria"/>
              </a:rPr>
              <a:t>Kemampuan</a:t>
            </a:r>
            <a:r>
              <a:rPr sz="2800" spc="60" dirty="0">
                <a:latin typeface="Cambria"/>
                <a:cs typeface="Cambria"/>
              </a:rPr>
              <a:t> </a:t>
            </a:r>
            <a:r>
              <a:rPr sz="2800" spc="75" dirty="0">
                <a:latin typeface="Cambria"/>
                <a:cs typeface="Cambria"/>
              </a:rPr>
              <a:t>Beradaptasi</a:t>
            </a:r>
            <a:endParaRPr sz="2800">
              <a:latin typeface="Cambria"/>
              <a:cs typeface="Cambria"/>
            </a:endParaRPr>
          </a:p>
          <a:p>
            <a:pPr marL="194945" indent="-182880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5580" algn="l"/>
              </a:tabLst>
            </a:pPr>
            <a:r>
              <a:rPr sz="2800" spc="90" dirty="0">
                <a:latin typeface="Cambria"/>
                <a:cs typeface="Cambria"/>
              </a:rPr>
              <a:t>Kemampuan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160" dirty="0">
                <a:latin typeface="Cambria"/>
                <a:cs typeface="Cambria"/>
              </a:rPr>
              <a:t>sebagai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95" dirty="0">
                <a:latin typeface="Cambria"/>
                <a:cs typeface="Cambria"/>
              </a:rPr>
              <a:t>Pengorganisasi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45" dirty="0">
                <a:latin typeface="Cambria"/>
                <a:cs typeface="Cambria"/>
              </a:rPr>
              <a:t>Administrator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181" y="1093724"/>
            <a:ext cx="2344115" cy="3547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4458" y="1095755"/>
            <a:ext cx="2387600" cy="352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046" y="1099185"/>
            <a:ext cx="1187323" cy="3450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0309" y="1095755"/>
            <a:ext cx="2186559" cy="3526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714" y="2063432"/>
            <a:ext cx="9700260" cy="40506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5580" marR="5080" indent="-183515">
              <a:lnSpc>
                <a:spcPts val="2500"/>
              </a:lnSpc>
              <a:spcBef>
                <a:spcPts val="700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125" dirty="0">
                <a:latin typeface="Cambria"/>
                <a:cs typeface="Cambria"/>
              </a:rPr>
              <a:t>Orang-orang </a:t>
            </a:r>
            <a:r>
              <a:rPr sz="2600" spc="145" dirty="0">
                <a:latin typeface="Cambria"/>
                <a:cs typeface="Cambria"/>
              </a:rPr>
              <a:t>yang </a:t>
            </a:r>
            <a:r>
              <a:rPr sz="2600" spc="100" dirty="0">
                <a:latin typeface="Cambria"/>
                <a:cs typeface="Cambria"/>
              </a:rPr>
              <a:t>ingin </a:t>
            </a:r>
            <a:r>
              <a:rPr sz="2600" spc="85" dirty="0">
                <a:latin typeface="Cambria"/>
                <a:cs typeface="Cambria"/>
              </a:rPr>
              <a:t>memulai </a:t>
            </a:r>
            <a:r>
              <a:rPr sz="2600" spc="75" dirty="0">
                <a:latin typeface="Cambria"/>
                <a:cs typeface="Cambria"/>
              </a:rPr>
              <a:t>usaha </a:t>
            </a:r>
            <a:r>
              <a:rPr sz="2600" spc="110" dirty="0">
                <a:latin typeface="Cambria"/>
                <a:cs typeface="Cambria"/>
              </a:rPr>
              <a:t>baru </a:t>
            </a:r>
            <a:r>
              <a:rPr sz="2600" spc="100" dirty="0">
                <a:latin typeface="Cambria"/>
                <a:cs typeface="Cambria"/>
              </a:rPr>
              <a:t>hendaknya </a:t>
            </a:r>
            <a:r>
              <a:rPr sz="2600" spc="105" dirty="0">
                <a:latin typeface="Cambria"/>
                <a:cs typeface="Cambria"/>
              </a:rPr>
              <a:t> </a:t>
            </a:r>
            <a:r>
              <a:rPr sz="2600" spc="95" dirty="0">
                <a:latin typeface="Cambria"/>
                <a:cs typeface="Cambria"/>
              </a:rPr>
              <a:t>memperhitungkan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85" dirty="0">
                <a:latin typeface="Cambria"/>
                <a:cs typeface="Cambria"/>
              </a:rPr>
              <a:t>kebutuhan,</a:t>
            </a:r>
            <a:r>
              <a:rPr sz="2600" spc="-170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dorongan,</a:t>
            </a:r>
            <a:r>
              <a:rPr sz="2600" spc="-17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dan</a:t>
            </a:r>
            <a:r>
              <a:rPr sz="2600" spc="80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aspirasi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30" dirty="0">
                <a:latin typeface="Cambria"/>
                <a:cs typeface="Cambria"/>
              </a:rPr>
              <a:t>sebelum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125" dirty="0">
                <a:latin typeface="Cambria"/>
                <a:cs typeface="Cambria"/>
              </a:rPr>
              <a:t>mengambil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langkah-langkah</a:t>
            </a:r>
            <a:r>
              <a:rPr sz="2600" spc="1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penting</a:t>
            </a:r>
            <a:endParaRPr sz="2600">
              <a:latin typeface="Cambria"/>
              <a:cs typeface="Cambria"/>
            </a:endParaRPr>
          </a:p>
          <a:p>
            <a:pPr marL="195580" marR="544830" indent="-183515">
              <a:lnSpc>
                <a:spcPct val="79800"/>
              </a:lnSpc>
              <a:spcBef>
                <a:spcPts val="1235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55" dirty="0">
                <a:latin typeface="Cambria"/>
                <a:cs typeface="Cambria"/>
              </a:rPr>
              <a:t>Kebutuhan </a:t>
            </a:r>
            <a:r>
              <a:rPr sz="2600" spc="100" dirty="0">
                <a:latin typeface="Cambria"/>
                <a:cs typeface="Cambria"/>
              </a:rPr>
              <a:t>adalah </a:t>
            </a:r>
            <a:r>
              <a:rPr sz="2600" spc="70" dirty="0">
                <a:latin typeface="Cambria"/>
                <a:cs typeface="Cambria"/>
              </a:rPr>
              <a:t>hal-hal </a:t>
            </a:r>
            <a:r>
              <a:rPr sz="2600" spc="145" dirty="0">
                <a:latin typeface="Cambria"/>
                <a:cs typeface="Cambria"/>
              </a:rPr>
              <a:t>yang </a:t>
            </a:r>
            <a:r>
              <a:rPr sz="2600" spc="95" dirty="0">
                <a:latin typeface="Cambria"/>
                <a:cs typeface="Cambria"/>
              </a:rPr>
              <a:t>akan </a:t>
            </a:r>
            <a:r>
              <a:rPr sz="2600" spc="90" dirty="0">
                <a:latin typeface="Cambria"/>
                <a:cs typeface="Cambria"/>
              </a:rPr>
              <a:t>membantu </a:t>
            </a:r>
            <a:r>
              <a:rPr sz="2600" spc="70" dirty="0">
                <a:latin typeface="Cambria"/>
                <a:cs typeface="Cambria"/>
              </a:rPr>
              <a:t>individu </a:t>
            </a:r>
            <a:r>
              <a:rPr sz="2600" spc="75" dirty="0">
                <a:latin typeface="Cambria"/>
                <a:cs typeface="Cambria"/>
              </a:rPr>
              <a:t> </a:t>
            </a:r>
            <a:r>
              <a:rPr sz="2600" spc="65" dirty="0">
                <a:latin typeface="Cambria"/>
                <a:cs typeface="Cambria"/>
              </a:rPr>
              <a:t>memutuskan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kepribadian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mereka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90" dirty="0">
                <a:latin typeface="Cambria"/>
                <a:cs typeface="Cambria"/>
              </a:rPr>
              <a:t>sesuai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35" dirty="0">
                <a:latin typeface="Cambria"/>
                <a:cs typeface="Cambria"/>
              </a:rPr>
              <a:t>atau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tidak</a:t>
            </a:r>
            <a:r>
              <a:rPr sz="2600" spc="80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dengan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90" dirty="0">
                <a:latin typeface="Cambria"/>
                <a:cs typeface="Cambria"/>
              </a:rPr>
              <a:t>peranan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65" dirty="0">
                <a:latin typeface="Cambria"/>
                <a:cs typeface="Cambria"/>
              </a:rPr>
              <a:t>kewirausahaan</a:t>
            </a:r>
            <a:endParaRPr sz="2600">
              <a:latin typeface="Cambria"/>
              <a:cs typeface="Cambria"/>
            </a:endParaRPr>
          </a:p>
          <a:p>
            <a:pPr marL="195580" marR="572135" indent="-183515">
              <a:lnSpc>
                <a:spcPct val="80200"/>
              </a:lnSpc>
              <a:spcBef>
                <a:spcPts val="1200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60" dirty="0">
                <a:latin typeface="Cambria"/>
                <a:cs typeface="Cambria"/>
              </a:rPr>
              <a:t>Identifikasi </a:t>
            </a:r>
            <a:r>
              <a:rPr sz="2600" spc="70" dirty="0">
                <a:latin typeface="Cambria"/>
                <a:cs typeface="Cambria"/>
              </a:rPr>
              <a:t>kebutuhan tersebut </a:t>
            </a:r>
            <a:r>
              <a:rPr sz="2600" spc="95" dirty="0">
                <a:latin typeface="Cambria"/>
                <a:cs typeface="Cambria"/>
              </a:rPr>
              <a:t>akan memberitahukan </a:t>
            </a:r>
            <a:r>
              <a:rPr sz="2600" spc="10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kepadanya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95" dirty="0">
                <a:latin typeface="Cambria"/>
                <a:cs typeface="Cambria"/>
              </a:rPr>
              <a:t>dorongan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motivasi</a:t>
            </a:r>
            <a:r>
              <a:rPr sz="2600" spc="105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100" dirty="0">
                <a:latin typeface="Cambria"/>
                <a:cs typeface="Cambria"/>
              </a:rPr>
              <a:t>mengarahkan</a:t>
            </a:r>
            <a:r>
              <a:rPr sz="2600" spc="4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perilaku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mereka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dan</a:t>
            </a:r>
            <a:r>
              <a:rPr sz="2600" spc="70" dirty="0">
                <a:latin typeface="Cambria"/>
                <a:cs typeface="Cambria"/>
              </a:rPr>
              <a:t> aspirasi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dalam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95" dirty="0">
                <a:latin typeface="Cambria"/>
                <a:cs typeface="Cambria"/>
              </a:rPr>
              <a:t>hidup.</a:t>
            </a:r>
            <a:endParaRPr sz="2600">
              <a:latin typeface="Cambria"/>
              <a:cs typeface="Cambria"/>
            </a:endParaRPr>
          </a:p>
          <a:p>
            <a:pPr marL="195580" marR="974725" indent="-183515">
              <a:lnSpc>
                <a:spcPct val="79600"/>
              </a:lnSpc>
              <a:spcBef>
                <a:spcPts val="1215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145" dirty="0">
                <a:latin typeface="Cambria"/>
                <a:cs typeface="Cambria"/>
              </a:rPr>
              <a:t>Dengan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20" dirty="0">
                <a:latin typeface="Cambria"/>
                <a:cs typeface="Cambria"/>
              </a:rPr>
              <a:t>demikian,</a:t>
            </a:r>
            <a:r>
              <a:rPr sz="2600" spc="-15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mereka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lebih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00" dirty="0">
                <a:latin typeface="Cambria"/>
                <a:cs typeface="Cambria"/>
              </a:rPr>
              <a:t>siap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25" dirty="0">
                <a:latin typeface="Cambria"/>
                <a:cs typeface="Cambria"/>
              </a:rPr>
              <a:t>untuk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65" dirty="0">
                <a:latin typeface="Cambria"/>
                <a:cs typeface="Cambria"/>
              </a:rPr>
              <a:t>memutuskan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85" dirty="0">
                <a:latin typeface="Cambria"/>
                <a:cs typeface="Cambria"/>
              </a:rPr>
              <a:t>memulai</a:t>
            </a:r>
            <a:r>
              <a:rPr sz="2600" spc="80" dirty="0">
                <a:latin typeface="Cambria"/>
                <a:cs typeface="Cambria"/>
              </a:rPr>
              <a:t> </a:t>
            </a:r>
            <a:r>
              <a:rPr sz="2600" spc="85" dirty="0">
                <a:latin typeface="Cambria"/>
                <a:cs typeface="Cambria"/>
              </a:rPr>
              <a:t>bisnis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90" dirty="0">
                <a:latin typeface="Cambria"/>
                <a:cs typeface="Cambria"/>
              </a:rPr>
              <a:t>sendiri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00" dirty="0">
                <a:latin typeface="Cambria"/>
                <a:cs typeface="Cambria"/>
              </a:rPr>
              <a:t>menguntungkan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2059" y="6230620"/>
            <a:ext cx="457200" cy="457200"/>
            <a:chOff x="11402059" y="6230620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2059" y="6230620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269" y="62598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0" y="199390"/>
                  </a:moveTo>
                  <a:lnTo>
                    <a:pt x="5266" y="153671"/>
                  </a:lnTo>
                  <a:lnTo>
                    <a:pt x="20268" y="111702"/>
                  </a:lnTo>
                  <a:lnTo>
                    <a:pt x="43807" y="74681"/>
                  </a:lnTo>
                  <a:lnTo>
                    <a:pt x="74686" y="43803"/>
                  </a:lnTo>
                  <a:lnTo>
                    <a:pt x="111708" y="20265"/>
                  </a:lnTo>
                  <a:lnTo>
                    <a:pt x="153675" y="5265"/>
                  </a:lnTo>
                  <a:lnTo>
                    <a:pt x="199389" y="0"/>
                  </a:lnTo>
                  <a:lnTo>
                    <a:pt x="245104" y="5265"/>
                  </a:lnTo>
                  <a:lnTo>
                    <a:pt x="287071" y="20265"/>
                  </a:lnTo>
                  <a:lnTo>
                    <a:pt x="324093" y="43803"/>
                  </a:lnTo>
                  <a:lnTo>
                    <a:pt x="354972" y="74681"/>
                  </a:lnTo>
                  <a:lnTo>
                    <a:pt x="378511" y="111702"/>
                  </a:lnTo>
                  <a:lnTo>
                    <a:pt x="393513" y="153671"/>
                  </a:lnTo>
                  <a:lnTo>
                    <a:pt x="398779" y="199390"/>
                  </a:lnTo>
                  <a:lnTo>
                    <a:pt x="393513" y="245108"/>
                  </a:lnTo>
                  <a:lnTo>
                    <a:pt x="378511" y="287077"/>
                  </a:lnTo>
                  <a:lnTo>
                    <a:pt x="354972" y="324098"/>
                  </a:lnTo>
                  <a:lnTo>
                    <a:pt x="324093" y="354976"/>
                  </a:lnTo>
                  <a:lnTo>
                    <a:pt x="287071" y="378514"/>
                  </a:lnTo>
                  <a:lnTo>
                    <a:pt x="245104" y="393514"/>
                  </a:lnTo>
                  <a:lnTo>
                    <a:pt x="199389" y="398780"/>
                  </a:lnTo>
                  <a:lnTo>
                    <a:pt x="153675" y="393514"/>
                  </a:lnTo>
                  <a:lnTo>
                    <a:pt x="111708" y="378514"/>
                  </a:lnTo>
                  <a:lnTo>
                    <a:pt x="74686" y="354976"/>
                  </a:lnTo>
                  <a:lnTo>
                    <a:pt x="43807" y="324098"/>
                  </a:lnTo>
                  <a:lnTo>
                    <a:pt x="20268" y="287077"/>
                  </a:lnTo>
                  <a:lnTo>
                    <a:pt x="5266" y="245108"/>
                  </a:lnTo>
                  <a:lnTo>
                    <a:pt x="0" y="1993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8714" y="2104771"/>
            <a:ext cx="9404350" cy="393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ts val="2960"/>
              </a:lnSpc>
              <a:spcBef>
                <a:spcPts val="100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160" dirty="0">
                <a:latin typeface="Cambria"/>
                <a:cs typeface="Cambria"/>
              </a:rPr>
              <a:t>McClelland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120" dirty="0">
                <a:latin typeface="Cambria"/>
                <a:cs typeface="Cambria"/>
              </a:rPr>
              <a:t>mengemukakan</a:t>
            </a:r>
            <a:r>
              <a:rPr sz="2600" spc="35" dirty="0">
                <a:latin typeface="Cambria"/>
                <a:cs typeface="Cambria"/>
              </a:rPr>
              <a:t> </a:t>
            </a:r>
            <a:r>
              <a:rPr sz="2600" spc="60" dirty="0">
                <a:latin typeface="Cambria"/>
                <a:cs typeface="Cambria"/>
              </a:rPr>
              <a:t>teorinya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100" dirty="0">
                <a:latin typeface="Cambria"/>
                <a:cs typeface="Cambria"/>
              </a:rPr>
              <a:t> </a:t>
            </a:r>
            <a:r>
              <a:rPr sz="2600" spc="90" dirty="0">
                <a:latin typeface="Cambria"/>
                <a:cs typeface="Cambria"/>
              </a:rPr>
              <a:t>disebut</a:t>
            </a:r>
            <a:r>
              <a:rPr sz="2600" spc="40" dirty="0">
                <a:latin typeface="Cambria"/>
                <a:cs typeface="Cambria"/>
              </a:rPr>
              <a:t> </a:t>
            </a:r>
            <a:r>
              <a:rPr sz="2600" i="1" spc="160" dirty="0">
                <a:latin typeface="Cambria"/>
                <a:cs typeface="Cambria"/>
              </a:rPr>
              <a:t>Mc.</a:t>
            </a:r>
            <a:endParaRPr sz="2600">
              <a:latin typeface="Cambria"/>
              <a:cs typeface="Cambria"/>
            </a:endParaRPr>
          </a:p>
          <a:p>
            <a:pPr marL="195580" marR="287020">
              <a:lnSpc>
                <a:spcPct val="90100"/>
              </a:lnSpc>
              <a:spcBef>
                <a:spcPts val="145"/>
              </a:spcBef>
            </a:pPr>
            <a:r>
              <a:rPr sz="2600" i="1" spc="114" dirty="0">
                <a:latin typeface="Cambria"/>
                <a:cs typeface="Cambria"/>
              </a:rPr>
              <a:t>Clelland’s</a:t>
            </a:r>
            <a:r>
              <a:rPr sz="2600" i="1" spc="90" dirty="0">
                <a:latin typeface="Cambria"/>
                <a:cs typeface="Cambria"/>
              </a:rPr>
              <a:t> </a:t>
            </a:r>
            <a:r>
              <a:rPr sz="2600" i="1" spc="85" dirty="0">
                <a:latin typeface="Cambria"/>
                <a:cs typeface="Cambria"/>
              </a:rPr>
              <a:t>achievement</a:t>
            </a:r>
            <a:r>
              <a:rPr sz="2600" i="1" spc="100" dirty="0">
                <a:latin typeface="Cambria"/>
                <a:cs typeface="Cambria"/>
              </a:rPr>
              <a:t> </a:t>
            </a:r>
            <a:r>
              <a:rPr sz="2600" i="1" spc="-5" dirty="0">
                <a:latin typeface="Cambria"/>
                <a:cs typeface="Cambria"/>
              </a:rPr>
              <a:t>motivation</a:t>
            </a:r>
            <a:r>
              <a:rPr sz="2600" i="1" spc="114" dirty="0">
                <a:latin typeface="Cambria"/>
                <a:cs typeface="Cambria"/>
              </a:rPr>
              <a:t> </a:t>
            </a:r>
            <a:r>
              <a:rPr sz="2600" i="1" spc="80" dirty="0">
                <a:latin typeface="Cambria"/>
                <a:cs typeface="Cambria"/>
              </a:rPr>
              <a:t>theory</a:t>
            </a:r>
            <a:r>
              <a:rPr sz="2600" i="1" spc="114" dirty="0">
                <a:latin typeface="Cambria"/>
                <a:cs typeface="Cambria"/>
              </a:rPr>
              <a:t> </a:t>
            </a:r>
            <a:r>
              <a:rPr sz="2600" spc="35" dirty="0">
                <a:latin typeface="Cambria"/>
                <a:cs typeface="Cambria"/>
              </a:rPr>
              <a:t>atau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65" dirty="0">
                <a:latin typeface="Cambria"/>
                <a:cs typeface="Cambria"/>
              </a:rPr>
              <a:t>teori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motivasi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100" dirty="0">
                <a:latin typeface="Cambria"/>
                <a:cs typeface="Cambria"/>
              </a:rPr>
              <a:t>berprestasi. </a:t>
            </a:r>
            <a:r>
              <a:rPr sz="2600" spc="130" dirty="0">
                <a:latin typeface="Cambria"/>
                <a:cs typeface="Cambria"/>
              </a:rPr>
              <a:t>McClelland’s </a:t>
            </a:r>
            <a:r>
              <a:rPr sz="2600" spc="50" dirty="0">
                <a:latin typeface="Cambria"/>
                <a:cs typeface="Cambria"/>
              </a:rPr>
              <a:t>Teori </a:t>
            </a:r>
            <a:r>
              <a:rPr sz="2600" spc="40" dirty="0">
                <a:latin typeface="Cambria"/>
                <a:cs typeface="Cambria"/>
              </a:rPr>
              <a:t>ini </a:t>
            </a:r>
            <a:r>
              <a:rPr sz="2600" spc="130" dirty="0">
                <a:latin typeface="Cambria"/>
                <a:cs typeface="Cambria"/>
              </a:rPr>
              <a:t>berpendapat </a:t>
            </a:r>
            <a:r>
              <a:rPr sz="2600" spc="95" dirty="0">
                <a:latin typeface="Cambria"/>
                <a:cs typeface="Cambria"/>
              </a:rPr>
              <a:t>bahwa </a:t>
            </a:r>
            <a:r>
              <a:rPr sz="2600" spc="100" dirty="0">
                <a:latin typeface="Cambria"/>
                <a:cs typeface="Cambria"/>
              </a:rPr>
              <a:t> </a:t>
            </a:r>
            <a:r>
              <a:rPr sz="2600" spc="60" dirty="0">
                <a:latin typeface="Cambria"/>
                <a:cs typeface="Cambria"/>
              </a:rPr>
              <a:t>karyawan</a:t>
            </a:r>
            <a:r>
              <a:rPr sz="2600" spc="80" dirty="0">
                <a:latin typeface="Cambria"/>
                <a:cs typeface="Cambria"/>
              </a:rPr>
              <a:t> </a:t>
            </a:r>
            <a:r>
              <a:rPr sz="2600" spc="85" dirty="0">
                <a:latin typeface="Cambria"/>
                <a:cs typeface="Cambria"/>
              </a:rPr>
              <a:t>mempunyai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135" dirty="0">
                <a:latin typeface="Cambria"/>
                <a:cs typeface="Cambria"/>
              </a:rPr>
              <a:t>cadangan</a:t>
            </a:r>
            <a:r>
              <a:rPr sz="2600" spc="35" dirty="0">
                <a:latin typeface="Cambria"/>
                <a:cs typeface="Cambria"/>
              </a:rPr>
              <a:t> </a:t>
            </a:r>
            <a:r>
              <a:rPr sz="2600" spc="130" dirty="0">
                <a:latin typeface="Cambria"/>
                <a:cs typeface="Cambria"/>
              </a:rPr>
              <a:t>energi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80" dirty="0">
                <a:latin typeface="Cambria"/>
                <a:cs typeface="Cambria"/>
              </a:rPr>
              <a:t>potensial</a:t>
            </a:r>
            <a:endParaRPr sz="2600">
              <a:latin typeface="Cambria"/>
              <a:cs typeface="Cambria"/>
            </a:endParaRPr>
          </a:p>
          <a:p>
            <a:pPr marL="195580" marR="579755" indent="-183515">
              <a:lnSpc>
                <a:spcPct val="89800"/>
              </a:lnSpc>
              <a:spcBef>
                <a:spcPts val="1220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170" dirty="0">
                <a:latin typeface="Cambria"/>
                <a:cs typeface="Cambria"/>
              </a:rPr>
              <a:t>Cara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30" dirty="0">
                <a:latin typeface="Cambria"/>
                <a:cs typeface="Cambria"/>
              </a:rPr>
              <a:t>energi</a:t>
            </a:r>
            <a:r>
              <a:rPr sz="2600" spc="50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dilepaskan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05" dirty="0">
                <a:latin typeface="Cambria"/>
                <a:cs typeface="Cambria"/>
              </a:rPr>
              <a:t>dan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digunakan</a:t>
            </a:r>
            <a:r>
              <a:rPr sz="2600" spc="30" dirty="0">
                <a:latin typeface="Cambria"/>
                <a:cs typeface="Cambria"/>
              </a:rPr>
              <a:t> </a:t>
            </a:r>
            <a:r>
              <a:rPr sz="2600" spc="114" dirty="0">
                <a:latin typeface="Cambria"/>
                <a:cs typeface="Cambria"/>
              </a:rPr>
              <a:t>bergantung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pada </a:t>
            </a:r>
            <a:r>
              <a:rPr sz="2600" spc="-555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kekuatan </a:t>
            </a:r>
            <a:r>
              <a:rPr sz="2600" spc="100" dirty="0">
                <a:latin typeface="Cambria"/>
                <a:cs typeface="Cambria"/>
              </a:rPr>
              <a:t>dorongan </a:t>
            </a:r>
            <a:r>
              <a:rPr sz="2600" spc="40" dirty="0">
                <a:latin typeface="Cambria"/>
                <a:cs typeface="Cambria"/>
              </a:rPr>
              <a:t>motivasi </a:t>
            </a:r>
            <a:r>
              <a:rPr sz="2600" spc="125" dirty="0">
                <a:latin typeface="Cambria"/>
                <a:cs typeface="Cambria"/>
              </a:rPr>
              <a:t>seseorang </a:t>
            </a:r>
            <a:r>
              <a:rPr sz="2600" spc="110" dirty="0">
                <a:latin typeface="Cambria"/>
                <a:cs typeface="Cambria"/>
              </a:rPr>
              <a:t>dan </a:t>
            </a:r>
            <a:r>
              <a:rPr sz="2600" spc="35" dirty="0">
                <a:latin typeface="Cambria"/>
                <a:cs typeface="Cambria"/>
              </a:rPr>
              <a:t>situasi </a:t>
            </a:r>
            <a:r>
              <a:rPr sz="2600" spc="70" dirty="0">
                <a:latin typeface="Cambria"/>
                <a:cs typeface="Cambria"/>
              </a:rPr>
              <a:t>serta </a:t>
            </a:r>
            <a:r>
              <a:rPr sz="2600" spc="75" dirty="0">
                <a:latin typeface="Cambria"/>
                <a:cs typeface="Cambria"/>
              </a:rPr>
              <a:t> </a:t>
            </a:r>
            <a:r>
              <a:rPr sz="2600" spc="140" dirty="0">
                <a:latin typeface="Cambria"/>
                <a:cs typeface="Cambria"/>
              </a:rPr>
              <a:t>peluang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65" dirty="0">
                <a:latin typeface="Cambria"/>
                <a:cs typeface="Cambria"/>
              </a:rPr>
              <a:t> </a:t>
            </a:r>
            <a:r>
              <a:rPr sz="2600" spc="95" dirty="0">
                <a:latin typeface="Cambria"/>
                <a:cs typeface="Cambria"/>
              </a:rPr>
              <a:t>tersedia</a:t>
            </a:r>
            <a:endParaRPr sz="2600">
              <a:latin typeface="Cambria"/>
              <a:cs typeface="Cambria"/>
            </a:endParaRPr>
          </a:p>
          <a:p>
            <a:pPr marL="195580" marR="5080" indent="-183515">
              <a:lnSpc>
                <a:spcPct val="90100"/>
              </a:lnSpc>
              <a:spcBef>
                <a:spcPts val="1210"/>
              </a:spcBef>
              <a:buClr>
                <a:srgbClr val="9E3611"/>
              </a:buClr>
              <a:buSzPct val="84615"/>
              <a:buFont typeface="Wingdings"/>
              <a:buChar char=""/>
              <a:tabLst>
                <a:tab pos="196215" algn="l"/>
              </a:tabLst>
            </a:pPr>
            <a:r>
              <a:rPr sz="2600" spc="114" dirty="0">
                <a:latin typeface="Cambria"/>
                <a:cs typeface="Cambria"/>
              </a:rPr>
              <a:t>Energi </a:t>
            </a:r>
            <a:r>
              <a:rPr sz="2600" spc="70" dirty="0">
                <a:latin typeface="Cambria"/>
                <a:cs typeface="Cambria"/>
              </a:rPr>
              <a:t>dimanfaatkan </a:t>
            </a:r>
            <a:r>
              <a:rPr sz="2600" spc="110" dirty="0">
                <a:latin typeface="Cambria"/>
                <a:cs typeface="Cambria"/>
              </a:rPr>
              <a:t>oleh </a:t>
            </a:r>
            <a:r>
              <a:rPr sz="2600" spc="60" dirty="0">
                <a:latin typeface="Cambria"/>
                <a:cs typeface="Cambria"/>
              </a:rPr>
              <a:t>karyawan </a:t>
            </a:r>
            <a:r>
              <a:rPr sz="2600" spc="80" dirty="0">
                <a:latin typeface="Cambria"/>
                <a:cs typeface="Cambria"/>
              </a:rPr>
              <a:t>karena </a:t>
            </a:r>
            <a:r>
              <a:rPr sz="2600" spc="95" dirty="0">
                <a:latin typeface="Cambria"/>
                <a:cs typeface="Cambria"/>
              </a:rPr>
              <a:t>dorongan: </a:t>
            </a:r>
            <a:r>
              <a:rPr sz="2600" spc="-25" dirty="0">
                <a:latin typeface="Cambria"/>
                <a:cs typeface="Cambria"/>
              </a:rPr>
              <a:t>(1) 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70" dirty="0">
                <a:latin typeface="Cambria"/>
                <a:cs typeface="Cambria"/>
              </a:rPr>
              <a:t>kekuatan</a:t>
            </a:r>
            <a:r>
              <a:rPr sz="2600" spc="40" dirty="0">
                <a:latin typeface="Cambria"/>
                <a:cs typeface="Cambria"/>
              </a:rPr>
              <a:t> </a:t>
            </a:r>
            <a:r>
              <a:rPr sz="2600" spc="20" dirty="0">
                <a:latin typeface="Cambria"/>
                <a:cs typeface="Cambria"/>
              </a:rPr>
              <a:t>motif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110" dirty="0">
                <a:latin typeface="Cambria"/>
                <a:cs typeface="Cambria"/>
              </a:rPr>
              <a:t>dan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75" dirty="0">
                <a:latin typeface="Cambria"/>
                <a:cs typeface="Cambria"/>
              </a:rPr>
              <a:t>kekuatan</a:t>
            </a:r>
            <a:r>
              <a:rPr sz="2600" spc="35" dirty="0">
                <a:latin typeface="Cambria"/>
                <a:cs typeface="Cambria"/>
              </a:rPr>
              <a:t> </a:t>
            </a:r>
            <a:r>
              <a:rPr sz="2600" spc="95" dirty="0">
                <a:latin typeface="Cambria"/>
                <a:cs typeface="Cambria"/>
              </a:rPr>
              <a:t>dasar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55" dirty="0">
                <a:latin typeface="Cambria"/>
                <a:cs typeface="Cambria"/>
              </a:rPr>
              <a:t>terlibat;</a:t>
            </a:r>
            <a:r>
              <a:rPr sz="2600" spc="-135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(2)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75" dirty="0">
                <a:latin typeface="Cambria"/>
                <a:cs typeface="Cambria"/>
              </a:rPr>
              <a:t>harapan </a:t>
            </a:r>
            <a:r>
              <a:rPr sz="2600" spc="-560" dirty="0">
                <a:latin typeface="Cambria"/>
                <a:cs typeface="Cambria"/>
              </a:rPr>
              <a:t> </a:t>
            </a:r>
            <a:r>
              <a:rPr sz="2600" spc="90" dirty="0">
                <a:latin typeface="Cambria"/>
                <a:cs typeface="Cambria"/>
              </a:rPr>
              <a:t>keberhasilannya;</a:t>
            </a:r>
            <a:r>
              <a:rPr sz="2600" spc="-195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(3)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55" dirty="0">
                <a:latin typeface="Cambria"/>
                <a:cs typeface="Cambria"/>
              </a:rPr>
              <a:t>nilai</a:t>
            </a:r>
            <a:r>
              <a:rPr sz="2600" spc="70" dirty="0">
                <a:latin typeface="Cambria"/>
                <a:cs typeface="Cambria"/>
              </a:rPr>
              <a:t> </a:t>
            </a:r>
            <a:r>
              <a:rPr sz="2600" spc="40" dirty="0">
                <a:latin typeface="Cambria"/>
                <a:cs typeface="Cambria"/>
              </a:rPr>
              <a:t>insentif</a:t>
            </a:r>
            <a:r>
              <a:rPr sz="2600" spc="55" dirty="0">
                <a:latin typeface="Cambria"/>
                <a:cs typeface="Cambria"/>
              </a:rPr>
              <a:t> </a:t>
            </a:r>
            <a:r>
              <a:rPr sz="2600" spc="145" dirty="0">
                <a:latin typeface="Cambria"/>
                <a:cs typeface="Cambria"/>
              </a:rPr>
              <a:t>yang</a:t>
            </a:r>
            <a:r>
              <a:rPr sz="2600" spc="60" dirty="0">
                <a:latin typeface="Cambria"/>
                <a:cs typeface="Cambria"/>
              </a:rPr>
              <a:t> </a:t>
            </a:r>
            <a:r>
              <a:rPr sz="2600" spc="100" dirty="0">
                <a:latin typeface="Cambria"/>
                <a:cs typeface="Cambria"/>
              </a:rPr>
              <a:t>melekat</a:t>
            </a:r>
            <a:r>
              <a:rPr sz="2600" spc="45" dirty="0">
                <a:latin typeface="Cambria"/>
                <a:cs typeface="Cambria"/>
              </a:rPr>
              <a:t> </a:t>
            </a:r>
            <a:r>
              <a:rPr sz="2600" spc="140" dirty="0">
                <a:latin typeface="Cambria"/>
                <a:cs typeface="Cambria"/>
              </a:rPr>
              <a:t>pada</a:t>
            </a:r>
            <a:r>
              <a:rPr sz="2600" spc="90" dirty="0">
                <a:latin typeface="Cambria"/>
                <a:cs typeface="Cambria"/>
              </a:rPr>
              <a:t> </a:t>
            </a:r>
            <a:r>
              <a:rPr sz="2600" spc="25" dirty="0">
                <a:latin typeface="Cambria"/>
                <a:cs typeface="Cambria"/>
              </a:rPr>
              <a:t>tujuan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946" y="793623"/>
            <a:ext cx="1438910" cy="374015"/>
            <a:chOff x="1172946" y="793623"/>
            <a:chExt cx="1438910" cy="374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946" y="793623"/>
              <a:ext cx="643534" cy="3737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7817" y="1015027"/>
              <a:ext cx="104675" cy="44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992" y="793623"/>
              <a:ext cx="643508" cy="37376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6308" y="787400"/>
            <a:ext cx="860679" cy="3862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3584" y="787400"/>
            <a:ext cx="2096135" cy="3862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1267" y="787400"/>
            <a:ext cx="1877060" cy="3862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42223" y="793623"/>
            <a:ext cx="1317878" cy="3737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1633" y="1336039"/>
            <a:ext cx="1365605" cy="3862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2692" y="1342263"/>
            <a:ext cx="1434210" cy="3799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48714" y="1988329"/>
            <a:ext cx="8975090" cy="18008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915"/>
              </a:spcBef>
              <a:buClr>
                <a:srgbClr val="9E3611"/>
              </a:buClr>
              <a:buSzPct val="84375"/>
              <a:buFont typeface="Wingdings"/>
              <a:buChar char=""/>
              <a:tabLst>
                <a:tab pos="196215" algn="l"/>
              </a:tabLst>
            </a:pPr>
            <a:r>
              <a:rPr sz="3200" spc="65" dirty="0">
                <a:latin typeface="Cambria"/>
                <a:cs typeface="Cambria"/>
              </a:rPr>
              <a:t>Kebutuhan</a:t>
            </a:r>
            <a:r>
              <a:rPr sz="3200" spc="105" dirty="0">
                <a:latin typeface="Cambria"/>
                <a:cs typeface="Cambria"/>
              </a:rPr>
              <a:t> berprestasi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175" dirty="0">
                <a:latin typeface="Cambria"/>
                <a:cs typeface="Cambria"/>
              </a:rPr>
              <a:t>(Need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spc="55" dirty="0">
                <a:latin typeface="Cambria"/>
                <a:cs typeface="Cambria"/>
              </a:rPr>
              <a:t>for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105" dirty="0">
                <a:latin typeface="Cambria"/>
                <a:cs typeface="Cambria"/>
              </a:rPr>
              <a:t>achievement)</a:t>
            </a:r>
            <a:endParaRPr sz="3200">
              <a:latin typeface="Cambria"/>
              <a:cs typeface="Cambria"/>
            </a:endParaRPr>
          </a:p>
          <a:p>
            <a:pPr marL="195580" indent="-183515">
              <a:lnSpc>
                <a:spcPct val="100000"/>
              </a:lnSpc>
              <a:spcBef>
                <a:spcPts val="819"/>
              </a:spcBef>
              <a:buClr>
                <a:srgbClr val="9E3611"/>
              </a:buClr>
              <a:buSzPct val="84375"/>
              <a:buFont typeface="Wingdings"/>
              <a:buChar char=""/>
              <a:tabLst>
                <a:tab pos="196215" algn="l"/>
              </a:tabLst>
            </a:pPr>
            <a:r>
              <a:rPr sz="3200" spc="65" dirty="0">
                <a:latin typeface="Cambria"/>
                <a:cs typeface="Cambria"/>
              </a:rPr>
              <a:t>Kebutuhan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85" dirty="0">
                <a:latin typeface="Cambria"/>
                <a:cs typeface="Cambria"/>
              </a:rPr>
              <a:t>Afiliasi</a:t>
            </a:r>
            <a:r>
              <a:rPr sz="3200" spc="90" dirty="0">
                <a:latin typeface="Cambria"/>
                <a:cs typeface="Cambria"/>
              </a:rPr>
              <a:t> </a:t>
            </a:r>
            <a:r>
              <a:rPr sz="3200" spc="175" dirty="0">
                <a:latin typeface="Cambria"/>
                <a:cs typeface="Cambria"/>
              </a:rPr>
              <a:t>(Need</a:t>
            </a:r>
            <a:r>
              <a:rPr sz="3200" spc="95" dirty="0">
                <a:latin typeface="Cambria"/>
                <a:cs typeface="Cambria"/>
              </a:rPr>
              <a:t> </a:t>
            </a:r>
            <a:r>
              <a:rPr sz="3200" spc="55" dirty="0">
                <a:latin typeface="Cambria"/>
                <a:cs typeface="Cambria"/>
              </a:rPr>
              <a:t>for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50" dirty="0">
                <a:latin typeface="Cambria"/>
                <a:cs typeface="Cambria"/>
              </a:rPr>
              <a:t>Affiliation)</a:t>
            </a:r>
            <a:endParaRPr sz="3200">
              <a:latin typeface="Cambria"/>
              <a:cs typeface="Cambria"/>
            </a:endParaRPr>
          </a:p>
          <a:p>
            <a:pPr marL="195580" indent="-183515">
              <a:lnSpc>
                <a:spcPct val="100000"/>
              </a:lnSpc>
              <a:spcBef>
                <a:spcPts val="819"/>
              </a:spcBef>
              <a:buClr>
                <a:srgbClr val="9E3611"/>
              </a:buClr>
              <a:buSzPct val="84375"/>
              <a:buFont typeface="Wingdings"/>
              <a:buChar char=""/>
              <a:tabLst>
                <a:tab pos="196215" algn="l"/>
              </a:tabLst>
            </a:pPr>
            <a:r>
              <a:rPr sz="3200" i="1" spc="45" dirty="0">
                <a:latin typeface="Cambria"/>
                <a:cs typeface="Cambria"/>
              </a:rPr>
              <a:t>Kebutuhan</a:t>
            </a:r>
            <a:r>
              <a:rPr sz="3200" i="1" spc="105" dirty="0">
                <a:latin typeface="Cambria"/>
                <a:cs typeface="Cambria"/>
              </a:rPr>
              <a:t> </a:t>
            </a:r>
            <a:r>
              <a:rPr sz="3200" i="1" spc="50" dirty="0">
                <a:latin typeface="Cambria"/>
                <a:cs typeface="Cambria"/>
              </a:rPr>
              <a:t>Kekuasaan</a:t>
            </a:r>
            <a:r>
              <a:rPr sz="3200" i="1" spc="90" dirty="0">
                <a:latin typeface="Cambria"/>
                <a:cs typeface="Cambria"/>
              </a:rPr>
              <a:t> </a:t>
            </a:r>
            <a:r>
              <a:rPr sz="3200" i="1" spc="190" dirty="0">
                <a:latin typeface="Cambria"/>
                <a:cs typeface="Cambria"/>
              </a:rPr>
              <a:t>(Need</a:t>
            </a:r>
            <a:r>
              <a:rPr sz="3200" i="1" spc="90" dirty="0">
                <a:latin typeface="Cambria"/>
                <a:cs typeface="Cambria"/>
              </a:rPr>
              <a:t> </a:t>
            </a:r>
            <a:r>
              <a:rPr sz="3200" i="1" spc="35" dirty="0">
                <a:latin typeface="Cambria"/>
                <a:cs typeface="Cambria"/>
              </a:rPr>
              <a:t>for</a:t>
            </a:r>
            <a:r>
              <a:rPr sz="3200" i="1" spc="95" dirty="0">
                <a:latin typeface="Cambria"/>
                <a:cs typeface="Cambria"/>
              </a:rPr>
              <a:t> </a:t>
            </a:r>
            <a:r>
              <a:rPr sz="3200" i="1" spc="30" dirty="0">
                <a:latin typeface="Cambria"/>
                <a:cs typeface="Cambria"/>
              </a:rPr>
              <a:t>Power)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753" y="737743"/>
            <a:ext cx="4754130" cy="4248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940" y="744473"/>
            <a:ext cx="1249553" cy="411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2646" y="744473"/>
            <a:ext cx="2265806" cy="5083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4114" y="1339722"/>
            <a:ext cx="3215259" cy="4248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714" y="2102230"/>
            <a:ext cx="10135235" cy="33667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5580" marR="5080" indent="-183515">
              <a:lnSpc>
                <a:spcPts val="3020"/>
              </a:lnSpc>
              <a:spcBef>
                <a:spcPts val="48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50" dirty="0">
                <a:latin typeface="Cambria"/>
                <a:cs typeface="Cambria"/>
              </a:rPr>
              <a:t>Terdapat</a:t>
            </a:r>
            <a:r>
              <a:rPr sz="2800" spc="105" dirty="0">
                <a:latin typeface="Cambria"/>
                <a:cs typeface="Cambria"/>
              </a:rPr>
              <a:t> </a:t>
            </a:r>
            <a:r>
              <a:rPr sz="2800" spc="45" dirty="0">
                <a:latin typeface="Cambria"/>
                <a:cs typeface="Cambria"/>
              </a:rPr>
              <a:t>faktor-faktor</a:t>
            </a:r>
            <a:r>
              <a:rPr sz="2800" spc="105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di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130" dirty="0">
                <a:latin typeface="Cambria"/>
                <a:cs typeface="Cambria"/>
              </a:rPr>
              <a:t>samping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i="1" spc="195" dirty="0">
                <a:latin typeface="Cambria"/>
                <a:cs typeface="Cambria"/>
              </a:rPr>
              <a:t>need</a:t>
            </a:r>
            <a:r>
              <a:rPr sz="2800" i="1" spc="105" dirty="0">
                <a:latin typeface="Cambria"/>
                <a:cs typeface="Cambria"/>
              </a:rPr>
              <a:t> </a:t>
            </a:r>
            <a:r>
              <a:rPr sz="2800" i="1" spc="30" dirty="0">
                <a:latin typeface="Cambria"/>
                <a:cs typeface="Cambria"/>
              </a:rPr>
              <a:t>for</a:t>
            </a:r>
            <a:r>
              <a:rPr sz="2800" i="1" spc="90" dirty="0">
                <a:latin typeface="Cambria"/>
                <a:cs typeface="Cambria"/>
              </a:rPr>
              <a:t> </a:t>
            </a:r>
            <a:r>
              <a:rPr sz="2800" i="1" spc="85" dirty="0">
                <a:latin typeface="Cambria"/>
                <a:cs typeface="Cambria"/>
              </a:rPr>
              <a:t>achievement</a:t>
            </a:r>
            <a:r>
              <a:rPr sz="2800" i="1" spc="135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yang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dapat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diajarkan </a:t>
            </a:r>
            <a:r>
              <a:rPr sz="2800" spc="25" dirty="0">
                <a:latin typeface="Cambria"/>
                <a:cs typeface="Cambria"/>
              </a:rPr>
              <a:t>untuk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75" dirty="0">
                <a:latin typeface="Cambria"/>
                <a:cs typeface="Cambria"/>
              </a:rPr>
              <a:t>melahirkan</a:t>
            </a:r>
            <a:r>
              <a:rPr sz="2800" spc="105" dirty="0">
                <a:latin typeface="Cambria"/>
                <a:cs typeface="Cambria"/>
              </a:rPr>
              <a:t> </a:t>
            </a:r>
            <a:r>
              <a:rPr sz="2800" spc="125" dirty="0">
                <a:latin typeface="Cambria"/>
                <a:cs typeface="Cambria"/>
              </a:rPr>
              <a:t>seorang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55" dirty="0">
                <a:latin typeface="Cambria"/>
                <a:cs typeface="Cambria"/>
              </a:rPr>
              <a:t>wirausahawan, </a:t>
            </a:r>
            <a:r>
              <a:rPr sz="2800" spc="60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yaitu;</a:t>
            </a:r>
            <a:endParaRPr sz="2800">
              <a:latin typeface="Cambria"/>
              <a:cs typeface="Cambria"/>
            </a:endParaRPr>
          </a:p>
          <a:p>
            <a:pPr marL="196215" marR="47625" indent="-196215">
              <a:lnSpc>
                <a:spcPts val="4220"/>
              </a:lnSpc>
              <a:spcBef>
                <a:spcPts val="24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05" dirty="0">
                <a:latin typeface="Cambria"/>
                <a:cs typeface="Cambria"/>
              </a:rPr>
              <a:t>1.</a:t>
            </a:r>
            <a:r>
              <a:rPr sz="2800" spc="-155" dirty="0">
                <a:latin typeface="Cambria"/>
                <a:cs typeface="Cambria"/>
              </a:rPr>
              <a:t> </a:t>
            </a:r>
            <a:r>
              <a:rPr sz="2800" spc="90" dirty="0">
                <a:latin typeface="Cambria"/>
                <a:cs typeface="Cambria"/>
              </a:rPr>
              <a:t>Pendekatan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50" dirty="0">
                <a:latin typeface="Cambria"/>
                <a:cs typeface="Cambria"/>
              </a:rPr>
              <a:t>sistematis</a:t>
            </a:r>
            <a:r>
              <a:rPr sz="2800" spc="120" dirty="0">
                <a:latin typeface="Cambria"/>
                <a:cs typeface="Cambria"/>
              </a:rPr>
              <a:t> </a:t>
            </a:r>
            <a:r>
              <a:rPr sz="2800" spc="25" dirty="0">
                <a:latin typeface="Cambria"/>
                <a:cs typeface="Cambria"/>
              </a:rPr>
              <a:t>untuk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95" dirty="0">
                <a:latin typeface="Cambria"/>
                <a:cs typeface="Cambria"/>
              </a:rPr>
              <a:t>mengidentifikasi</a:t>
            </a:r>
            <a:r>
              <a:rPr sz="2800" spc="65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kesempatan </a:t>
            </a:r>
            <a:r>
              <a:rPr sz="2800" spc="-600" dirty="0">
                <a:latin typeface="Cambria"/>
                <a:cs typeface="Cambria"/>
              </a:rPr>
              <a:t> </a:t>
            </a:r>
            <a:r>
              <a:rPr sz="2800" spc="110" dirty="0">
                <a:latin typeface="Cambria"/>
                <a:cs typeface="Cambria"/>
              </a:rPr>
              <a:t>bisnis,</a:t>
            </a:r>
            <a:endParaRPr sz="2800">
              <a:latin typeface="Cambria"/>
              <a:cs typeface="Cambria"/>
            </a:endParaRPr>
          </a:p>
          <a:p>
            <a:pPr marL="195580" indent="-18351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05" dirty="0">
                <a:latin typeface="Cambria"/>
                <a:cs typeface="Cambria"/>
              </a:rPr>
              <a:t>2.</a:t>
            </a:r>
            <a:r>
              <a:rPr sz="2800" spc="-155" dirty="0">
                <a:latin typeface="Cambria"/>
                <a:cs typeface="Cambria"/>
              </a:rPr>
              <a:t> </a:t>
            </a:r>
            <a:r>
              <a:rPr sz="2800" spc="210" dirty="0">
                <a:latin typeface="Cambria"/>
                <a:cs typeface="Cambria"/>
              </a:rPr>
              <a:t>A</a:t>
            </a:r>
            <a:r>
              <a:rPr sz="2800" spc="80" dirty="0">
                <a:latin typeface="Cambria"/>
                <a:cs typeface="Cambria"/>
              </a:rPr>
              <a:t>n</a:t>
            </a:r>
            <a:r>
              <a:rPr sz="2800" spc="60" dirty="0">
                <a:latin typeface="Cambria"/>
                <a:cs typeface="Cambria"/>
              </a:rPr>
              <a:t>alisis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50" dirty="0">
                <a:latin typeface="Cambria"/>
                <a:cs typeface="Cambria"/>
              </a:rPr>
              <a:t>r</a:t>
            </a:r>
            <a:r>
              <a:rPr sz="2800" spc="65" dirty="0">
                <a:latin typeface="Cambria"/>
                <a:cs typeface="Cambria"/>
              </a:rPr>
              <a:t>isi</a:t>
            </a:r>
            <a:r>
              <a:rPr sz="2800" spc="10" dirty="0">
                <a:latin typeface="Cambria"/>
                <a:cs typeface="Cambria"/>
              </a:rPr>
              <a:t>k</a:t>
            </a:r>
            <a:r>
              <a:rPr sz="2800" spc="-30" dirty="0">
                <a:latin typeface="Cambria"/>
                <a:cs typeface="Cambria"/>
              </a:rPr>
              <a:t>o</a:t>
            </a:r>
            <a:r>
              <a:rPr sz="2800" spc="240" dirty="0">
                <a:latin typeface="Cambria"/>
                <a:cs typeface="Cambria"/>
              </a:rPr>
              <a:t>,</a:t>
            </a:r>
            <a:r>
              <a:rPr sz="2800" spc="-175" dirty="0">
                <a:latin typeface="Cambria"/>
                <a:cs typeface="Cambria"/>
              </a:rPr>
              <a:t> </a:t>
            </a:r>
            <a:r>
              <a:rPr sz="2800" spc="200" dirty="0">
                <a:latin typeface="Cambria"/>
                <a:cs typeface="Cambria"/>
              </a:rPr>
              <a:t>d</a:t>
            </a:r>
            <a:r>
              <a:rPr sz="2800" spc="80" dirty="0">
                <a:latin typeface="Cambria"/>
                <a:cs typeface="Cambria"/>
              </a:rPr>
              <a:t>an</a:t>
            </a:r>
            <a:endParaRPr sz="2800">
              <a:latin typeface="Cambria"/>
              <a:cs typeface="Cambria"/>
            </a:endParaRPr>
          </a:p>
          <a:p>
            <a:pPr marL="195580" indent="-183515">
              <a:lnSpc>
                <a:spcPct val="100000"/>
              </a:lnSpc>
              <a:spcBef>
                <a:spcPts val="86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05" dirty="0">
                <a:latin typeface="Cambria"/>
                <a:cs typeface="Cambria"/>
              </a:rPr>
              <a:t>3.</a:t>
            </a:r>
            <a:r>
              <a:rPr sz="2800" spc="-155" dirty="0">
                <a:latin typeface="Cambria"/>
                <a:cs typeface="Cambria"/>
              </a:rPr>
              <a:t> </a:t>
            </a:r>
            <a:r>
              <a:rPr sz="2800" spc="-70" dirty="0">
                <a:latin typeface="Cambria"/>
                <a:cs typeface="Cambria"/>
              </a:rPr>
              <a:t>P</a:t>
            </a:r>
            <a:r>
              <a:rPr sz="2800" spc="229" dirty="0">
                <a:latin typeface="Cambria"/>
                <a:cs typeface="Cambria"/>
              </a:rPr>
              <a:t>e</a:t>
            </a:r>
            <a:r>
              <a:rPr sz="2800" spc="-130" dirty="0">
                <a:latin typeface="Cambria"/>
                <a:cs typeface="Cambria"/>
              </a:rPr>
              <a:t>r</a:t>
            </a:r>
            <a:r>
              <a:rPr sz="2800" spc="105" dirty="0">
                <a:latin typeface="Cambria"/>
                <a:cs typeface="Cambria"/>
              </a:rPr>
              <a:t>ole</a:t>
            </a:r>
            <a:r>
              <a:rPr sz="2800" spc="125" dirty="0">
                <a:latin typeface="Cambria"/>
                <a:cs typeface="Cambria"/>
              </a:rPr>
              <a:t>h</a:t>
            </a:r>
            <a:r>
              <a:rPr sz="2800" spc="80" dirty="0">
                <a:latin typeface="Cambria"/>
                <a:cs typeface="Cambria"/>
              </a:rPr>
              <a:t>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50" dirty="0">
                <a:latin typeface="Cambria"/>
                <a:cs typeface="Cambria"/>
              </a:rPr>
              <a:t>k</a:t>
            </a:r>
            <a:r>
              <a:rPr sz="2800" spc="125" dirty="0">
                <a:latin typeface="Cambria"/>
                <a:cs typeface="Cambria"/>
              </a:rPr>
              <a:t>ompet</a:t>
            </a:r>
            <a:r>
              <a:rPr sz="2800" spc="100" dirty="0">
                <a:latin typeface="Cambria"/>
                <a:cs typeface="Cambria"/>
              </a:rPr>
              <a:t>e</a:t>
            </a:r>
            <a:r>
              <a:rPr sz="2800" spc="55" dirty="0">
                <a:latin typeface="Cambria"/>
                <a:cs typeface="Cambria"/>
              </a:rPr>
              <a:t>ns</a:t>
            </a:r>
            <a:r>
              <a:rPr sz="2800" spc="35" dirty="0">
                <a:latin typeface="Cambria"/>
                <a:cs typeface="Cambria"/>
              </a:rPr>
              <a:t>i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25" dirty="0">
                <a:latin typeface="Cambria"/>
                <a:cs typeface="Cambria"/>
              </a:rPr>
              <a:t>m</a:t>
            </a:r>
            <a:r>
              <a:rPr sz="2800" spc="65" dirty="0">
                <a:latin typeface="Cambria"/>
                <a:cs typeface="Cambria"/>
              </a:rPr>
              <a:t>a</a:t>
            </a:r>
            <a:r>
              <a:rPr sz="2800" spc="80" dirty="0">
                <a:latin typeface="Cambria"/>
                <a:cs typeface="Cambria"/>
              </a:rPr>
              <a:t>n</a:t>
            </a:r>
            <a:r>
              <a:rPr sz="2800" spc="60" dirty="0">
                <a:latin typeface="Cambria"/>
                <a:cs typeface="Cambria"/>
              </a:rPr>
              <a:t>a</a:t>
            </a:r>
            <a:r>
              <a:rPr sz="2800" spc="100" dirty="0">
                <a:latin typeface="Cambria"/>
                <a:cs typeface="Cambria"/>
              </a:rPr>
              <a:t>je</a:t>
            </a:r>
            <a:r>
              <a:rPr sz="2800" spc="155" dirty="0">
                <a:latin typeface="Cambria"/>
                <a:cs typeface="Cambria"/>
              </a:rPr>
              <a:t>r</a:t>
            </a:r>
            <a:r>
              <a:rPr sz="2800" spc="70" dirty="0">
                <a:latin typeface="Cambria"/>
                <a:cs typeface="Cambria"/>
              </a:rPr>
              <a:t>ial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02059" y="6230620"/>
            <a:ext cx="457200" cy="457200"/>
            <a:chOff x="11402059" y="6230620"/>
            <a:chExt cx="457200" cy="45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02059" y="6230620"/>
              <a:ext cx="457200" cy="457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1269" y="62598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0" y="199390"/>
                  </a:moveTo>
                  <a:lnTo>
                    <a:pt x="5266" y="153671"/>
                  </a:lnTo>
                  <a:lnTo>
                    <a:pt x="20268" y="111702"/>
                  </a:lnTo>
                  <a:lnTo>
                    <a:pt x="43807" y="74681"/>
                  </a:lnTo>
                  <a:lnTo>
                    <a:pt x="74686" y="43803"/>
                  </a:lnTo>
                  <a:lnTo>
                    <a:pt x="111708" y="20265"/>
                  </a:lnTo>
                  <a:lnTo>
                    <a:pt x="153675" y="5265"/>
                  </a:lnTo>
                  <a:lnTo>
                    <a:pt x="199389" y="0"/>
                  </a:lnTo>
                  <a:lnTo>
                    <a:pt x="245104" y="5265"/>
                  </a:lnTo>
                  <a:lnTo>
                    <a:pt x="287071" y="20265"/>
                  </a:lnTo>
                  <a:lnTo>
                    <a:pt x="324093" y="43803"/>
                  </a:lnTo>
                  <a:lnTo>
                    <a:pt x="354972" y="74681"/>
                  </a:lnTo>
                  <a:lnTo>
                    <a:pt x="378511" y="111702"/>
                  </a:lnTo>
                  <a:lnTo>
                    <a:pt x="393513" y="153671"/>
                  </a:lnTo>
                  <a:lnTo>
                    <a:pt x="398779" y="199390"/>
                  </a:lnTo>
                  <a:lnTo>
                    <a:pt x="393513" y="245108"/>
                  </a:lnTo>
                  <a:lnTo>
                    <a:pt x="378511" y="287077"/>
                  </a:lnTo>
                  <a:lnTo>
                    <a:pt x="354972" y="324098"/>
                  </a:lnTo>
                  <a:lnTo>
                    <a:pt x="324093" y="354976"/>
                  </a:lnTo>
                  <a:lnTo>
                    <a:pt x="287071" y="378514"/>
                  </a:lnTo>
                  <a:lnTo>
                    <a:pt x="245104" y="393514"/>
                  </a:lnTo>
                  <a:lnTo>
                    <a:pt x="199389" y="398780"/>
                  </a:lnTo>
                  <a:lnTo>
                    <a:pt x="153675" y="393514"/>
                  </a:lnTo>
                  <a:lnTo>
                    <a:pt x="111708" y="378514"/>
                  </a:lnTo>
                  <a:lnTo>
                    <a:pt x="74686" y="354976"/>
                  </a:lnTo>
                  <a:lnTo>
                    <a:pt x="43807" y="324098"/>
                  </a:lnTo>
                  <a:lnTo>
                    <a:pt x="20268" y="287077"/>
                  </a:lnTo>
                  <a:lnTo>
                    <a:pt x="5266" y="245108"/>
                  </a:lnTo>
                  <a:lnTo>
                    <a:pt x="0" y="1993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336" y="990853"/>
            <a:ext cx="1904238" cy="5046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8714" y="1741487"/>
            <a:ext cx="9869170" cy="4599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5580" marR="38735" indent="-183515">
              <a:lnSpc>
                <a:spcPct val="90000"/>
              </a:lnSpc>
              <a:spcBef>
                <a:spcPts val="434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50" dirty="0">
                <a:latin typeface="Cambria"/>
                <a:cs typeface="Cambria"/>
              </a:rPr>
              <a:t>Karakter </a:t>
            </a:r>
            <a:r>
              <a:rPr sz="2800" spc="155" dirty="0">
                <a:latin typeface="Cambria"/>
                <a:cs typeface="Cambria"/>
              </a:rPr>
              <a:t>yang </a:t>
            </a:r>
            <a:r>
              <a:rPr sz="2800" spc="80" dirty="0">
                <a:latin typeface="Cambria"/>
                <a:cs typeface="Cambria"/>
              </a:rPr>
              <a:t>dimiliki </a:t>
            </a:r>
            <a:r>
              <a:rPr sz="2800" spc="110" dirty="0">
                <a:latin typeface="Cambria"/>
                <a:cs typeface="Cambria"/>
              </a:rPr>
              <a:t>oleh </a:t>
            </a:r>
            <a:r>
              <a:rPr sz="2800" spc="45" dirty="0">
                <a:latin typeface="Cambria"/>
                <a:cs typeface="Cambria"/>
              </a:rPr>
              <a:t>wirausahawan </a:t>
            </a:r>
            <a:r>
              <a:rPr sz="2800" spc="105" dirty="0">
                <a:latin typeface="Cambria"/>
                <a:cs typeface="Cambria"/>
              </a:rPr>
              <a:t>sukses </a:t>
            </a:r>
            <a:r>
              <a:rPr sz="2800" spc="155" dirty="0">
                <a:latin typeface="Cambria"/>
                <a:cs typeface="Cambria"/>
              </a:rPr>
              <a:t>pada </a:t>
            </a:r>
            <a:r>
              <a:rPr sz="2800" spc="160" dirty="0">
                <a:latin typeface="Cambria"/>
                <a:cs typeface="Cambria"/>
              </a:rPr>
              <a:t> </a:t>
            </a:r>
            <a:r>
              <a:rPr sz="2800" spc="95" dirty="0">
                <a:latin typeface="Cambria"/>
                <a:cs typeface="Cambria"/>
              </a:rPr>
              <a:t>dasarnya</a:t>
            </a:r>
            <a:r>
              <a:rPr sz="2800" spc="100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merupakan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hasil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dari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125" dirty="0">
                <a:latin typeface="Cambria"/>
                <a:cs typeface="Cambria"/>
              </a:rPr>
              <a:t>perpaduan</a:t>
            </a:r>
            <a:r>
              <a:rPr sz="2800" spc="65" dirty="0">
                <a:latin typeface="Cambria"/>
                <a:cs typeface="Cambria"/>
              </a:rPr>
              <a:t> </a:t>
            </a:r>
            <a:r>
              <a:rPr sz="2800" spc="170" dirty="0">
                <a:latin typeface="Cambria"/>
                <a:cs typeface="Cambria"/>
              </a:rPr>
              <a:t>berbagai</a:t>
            </a:r>
            <a:r>
              <a:rPr sz="2800" spc="105" dirty="0">
                <a:latin typeface="Cambria"/>
                <a:cs typeface="Cambria"/>
              </a:rPr>
              <a:t> </a:t>
            </a:r>
            <a:r>
              <a:rPr sz="2800" spc="150" dirty="0">
                <a:latin typeface="Cambria"/>
                <a:cs typeface="Cambria"/>
              </a:rPr>
              <a:t>aspek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potensi </a:t>
            </a:r>
            <a:r>
              <a:rPr sz="2800" spc="85" dirty="0">
                <a:latin typeface="Cambria"/>
                <a:cs typeface="Cambria"/>
              </a:rPr>
              <a:t>diri </a:t>
            </a:r>
            <a:r>
              <a:rPr sz="2800" spc="120" dirty="0">
                <a:latin typeface="Cambria"/>
                <a:cs typeface="Cambria"/>
              </a:rPr>
              <a:t>dan </a:t>
            </a:r>
            <a:r>
              <a:rPr sz="2800" spc="45" dirty="0">
                <a:latin typeface="Cambria"/>
                <a:cs typeface="Cambria"/>
              </a:rPr>
              <a:t>faktor-faktor </a:t>
            </a:r>
            <a:r>
              <a:rPr sz="2800" spc="120" dirty="0">
                <a:latin typeface="Cambria"/>
                <a:cs typeface="Cambria"/>
              </a:rPr>
              <a:t>lingkungan </a:t>
            </a:r>
            <a:r>
              <a:rPr sz="2800" spc="155" dirty="0">
                <a:latin typeface="Cambria"/>
                <a:cs typeface="Cambria"/>
              </a:rPr>
              <a:t>yang </a:t>
            </a:r>
            <a:r>
              <a:rPr sz="2800" spc="55" dirty="0">
                <a:latin typeface="Cambria"/>
                <a:cs typeface="Cambria"/>
              </a:rPr>
              <a:t>terwujud </a:t>
            </a:r>
            <a:r>
              <a:rPr sz="2800" spc="60" dirty="0">
                <a:latin typeface="Cambria"/>
                <a:cs typeface="Cambria"/>
              </a:rPr>
              <a:t> </a:t>
            </a:r>
            <a:r>
              <a:rPr sz="2800" spc="114" dirty="0">
                <a:latin typeface="Cambria"/>
                <a:cs typeface="Cambria"/>
              </a:rPr>
              <a:t>dalam </a:t>
            </a:r>
            <a:r>
              <a:rPr sz="2800" spc="60" dirty="0">
                <a:latin typeface="Cambria"/>
                <a:cs typeface="Cambria"/>
              </a:rPr>
              <a:t>aktualisasi </a:t>
            </a:r>
            <a:r>
              <a:rPr sz="2800" spc="85" dirty="0">
                <a:latin typeface="Cambria"/>
                <a:cs typeface="Cambria"/>
              </a:rPr>
              <a:t>diri </a:t>
            </a:r>
            <a:r>
              <a:rPr sz="2800" spc="114" dirty="0">
                <a:latin typeface="Cambria"/>
                <a:cs typeface="Cambria"/>
              </a:rPr>
              <a:t>dalam </a:t>
            </a:r>
            <a:r>
              <a:rPr sz="2800" spc="95" dirty="0">
                <a:latin typeface="Cambria"/>
                <a:cs typeface="Cambria"/>
              </a:rPr>
              <a:t>bentuk </a:t>
            </a:r>
            <a:r>
              <a:rPr sz="2800" spc="110" dirty="0">
                <a:latin typeface="Cambria"/>
                <a:cs typeface="Cambria"/>
              </a:rPr>
              <a:t>sikap </a:t>
            </a:r>
            <a:r>
              <a:rPr sz="2800" spc="120" dirty="0">
                <a:latin typeface="Cambria"/>
                <a:cs typeface="Cambria"/>
              </a:rPr>
              <a:t>dan </a:t>
            </a:r>
            <a:r>
              <a:rPr sz="2800" spc="105" dirty="0">
                <a:latin typeface="Cambria"/>
                <a:cs typeface="Cambria"/>
              </a:rPr>
              <a:t>perilaku </a:t>
            </a:r>
            <a:r>
              <a:rPr sz="2800" spc="110" dirty="0">
                <a:latin typeface="Cambria"/>
                <a:cs typeface="Cambria"/>
              </a:rPr>
              <a:t> </a:t>
            </a:r>
            <a:r>
              <a:rPr sz="2800" spc="155" dirty="0">
                <a:latin typeface="Cambria"/>
                <a:cs typeface="Cambria"/>
              </a:rPr>
              <a:t>yang </a:t>
            </a:r>
            <a:r>
              <a:rPr sz="2800" spc="85" dirty="0">
                <a:latin typeface="Cambria"/>
                <a:cs typeface="Cambria"/>
              </a:rPr>
              <a:t>menunjukkan </a:t>
            </a:r>
            <a:r>
              <a:rPr sz="2800" spc="95" dirty="0">
                <a:latin typeface="Cambria"/>
                <a:cs typeface="Cambria"/>
              </a:rPr>
              <a:t>bahwa </a:t>
            </a:r>
            <a:r>
              <a:rPr sz="2800" spc="105" dirty="0">
                <a:latin typeface="Cambria"/>
                <a:cs typeface="Cambria"/>
              </a:rPr>
              <a:t>mereka </a:t>
            </a:r>
            <a:r>
              <a:rPr sz="2800" spc="150" dirty="0">
                <a:latin typeface="Cambria"/>
                <a:cs typeface="Cambria"/>
              </a:rPr>
              <a:t>memang </a:t>
            </a:r>
            <a:r>
              <a:rPr sz="2800" spc="85" dirty="0">
                <a:latin typeface="Cambria"/>
                <a:cs typeface="Cambria"/>
              </a:rPr>
              <a:t>memiliki 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65" dirty="0">
                <a:latin typeface="Cambria"/>
                <a:cs typeface="Cambria"/>
              </a:rPr>
              <a:t>karakter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70" dirty="0">
                <a:latin typeface="Cambria"/>
                <a:cs typeface="Cambria"/>
              </a:rPr>
              <a:t>tersebut</a:t>
            </a:r>
            <a:endParaRPr sz="2800">
              <a:latin typeface="Cambria"/>
              <a:cs typeface="Cambria"/>
            </a:endParaRPr>
          </a:p>
          <a:p>
            <a:pPr marL="195580" marR="5080" indent="-183515" algn="just">
              <a:lnSpc>
                <a:spcPts val="3020"/>
              </a:lnSpc>
              <a:spcBef>
                <a:spcPts val="1245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114" dirty="0">
                <a:latin typeface="Cambria"/>
                <a:cs typeface="Cambria"/>
              </a:rPr>
              <a:t>Sikap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105" dirty="0">
                <a:latin typeface="Cambria"/>
                <a:cs typeface="Cambria"/>
              </a:rPr>
              <a:t>perilaku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95" dirty="0">
                <a:latin typeface="Cambria"/>
                <a:cs typeface="Cambria"/>
              </a:rPr>
              <a:t>sangat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dipengaruhi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110" dirty="0">
                <a:latin typeface="Cambria"/>
                <a:cs typeface="Cambria"/>
              </a:rPr>
              <a:t>oleh</a:t>
            </a:r>
            <a:r>
              <a:rPr sz="2800" spc="55" dirty="0">
                <a:latin typeface="Cambria"/>
                <a:cs typeface="Cambria"/>
              </a:rPr>
              <a:t> </a:t>
            </a:r>
            <a:r>
              <a:rPr sz="2800" spc="30" dirty="0">
                <a:latin typeface="Cambria"/>
                <a:cs typeface="Cambria"/>
              </a:rPr>
              <a:t>sifat</a:t>
            </a:r>
            <a:r>
              <a:rPr sz="2800" spc="90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watak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150" dirty="0">
                <a:latin typeface="Cambria"/>
                <a:cs typeface="Cambria"/>
              </a:rPr>
              <a:t>yang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80" dirty="0">
                <a:latin typeface="Cambria"/>
                <a:cs typeface="Cambria"/>
              </a:rPr>
              <a:t>dimiliki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114" dirty="0">
                <a:latin typeface="Cambria"/>
                <a:cs typeface="Cambria"/>
              </a:rPr>
              <a:t>oleh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130" dirty="0">
                <a:latin typeface="Cambria"/>
                <a:cs typeface="Cambria"/>
              </a:rPr>
              <a:t>seseorang.</a:t>
            </a:r>
            <a:endParaRPr sz="2800">
              <a:latin typeface="Cambria"/>
              <a:cs typeface="Cambria"/>
            </a:endParaRPr>
          </a:p>
          <a:p>
            <a:pPr marL="195580" marR="79375" indent="-183515" algn="just">
              <a:lnSpc>
                <a:spcPct val="90200"/>
              </a:lnSpc>
              <a:spcBef>
                <a:spcPts val="1150"/>
              </a:spcBef>
              <a:buClr>
                <a:srgbClr val="9E3611"/>
              </a:buClr>
              <a:buSzPct val="83928"/>
              <a:buFont typeface="Wingdings"/>
              <a:buChar char=""/>
              <a:tabLst>
                <a:tab pos="196215" algn="l"/>
              </a:tabLst>
            </a:pPr>
            <a:r>
              <a:rPr sz="2800" spc="35" dirty="0">
                <a:latin typeface="Cambria"/>
                <a:cs typeface="Cambria"/>
              </a:rPr>
              <a:t>Sifat </a:t>
            </a:r>
            <a:r>
              <a:rPr sz="2800" spc="120" dirty="0">
                <a:latin typeface="Cambria"/>
                <a:cs typeface="Cambria"/>
              </a:rPr>
              <a:t>dan </a:t>
            </a:r>
            <a:r>
              <a:rPr sz="2800" spc="40" dirty="0">
                <a:latin typeface="Cambria"/>
                <a:cs typeface="Cambria"/>
              </a:rPr>
              <a:t>watak </a:t>
            </a:r>
            <a:r>
              <a:rPr sz="2800" spc="155" dirty="0">
                <a:latin typeface="Cambria"/>
                <a:cs typeface="Cambria"/>
              </a:rPr>
              <a:t>yang </a:t>
            </a:r>
            <a:r>
              <a:rPr sz="2800" spc="140" dirty="0">
                <a:latin typeface="Cambria"/>
                <a:cs typeface="Cambria"/>
              </a:rPr>
              <a:t>baik </a:t>
            </a:r>
            <a:r>
              <a:rPr sz="2800" spc="80" dirty="0">
                <a:latin typeface="Cambria"/>
                <a:cs typeface="Cambria"/>
              </a:rPr>
              <a:t>berorientasi </a:t>
            </a:r>
            <a:r>
              <a:rPr sz="2800" spc="155" dirty="0">
                <a:latin typeface="Cambria"/>
                <a:cs typeface="Cambria"/>
              </a:rPr>
              <a:t>pada </a:t>
            </a:r>
            <a:r>
              <a:rPr sz="2800" spc="90" dirty="0">
                <a:latin typeface="Cambria"/>
                <a:cs typeface="Cambria"/>
              </a:rPr>
              <a:t>kemajuan </a:t>
            </a:r>
            <a:r>
              <a:rPr sz="2800" spc="120" dirty="0">
                <a:latin typeface="Cambria"/>
                <a:cs typeface="Cambria"/>
              </a:rPr>
              <a:t>dan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40" dirty="0">
                <a:latin typeface="Cambria"/>
                <a:cs typeface="Cambria"/>
              </a:rPr>
              <a:t>positif </a:t>
            </a:r>
            <a:r>
              <a:rPr sz="2800" spc="75" dirty="0">
                <a:latin typeface="Cambria"/>
                <a:cs typeface="Cambria"/>
              </a:rPr>
              <a:t>dibutuhkan </a:t>
            </a:r>
            <a:r>
              <a:rPr sz="2800" spc="114" dirty="0">
                <a:latin typeface="Cambria"/>
                <a:cs typeface="Cambria"/>
              </a:rPr>
              <a:t>oleh </a:t>
            </a:r>
            <a:r>
              <a:rPr sz="2800" spc="125" dirty="0">
                <a:latin typeface="Cambria"/>
                <a:cs typeface="Cambria"/>
              </a:rPr>
              <a:t>seorang </a:t>
            </a:r>
            <a:r>
              <a:rPr sz="2800" spc="40" dirty="0">
                <a:latin typeface="Cambria"/>
                <a:cs typeface="Cambria"/>
              </a:rPr>
              <a:t>wirausahawan </a:t>
            </a:r>
            <a:r>
              <a:rPr sz="2800" spc="25" dirty="0">
                <a:latin typeface="Cambria"/>
                <a:cs typeface="Cambria"/>
              </a:rPr>
              <a:t>untuk </a:t>
            </a:r>
            <a:r>
              <a:rPr sz="2800" spc="105" dirty="0">
                <a:latin typeface="Cambria"/>
                <a:cs typeface="Cambria"/>
              </a:rPr>
              <a:t>dapat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75" dirty="0">
                <a:latin typeface="Cambria"/>
                <a:cs typeface="Cambria"/>
              </a:rPr>
              <a:t>maju</a:t>
            </a:r>
            <a:r>
              <a:rPr sz="2800" spc="80" dirty="0">
                <a:latin typeface="Cambria"/>
                <a:cs typeface="Cambria"/>
              </a:rPr>
              <a:t> </a:t>
            </a:r>
            <a:r>
              <a:rPr sz="2800" spc="120" dirty="0">
                <a:latin typeface="Cambria"/>
                <a:cs typeface="Cambria"/>
              </a:rPr>
              <a:t>dan</a:t>
            </a:r>
            <a:r>
              <a:rPr sz="2800" spc="70" dirty="0">
                <a:latin typeface="Cambria"/>
                <a:cs typeface="Cambria"/>
              </a:rPr>
              <a:t> </a:t>
            </a:r>
            <a:r>
              <a:rPr sz="2800" spc="100" dirty="0">
                <a:latin typeface="Cambria"/>
                <a:cs typeface="Cambria"/>
              </a:rPr>
              <a:t>sukses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2029</Words>
  <Application>Microsoft Office PowerPoint</Application>
  <PresentationFormat>Custom</PresentationFormat>
  <Paragraphs>229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  BAHAN AJAR  MATA KULIAH KEWIRAUSAHAAN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RENCANA BISNIS  BARU</vt:lpstr>
      <vt:lpstr>PENDAHULUAN</vt:lpstr>
      <vt:lpstr>PENľINGNYA PERENCANAAN BISNIS</vt:lpstr>
      <vt:lpstr>CONTOH RENCANA BISNIS BARU</vt:lpstr>
      <vt:lpstr>CONľOH RENCANA BISNIS UNľUK USAHA  KULINER</vt:lpstr>
      <vt:lpstr>CONTD.</vt:lpstr>
      <vt:lpstr>RUMUSAN</vt:lpstr>
      <vt:lpstr>KISI-KISI UAS</vt:lpstr>
      <vt:lpstr>KREATIVITAS DAN INOVASI  KEWIRAUSAHAAN</vt:lpstr>
      <vt:lpstr>OUTLINE DAN OBJEKTIF KULIAH</vt:lpstr>
      <vt:lpstr>Pendahuluan</vt:lpstr>
      <vt:lpstr>Hakikat Pengembangan Kreatif dan  Inovatif</vt:lpstr>
      <vt:lpstr>Contd.</vt:lpstr>
      <vt:lpstr>Mengembangkan Sikap Kreatif</vt:lpstr>
      <vt:lpstr>Contd.</vt:lpstr>
      <vt:lpstr>Pengertian Kreativitas</vt:lpstr>
      <vt:lpstr>Contd.</vt:lpstr>
      <vt:lpstr>Pola Pemikiran dan Ciri-ciri Kreatif</vt:lpstr>
      <vt:lpstr>Ciri Pemikiran Kreatif menurut  Randsepp (1999)</vt:lpstr>
      <vt:lpstr>Seorang wirausaha yang memiliki daya pengembangan  kreativitas yang tinggi dapat merombak dan mendorongnya  dalam pengembangan lingkungan usahanya agar menjadi  berhasil. Hal ini karena dengan kreativitas, seorang wirausaha  dapat:</vt:lpstr>
      <vt:lpstr>Ada beberapa hal yang perlu diperhatikan oleh  wirausaha yang kreatif dalam mencari informasi  yang penting bagi usahanya:</vt:lpstr>
      <vt:lpstr>Menurut Kao (1989), ad a beberapa hal yang dapat  merintangi atau menghambat pimikiran kreativitas dilihat  dari perilaku seorang wirausaha, yaitu:</vt:lpstr>
      <vt:lpstr>Menurut Solomom dan Winslow (1988), ada  beberapa ciri wirausaha kreatif, yaitu sebagai  berikut;</vt:lpstr>
      <vt:lpstr>Strategi Pengembangan Kreativitas Berikut ini adalah hal-hal yang dapat membantu  mengembangkan kemampuan pribadi dalam program  peningkatan kreativitas sebagaimana dikemukakan oleh  James L Adams (1986) ;</vt:lpstr>
      <vt:lpstr>Tahapan Memacu Kreativitas</vt:lpstr>
      <vt:lpstr>PowerPoint Presentation</vt:lpstr>
      <vt:lpstr>Menurut para peneliti, ada tiga tipe kreatif yang  berbeda, yaitu:</vt:lpstr>
      <vt:lpstr>Inovasi merupakan suatu proses mengubah peluang menjadi gagasan dan ide yang dapat dijual. Dalam prosesnya, penerapan kemampuan berinovasi</vt:lpstr>
      <vt:lpstr>Hubungan Kreatif dan Inovatif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POTENSI KEWIRAUSAHAAN</dc:title>
  <dc:creator>Adi Fahrudin</dc:creator>
  <cp:lastModifiedBy>Windows User</cp:lastModifiedBy>
  <cp:revision>7</cp:revision>
  <dcterms:created xsi:type="dcterms:W3CDTF">2023-05-15T08:31:12Z</dcterms:created>
  <dcterms:modified xsi:type="dcterms:W3CDTF">2023-06-08T08:42:10Z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2023-05-15T00:00:00Z</vt:filetime>
  </property>
</Properties>
</file>