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sldIdLst>
    <p:sldId id="273" r:id="rId5"/>
    <p:sldId id="402" r:id="rId6"/>
    <p:sldId id="40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8" d="100"/>
          <a:sy n="68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C6F88-3A86-41BD-B7AE-761B80508983}" type="datetimeFigureOut">
              <a:rPr lang="en-US" smtClean="0"/>
              <a:t>12/09/22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CA50C-6C23-4832-94EB-4FAD04BB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6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7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12/09/22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12/09/22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12/09/22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12/09/22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12/09/22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12/09/22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12/09/22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12/09/22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12/09/22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12/09/22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2560319"/>
            <a:ext cx="3202016" cy="248875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/>
              <a:t>ROADMAP </a:t>
            </a:r>
            <a:br>
              <a:rPr lang="en-US" dirty="0"/>
            </a:br>
            <a:r>
              <a:rPr lang="en-US" dirty="0"/>
              <a:t>PENELITIAN</a:t>
            </a:r>
            <a:br>
              <a:rPr lang="en-US" dirty="0"/>
            </a:br>
            <a:r>
              <a:rPr lang="en-US" dirty="0"/>
              <a:t>PRODI AKUNTANSI 2017 - 2022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 fontScale="25000" lnSpcReduction="20000"/>
          </a:bodyPr>
          <a:lstStyle/>
          <a:p>
            <a:pPr algn="ctr"/>
            <a:r>
              <a:rPr lang="en-US" sz="4800" dirty="0">
                <a:solidFill>
                  <a:srgbClr val="FFFFFF">
                    <a:alpha val="75000"/>
                  </a:srgbClr>
                </a:solidFill>
              </a:rPr>
              <a:t>PROGRAM STUDI AKUNTANSI </a:t>
            </a:r>
          </a:p>
          <a:p>
            <a:pPr algn="ctr"/>
            <a:r>
              <a:rPr lang="en-US" sz="4800" dirty="0">
                <a:solidFill>
                  <a:srgbClr val="FFFFFF">
                    <a:alpha val="75000"/>
                  </a:srgbClr>
                </a:solidFill>
              </a:rPr>
              <a:t>FAKULTAS EKONOMI DAN BISNIS </a:t>
            </a:r>
          </a:p>
          <a:p>
            <a:r>
              <a:rPr lang="en-US" sz="4800" dirty="0">
                <a:solidFill>
                  <a:srgbClr val="FFFFFF">
                    <a:alpha val="75000"/>
                  </a:srgbClr>
                </a:solidFill>
              </a:rPr>
              <a:t>UNIVERSITAS BHAYANGKARA JAKARTA RAYA</a:t>
            </a:r>
          </a:p>
        </p:txBody>
      </p:sp>
      <p:pic>
        <p:nvPicPr>
          <p:cNvPr id="1026" name="Picture 1" descr="C:\Users\user\Desktop\Berkas Desktop\File Kerja Angge\Logo Ubhara Jaya Transparent.png">
            <a:extLst>
              <a:ext uri="{FF2B5EF4-FFF2-40B4-BE49-F238E27FC236}">
                <a16:creationId xmlns:a16="http://schemas.microsoft.com/office/drawing/2014/main" id="{ABADED05-5B2F-4737-A4BD-B900D308C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883" y="878785"/>
            <a:ext cx="1574800" cy="15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946BE-4216-4044-AE1E-F8982EE4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848348"/>
          </a:xfrm>
        </p:spPr>
        <p:txBody>
          <a:bodyPr/>
          <a:lstStyle/>
          <a:p>
            <a:r>
              <a:rPr lang="en-US" sz="3600" dirty="0"/>
              <a:t>ROADMAP PENELITIAN PRODI AKUNTANSI 2017 - 2022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BA867B6B-47E1-4FC7-913D-3EE7E3F98DDF}"/>
              </a:ext>
            </a:extLst>
          </p:cNvPr>
          <p:cNvSpPr/>
          <p:nvPr/>
        </p:nvSpPr>
        <p:spPr>
          <a:xfrm>
            <a:off x="9469504" y="3063375"/>
            <a:ext cx="2236315" cy="202096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1400" dirty="0" err="1">
                <a:solidFill>
                  <a:schemeClr val="tx1"/>
                </a:solidFill>
              </a:rPr>
              <a:t>Sekuriti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Akuntansi</a:t>
            </a:r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1400" dirty="0" err="1">
                <a:solidFill>
                  <a:schemeClr val="tx1"/>
                </a:solidFill>
              </a:rPr>
              <a:t>Sekuriti</a:t>
            </a:r>
            <a:r>
              <a:rPr lang="en-US" sz="1400" dirty="0">
                <a:solidFill>
                  <a:schemeClr val="tx1"/>
                </a:solidFill>
              </a:rPr>
              <a:t> Audit</a:t>
            </a:r>
          </a:p>
          <a:p>
            <a:pPr marL="342900" indent="-342900">
              <a:buAutoNum type="arabicPeriod"/>
            </a:pPr>
            <a:r>
              <a:rPr lang="en-US" sz="1400" dirty="0" err="1">
                <a:solidFill>
                  <a:schemeClr val="tx1"/>
                </a:solidFill>
              </a:rPr>
              <a:t>Sekuriti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Laporan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Keuangan</a:t>
            </a:r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Ekonomi Hijau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274900-E880-4DE9-ABED-65F14BB54320}"/>
              </a:ext>
            </a:extLst>
          </p:cNvPr>
          <p:cNvSpPr/>
          <p:nvPr/>
        </p:nvSpPr>
        <p:spPr>
          <a:xfrm>
            <a:off x="1865313" y="3990430"/>
            <a:ext cx="7196447" cy="1668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DC4016-826E-438A-B624-0063CE64BAB7}"/>
              </a:ext>
            </a:extLst>
          </p:cNvPr>
          <p:cNvCxnSpPr/>
          <p:nvPr/>
        </p:nvCxnSpPr>
        <p:spPr>
          <a:xfrm>
            <a:off x="2901950" y="2703405"/>
            <a:ext cx="914400" cy="119643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A032FF-A00B-4A39-875D-0F5315EDDDFA}"/>
              </a:ext>
            </a:extLst>
          </p:cNvPr>
          <p:cNvCxnSpPr/>
          <p:nvPr/>
        </p:nvCxnSpPr>
        <p:spPr>
          <a:xfrm>
            <a:off x="6096000" y="2680772"/>
            <a:ext cx="914400" cy="119643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7A61D9-D97F-4D56-97FD-79259EDC7BAC}"/>
              </a:ext>
            </a:extLst>
          </p:cNvPr>
          <p:cNvCxnSpPr/>
          <p:nvPr/>
        </p:nvCxnSpPr>
        <p:spPr>
          <a:xfrm flipH="1">
            <a:off x="2896667" y="4265013"/>
            <a:ext cx="924966" cy="123651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5A17BF-E937-45B6-9F17-DBF7D28C3FA3}"/>
              </a:ext>
            </a:extLst>
          </p:cNvPr>
          <p:cNvCxnSpPr/>
          <p:nvPr/>
        </p:nvCxnSpPr>
        <p:spPr>
          <a:xfrm flipH="1">
            <a:off x="6085434" y="4318673"/>
            <a:ext cx="924966" cy="123651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A5518C0-A532-45E5-9299-86A940F35F31}"/>
              </a:ext>
            </a:extLst>
          </p:cNvPr>
          <p:cNvSpPr txBox="1"/>
          <p:nvPr/>
        </p:nvSpPr>
        <p:spPr>
          <a:xfrm>
            <a:off x="4992553" y="2768902"/>
            <a:ext cx="148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Activity Base Costing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35B617-862D-4726-A9A1-E5526DB34594}"/>
              </a:ext>
            </a:extLst>
          </p:cNvPr>
          <p:cNvSpPr txBox="1"/>
          <p:nvPr/>
        </p:nvSpPr>
        <p:spPr>
          <a:xfrm>
            <a:off x="6750664" y="2722092"/>
            <a:ext cx="1489287" cy="30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GCG, GGG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4AC73F-3366-43F6-9FA6-379E913FE186}"/>
              </a:ext>
            </a:extLst>
          </p:cNvPr>
          <p:cNvSpPr txBox="1"/>
          <p:nvPr/>
        </p:nvSpPr>
        <p:spPr>
          <a:xfrm>
            <a:off x="6880532" y="3130561"/>
            <a:ext cx="148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CSR, Ekonomi Hijau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F8B04B-D2C4-4552-9591-1771883A80E9}"/>
              </a:ext>
            </a:extLst>
          </p:cNvPr>
          <p:cNvSpPr txBox="1"/>
          <p:nvPr/>
        </p:nvSpPr>
        <p:spPr>
          <a:xfrm>
            <a:off x="2264009" y="4272474"/>
            <a:ext cx="148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Akuntansi</a:t>
            </a:r>
            <a:r>
              <a:rPr lang="en-US" sz="1400" dirty="0"/>
              <a:t> </a:t>
            </a:r>
            <a:r>
              <a:rPr lang="en-US" sz="1400" dirty="0" err="1"/>
              <a:t>Perpajakan</a:t>
            </a:r>
            <a:endParaRPr 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67470B-FB78-4A20-A92F-BAE64E8EB932}"/>
              </a:ext>
            </a:extLst>
          </p:cNvPr>
          <p:cNvSpPr txBox="1"/>
          <p:nvPr/>
        </p:nvSpPr>
        <p:spPr>
          <a:xfrm>
            <a:off x="1457836" y="4937939"/>
            <a:ext cx="1489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Manajemen</a:t>
            </a:r>
            <a:r>
              <a:rPr lang="en-US" sz="1400" dirty="0"/>
              <a:t> </a:t>
            </a:r>
            <a:r>
              <a:rPr lang="en-US" sz="1400" dirty="0" err="1"/>
              <a:t>Pajak</a:t>
            </a: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E529A9-F28F-4432-85A5-01D5BBDB0A42}"/>
              </a:ext>
            </a:extLst>
          </p:cNvPr>
          <p:cNvSpPr txBox="1"/>
          <p:nvPr/>
        </p:nvSpPr>
        <p:spPr>
          <a:xfrm>
            <a:off x="3662157" y="4692521"/>
            <a:ext cx="1489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Tax Avoidance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60FB5C-EBAE-42B6-8F15-5331EC675E36}"/>
              </a:ext>
            </a:extLst>
          </p:cNvPr>
          <p:cNvSpPr txBox="1"/>
          <p:nvPr/>
        </p:nvSpPr>
        <p:spPr>
          <a:xfrm>
            <a:off x="3352188" y="5132620"/>
            <a:ext cx="1489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Tax Evasion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6FCAE1-F97C-4FC9-BF4D-C01DD2AF70B0}"/>
              </a:ext>
            </a:extLst>
          </p:cNvPr>
          <p:cNvSpPr txBox="1"/>
          <p:nvPr/>
        </p:nvSpPr>
        <p:spPr>
          <a:xfrm>
            <a:off x="3942642" y="4247866"/>
            <a:ext cx="1489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Tax </a:t>
            </a:r>
            <a:r>
              <a:rPr lang="en-US" sz="1400" dirty="0" err="1"/>
              <a:t>Agresiveness</a:t>
            </a:r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E020B5-10F5-4A63-80E9-51EE0F2EA593}"/>
              </a:ext>
            </a:extLst>
          </p:cNvPr>
          <p:cNvSpPr txBox="1"/>
          <p:nvPr/>
        </p:nvSpPr>
        <p:spPr>
          <a:xfrm>
            <a:off x="5245065" y="4639614"/>
            <a:ext cx="148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Akuntansi</a:t>
            </a:r>
            <a:r>
              <a:rPr lang="en-US" sz="1400" dirty="0"/>
              <a:t> </a:t>
            </a:r>
            <a:r>
              <a:rPr lang="en-US" sz="1400" dirty="0" err="1"/>
              <a:t>Forensik</a:t>
            </a:r>
            <a:endParaRPr lang="en-US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60B332-7C12-4BE1-B7A1-FC7BDA2A4F13}"/>
              </a:ext>
            </a:extLst>
          </p:cNvPr>
          <p:cNvSpPr txBox="1"/>
          <p:nvPr/>
        </p:nvSpPr>
        <p:spPr>
          <a:xfrm>
            <a:off x="6807133" y="4729383"/>
            <a:ext cx="1489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Audit </a:t>
            </a:r>
            <a:r>
              <a:rPr lang="en-US" sz="1400" dirty="0" err="1"/>
              <a:t>Investagasi</a:t>
            </a:r>
            <a:endParaRPr 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030C4B-867D-466C-A622-FABE2A491E1B}"/>
              </a:ext>
            </a:extLst>
          </p:cNvPr>
          <p:cNvSpPr txBox="1"/>
          <p:nvPr/>
        </p:nvSpPr>
        <p:spPr>
          <a:xfrm>
            <a:off x="1453159" y="2986459"/>
            <a:ext cx="1489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Financial Acct.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611AAC-5026-406F-9185-2B7E700986BB}"/>
              </a:ext>
            </a:extLst>
          </p:cNvPr>
          <p:cNvSpPr txBox="1"/>
          <p:nvPr/>
        </p:nvSpPr>
        <p:spPr>
          <a:xfrm>
            <a:off x="1931533" y="3397275"/>
            <a:ext cx="1489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Keperilakuan</a:t>
            </a:r>
            <a:endParaRPr lang="en-US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AEE221-180E-496D-B782-81BBF284CE0F}"/>
              </a:ext>
            </a:extLst>
          </p:cNvPr>
          <p:cNvSpPr txBox="1"/>
          <p:nvPr/>
        </p:nvSpPr>
        <p:spPr>
          <a:xfrm>
            <a:off x="3179763" y="2635843"/>
            <a:ext cx="1489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Sektor</a:t>
            </a:r>
            <a:r>
              <a:rPr lang="en-US" sz="1400" dirty="0"/>
              <a:t> Publik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CF5A91-0BC6-4652-BD31-87510EF1BD49}"/>
              </a:ext>
            </a:extLst>
          </p:cNvPr>
          <p:cNvCxnSpPr/>
          <p:nvPr/>
        </p:nvCxnSpPr>
        <p:spPr>
          <a:xfrm>
            <a:off x="3179763" y="2943620"/>
            <a:ext cx="1012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57D4AB5-4C54-409F-9B31-0CE11FFC9D0C}"/>
              </a:ext>
            </a:extLst>
          </p:cNvPr>
          <p:cNvCxnSpPr/>
          <p:nvPr/>
        </p:nvCxnSpPr>
        <p:spPr>
          <a:xfrm>
            <a:off x="2197802" y="3214489"/>
            <a:ext cx="1012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34A7B5F-BDD6-49FB-95D2-3C8D0D183F0F}"/>
              </a:ext>
            </a:extLst>
          </p:cNvPr>
          <p:cNvCxnSpPr/>
          <p:nvPr/>
        </p:nvCxnSpPr>
        <p:spPr>
          <a:xfrm>
            <a:off x="2540711" y="3654111"/>
            <a:ext cx="1012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F6D0639-799C-4050-BECA-E544BF4B6F2D}"/>
              </a:ext>
            </a:extLst>
          </p:cNvPr>
          <p:cNvCxnSpPr/>
          <p:nvPr/>
        </p:nvCxnSpPr>
        <p:spPr>
          <a:xfrm>
            <a:off x="5483594" y="3276022"/>
            <a:ext cx="1012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D6FE83E-21C3-4822-A9A0-32FADFAD8AFB}"/>
              </a:ext>
            </a:extLst>
          </p:cNvPr>
          <p:cNvCxnSpPr/>
          <p:nvPr/>
        </p:nvCxnSpPr>
        <p:spPr>
          <a:xfrm>
            <a:off x="6374418" y="2986459"/>
            <a:ext cx="1012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8D5D68E-0D09-46F6-89C4-B25E49A75794}"/>
              </a:ext>
            </a:extLst>
          </p:cNvPr>
          <p:cNvCxnSpPr/>
          <p:nvPr/>
        </p:nvCxnSpPr>
        <p:spPr>
          <a:xfrm>
            <a:off x="6893623" y="3653781"/>
            <a:ext cx="1012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C4F478D-DB67-442B-98D8-C6AE8BE7BD7C}"/>
              </a:ext>
            </a:extLst>
          </p:cNvPr>
          <p:cNvCxnSpPr/>
          <p:nvPr/>
        </p:nvCxnSpPr>
        <p:spPr>
          <a:xfrm>
            <a:off x="5738437" y="3705052"/>
            <a:ext cx="1012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EBE812A-0158-46DA-B9FF-50AEC56EA2EC}"/>
              </a:ext>
            </a:extLst>
          </p:cNvPr>
          <p:cNvSpPr txBox="1"/>
          <p:nvPr/>
        </p:nvSpPr>
        <p:spPr>
          <a:xfrm>
            <a:off x="5224195" y="3315337"/>
            <a:ext cx="1489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Sustainability.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48F8419-DDF4-4CC1-BBA0-71DD1DC6D2F1}"/>
              </a:ext>
            </a:extLst>
          </p:cNvPr>
          <p:cNvSpPr txBox="1"/>
          <p:nvPr/>
        </p:nvSpPr>
        <p:spPr>
          <a:xfrm>
            <a:off x="3489387" y="2978984"/>
            <a:ext cx="148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System </a:t>
            </a:r>
            <a:r>
              <a:rPr lang="en-US" sz="1400" dirty="0" err="1"/>
              <a:t>Informasi</a:t>
            </a:r>
            <a:r>
              <a:rPr lang="en-US" sz="1400" dirty="0"/>
              <a:t> Acct.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C1BE9F5-48A3-4900-B7CB-BDBF6F2D12DF}"/>
              </a:ext>
            </a:extLst>
          </p:cNvPr>
          <p:cNvCxnSpPr/>
          <p:nvPr/>
        </p:nvCxnSpPr>
        <p:spPr>
          <a:xfrm>
            <a:off x="3552938" y="3502204"/>
            <a:ext cx="1012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388C9E5-6981-4368-8743-B709C75E6353}"/>
              </a:ext>
            </a:extLst>
          </p:cNvPr>
          <p:cNvCxnSpPr/>
          <p:nvPr/>
        </p:nvCxnSpPr>
        <p:spPr>
          <a:xfrm>
            <a:off x="2390553" y="4817190"/>
            <a:ext cx="1012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85A32E1-E1BB-432C-9C51-38DDD0C0C030}"/>
              </a:ext>
            </a:extLst>
          </p:cNvPr>
          <p:cNvCxnSpPr/>
          <p:nvPr/>
        </p:nvCxnSpPr>
        <p:spPr>
          <a:xfrm>
            <a:off x="3603007" y="4555643"/>
            <a:ext cx="1012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13C9B4C-4E10-4CEE-8D15-39A944415BF3}"/>
              </a:ext>
            </a:extLst>
          </p:cNvPr>
          <p:cNvCxnSpPr/>
          <p:nvPr/>
        </p:nvCxnSpPr>
        <p:spPr>
          <a:xfrm>
            <a:off x="3247182" y="5000298"/>
            <a:ext cx="1012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E1689FC-62AE-4DFD-897D-472E6440605A}"/>
              </a:ext>
            </a:extLst>
          </p:cNvPr>
          <p:cNvCxnSpPr/>
          <p:nvPr/>
        </p:nvCxnSpPr>
        <p:spPr>
          <a:xfrm>
            <a:off x="2983273" y="5440397"/>
            <a:ext cx="1012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782E6E5-F35C-4066-8F96-D55C0748B3F7}"/>
              </a:ext>
            </a:extLst>
          </p:cNvPr>
          <p:cNvCxnSpPr/>
          <p:nvPr/>
        </p:nvCxnSpPr>
        <p:spPr>
          <a:xfrm>
            <a:off x="1991858" y="5292915"/>
            <a:ext cx="1012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3085F2D-D52F-4A7C-B28B-E155357637CE}"/>
              </a:ext>
            </a:extLst>
          </p:cNvPr>
          <p:cNvCxnSpPr/>
          <p:nvPr/>
        </p:nvCxnSpPr>
        <p:spPr>
          <a:xfrm>
            <a:off x="5245065" y="5192746"/>
            <a:ext cx="1012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2509AAA-5B1A-4A4F-94C5-E59E8EA02C78}"/>
              </a:ext>
            </a:extLst>
          </p:cNvPr>
          <p:cNvCxnSpPr/>
          <p:nvPr/>
        </p:nvCxnSpPr>
        <p:spPr>
          <a:xfrm>
            <a:off x="6509049" y="5054888"/>
            <a:ext cx="1012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C37D73F-12FF-457A-B1B1-F9AB61FAB788}"/>
              </a:ext>
            </a:extLst>
          </p:cNvPr>
          <p:cNvSpPr/>
          <p:nvPr/>
        </p:nvSpPr>
        <p:spPr>
          <a:xfrm>
            <a:off x="1252858" y="1512535"/>
            <a:ext cx="2772076" cy="83789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AKUNTANSI KEUANGAN, SEKTOR PUBLIK DAN AUDIT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0AB7206-57A8-4519-A942-0E13E554CA52}"/>
              </a:ext>
            </a:extLst>
          </p:cNvPr>
          <p:cNvSpPr/>
          <p:nvPr/>
        </p:nvSpPr>
        <p:spPr>
          <a:xfrm>
            <a:off x="4871254" y="1550779"/>
            <a:ext cx="2772076" cy="83789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AKUNTANSI MANAJEMEN &amp; TATA KELOLA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195FD76-419E-41E3-9DCF-3BEBC920F155}"/>
              </a:ext>
            </a:extLst>
          </p:cNvPr>
          <p:cNvSpPr/>
          <p:nvPr/>
        </p:nvSpPr>
        <p:spPr>
          <a:xfrm>
            <a:off x="1252858" y="5672887"/>
            <a:ext cx="2772076" cy="6545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TAX ACCOUNTING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985ACA0-F49D-4F48-8805-C2E9824A1E45}"/>
              </a:ext>
            </a:extLst>
          </p:cNvPr>
          <p:cNvSpPr/>
          <p:nvPr/>
        </p:nvSpPr>
        <p:spPr>
          <a:xfrm>
            <a:off x="4928098" y="5654155"/>
            <a:ext cx="2772076" cy="6545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FORENSIK</a:t>
            </a:r>
          </a:p>
        </p:txBody>
      </p:sp>
    </p:spTree>
    <p:extLst>
      <p:ext uri="{BB962C8B-B14F-4D97-AF65-F5344CB8AC3E}">
        <p14:creationId xmlns:p14="http://schemas.microsoft.com/office/powerpoint/2010/main" val="241385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34A7C-3F6E-6103-159B-F16FA669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918774"/>
          </a:xfrm>
        </p:spPr>
        <p:txBody>
          <a:bodyPr/>
          <a:lstStyle/>
          <a:p>
            <a:r>
              <a:rPr lang="en-US" sz="3600" dirty="0"/>
              <a:t>ROADMAP PENELITIAN PRODI AKUNTANSI 2017 - 2022</a:t>
            </a:r>
            <a:endParaRPr lang="en-ID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98750-0929-FAB7-854D-A38C89ADB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63" y="3189713"/>
            <a:ext cx="2845952" cy="1303036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400" b="1" dirty="0" err="1"/>
              <a:t>Akuntansi</a:t>
            </a:r>
            <a:r>
              <a:rPr lang="en-US" sz="1400" b="1" dirty="0"/>
              <a:t> </a:t>
            </a:r>
            <a:r>
              <a:rPr lang="en-US" sz="1400" b="1" dirty="0" err="1"/>
              <a:t>keuangan</a:t>
            </a:r>
            <a:r>
              <a:rPr lang="en-US" sz="1400" dirty="0"/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200" cap="none" dirty="0"/>
              <a:t>Financial Acct.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200" cap="none" dirty="0" err="1"/>
              <a:t>Behaviour</a:t>
            </a:r>
            <a:r>
              <a:rPr lang="en-US" sz="1200" cap="none" dirty="0"/>
              <a:t> Acct.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200" cap="none" dirty="0" err="1"/>
              <a:t>Akuntansi</a:t>
            </a:r>
            <a:r>
              <a:rPr lang="en-US" sz="1200" cap="none" dirty="0"/>
              <a:t> </a:t>
            </a:r>
            <a:r>
              <a:rPr lang="en-US" sz="1200" cap="none" dirty="0" err="1"/>
              <a:t>Sektor</a:t>
            </a:r>
            <a:r>
              <a:rPr lang="en-US" sz="1200" cap="none" dirty="0"/>
              <a:t> Publik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200" cap="none" dirty="0"/>
              <a:t>SIA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200" cap="none" dirty="0"/>
              <a:t>Audit</a:t>
            </a:r>
            <a:endParaRPr lang="en-ID" sz="1200" cap="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181E17-46FA-16E7-2FA3-29C19D2A8AED}"/>
              </a:ext>
            </a:extLst>
          </p:cNvPr>
          <p:cNvSpPr txBox="1"/>
          <p:nvPr/>
        </p:nvSpPr>
        <p:spPr>
          <a:xfrm>
            <a:off x="858129" y="5493656"/>
            <a:ext cx="147470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2017-2018</a:t>
            </a:r>
            <a:endParaRPr lang="en-ID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727483-E7A5-961E-D5DC-9B96BB1E4BD7}"/>
              </a:ext>
            </a:extLst>
          </p:cNvPr>
          <p:cNvSpPr txBox="1"/>
          <p:nvPr/>
        </p:nvSpPr>
        <p:spPr>
          <a:xfrm>
            <a:off x="2876288" y="4976726"/>
            <a:ext cx="104100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2019</a:t>
            </a:r>
            <a:endParaRPr lang="en-ID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82730B-A751-A7FF-53BE-1A5AE4F23F64}"/>
              </a:ext>
            </a:extLst>
          </p:cNvPr>
          <p:cNvSpPr txBox="1"/>
          <p:nvPr/>
        </p:nvSpPr>
        <p:spPr>
          <a:xfrm>
            <a:off x="4341573" y="4406606"/>
            <a:ext cx="104100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2020</a:t>
            </a:r>
            <a:endParaRPr lang="en-ID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C7CD4E-E63B-F59D-5E9E-BEC5E503AEB6}"/>
              </a:ext>
            </a:extLst>
          </p:cNvPr>
          <p:cNvSpPr txBox="1"/>
          <p:nvPr/>
        </p:nvSpPr>
        <p:spPr>
          <a:xfrm>
            <a:off x="5735241" y="3886744"/>
            <a:ext cx="104100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2021</a:t>
            </a:r>
            <a:endParaRPr lang="en-ID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0B0F8C-BD84-43F6-B84B-5495D66FBFD8}"/>
              </a:ext>
            </a:extLst>
          </p:cNvPr>
          <p:cNvSpPr txBox="1"/>
          <p:nvPr/>
        </p:nvSpPr>
        <p:spPr>
          <a:xfrm>
            <a:off x="7098650" y="3429000"/>
            <a:ext cx="104100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2022</a:t>
            </a:r>
            <a:endParaRPr lang="en-ID" b="1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D4A7D0E-AA36-4B09-D5A7-62B9EFEA42AA}"/>
              </a:ext>
            </a:extLst>
          </p:cNvPr>
          <p:cNvSpPr/>
          <p:nvPr/>
        </p:nvSpPr>
        <p:spPr>
          <a:xfrm rot="20492233">
            <a:off x="129918" y="3670435"/>
            <a:ext cx="9370999" cy="1827479"/>
          </a:xfrm>
          <a:prstGeom prst="rightArrow">
            <a:avLst/>
          </a:prstGeom>
          <a:solidFill>
            <a:srgbClr val="7030A0">
              <a:alpha val="2000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F22C16-A8AB-6298-DEC6-67010C33E52C}"/>
              </a:ext>
            </a:extLst>
          </p:cNvPr>
          <p:cNvSpPr/>
          <p:nvPr/>
        </p:nvSpPr>
        <p:spPr>
          <a:xfrm>
            <a:off x="1901214" y="6063471"/>
            <a:ext cx="2772076" cy="5353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AKUNTANSI KEUANGAN, SEKTOR PUBLIK DAN AUDIT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45D42D-7560-62F1-BD7D-5AD78015F18E}"/>
              </a:ext>
            </a:extLst>
          </p:cNvPr>
          <p:cNvSpPr/>
          <p:nvPr/>
        </p:nvSpPr>
        <p:spPr>
          <a:xfrm>
            <a:off x="3681545" y="5468610"/>
            <a:ext cx="2772076" cy="39437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TAX ACCOUNTING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1F4590-2243-51A7-CFB0-4D4FA70C94D7}"/>
              </a:ext>
            </a:extLst>
          </p:cNvPr>
          <p:cNvSpPr/>
          <p:nvPr/>
        </p:nvSpPr>
        <p:spPr>
          <a:xfrm>
            <a:off x="5166630" y="4909757"/>
            <a:ext cx="4109464" cy="35836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AKUNTANSI MANAJEMEN &amp; TATA KELOLA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2D0062-4C32-26F4-0DEE-525A13747D9F}"/>
              </a:ext>
            </a:extLst>
          </p:cNvPr>
          <p:cNvSpPr/>
          <p:nvPr/>
        </p:nvSpPr>
        <p:spPr>
          <a:xfrm>
            <a:off x="6453621" y="4434572"/>
            <a:ext cx="1686038" cy="31978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FORENSIK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68D8B-4EA5-0137-754B-D1B9CCA0BBD2}"/>
              </a:ext>
            </a:extLst>
          </p:cNvPr>
          <p:cNvSpPr/>
          <p:nvPr/>
        </p:nvSpPr>
        <p:spPr>
          <a:xfrm>
            <a:off x="7907732" y="3976828"/>
            <a:ext cx="3282782" cy="33900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SEKURITI LAPORAN KEUANGAN</a:t>
            </a:r>
          </a:p>
        </p:txBody>
      </p:sp>
      <p:sp>
        <p:nvSpPr>
          <p:cNvPr id="21" name="Arrow: Bent 20">
            <a:extLst>
              <a:ext uri="{FF2B5EF4-FFF2-40B4-BE49-F238E27FC236}">
                <a16:creationId xmlns:a16="http://schemas.microsoft.com/office/drawing/2014/main" id="{66678282-7E98-F7CA-A977-1CE85A5419BD}"/>
              </a:ext>
            </a:extLst>
          </p:cNvPr>
          <p:cNvSpPr/>
          <p:nvPr/>
        </p:nvSpPr>
        <p:spPr>
          <a:xfrm rot="16200000">
            <a:off x="1508804" y="5917251"/>
            <a:ext cx="406243" cy="3693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2" name="Arrow: Bent 21">
            <a:extLst>
              <a:ext uri="{FF2B5EF4-FFF2-40B4-BE49-F238E27FC236}">
                <a16:creationId xmlns:a16="http://schemas.microsoft.com/office/drawing/2014/main" id="{8A09A6A6-630E-D8D9-0130-9C0189D47B10}"/>
              </a:ext>
            </a:extLst>
          </p:cNvPr>
          <p:cNvSpPr/>
          <p:nvPr/>
        </p:nvSpPr>
        <p:spPr>
          <a:xfrm rot="16200000">
            <a:off x="3293758" y="5368324"/>
            <a:ext cx="406243" cy="3693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3" name="Arrow: Bent 22">
            <a:extLst>
              <a:ext uri="{FF2B5EF4-FFF2-40B4-BE49-F238E27FC236}">
                <a16:creationId xmlns:a16="http://schemas.microsoft.com/office/drawing/2014/main" id="{D6CEA4CD-5375-0D22-89DB-A9D92E583B14}"/>
              </a:ext>
            </a:extLst>
          </p:cNvPr>
          <p:cNvSpPr/>
          <p:nvPr/>
        </p:nvSpPr>
        <p:spPr>
          <a:xfrm rot="16200000">
            <a:off x="4745662" y="4809580"/>
            <a:ext cx="406243" cy="3693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4" name="Arrow: Bent 23">
            <a:extLst>
              <a:ext uri="{FF2B5EF4-FFF2-40B4-BE49-F238E27FC236}">
                <a16:creationId xmlns:a16="http://schemas.microsoft.com/office/drawing/2014/main" id="{9C25A2F0-47F2-9BE2-22D4-CBA4E71F7D1A}"/>
              </a:ext>
            </a:extLst>
          </p:cNvPr>
          <p:cNvSpPr/>
          <p:nvPr/>
        </p:nvSpPr>
        <p:spPr>
          <a:xfrm rot="16200000">
            <a:off x="6075586" y="4271893"/>
            <a:ext cx="406243" cy="3693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5" name="Arrow: Bent 24">
            <a:extLst>
              <a:ext uri="{FF2B5EF4-FFF2-40B4-BE49-F238E27FC236}">
                <a16:creationId xmlns:a16="http://schemas.microsoft.com/office/drawing/2014/main" id="{57FB548A-AC0C-9571-C4CD-8EDF1573C0AD}"/>
              </a:ext>
            </a:extLst>
          </p:cNvPr>
          <p:cNvSpPr/>
          <p:nvPr/>
        </p:nvSpPr>
        <p:spPr>
          <a:xfrm rot="16200000">
            <a:off x="7519945" y="3816788"/>
            <a:ext cx="406243" cy="3693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A638009-4B87-18F2-32E7-52DB276B89F8}"/>
              </a:ext>
            </a:extLst>
          </p:cNvPr>
          <p:cNvSpPr txBox="1">
            <a:spLocks/>
          </p:cNvSpPr>
          <p:nvPr/>
        </p:nvSpPr>
        <p:spPr>
          <a:xfrm>
            <a:off x="650927" y="1668532"/>
            <a:ext cx="2845952" cy="13030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TAX ACCOUNTING</a:t>
            </a:r>
            <a:r>
              <a:rPr lang="en-US" sz="1400" dirty="0"/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AutoNum type="arabicPeriod"/>
            </a:pPr>
            <a:r>
              <a:rPr lang="en-US" sz="1200" cap="none" dirty="0" err="1"/>
              <a:t>Akuntansi</a:t>
            </a:r>
            <a:r>
              <a:rPr lang="en-US" sz="1200" cap="none" dirty="0"/>
              <a:t> </a:t>
            </a:r>
            <a:r>
              <a:rPr lang="en-US" sz="1200" cap="none" dirty="0" err="1"/>
              <a:t>Perpajakan</a:t>
            </a:r>
            <a:r>
              <a:rPr lang="en-US" sz="1200" cap="none" dirty="0"/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AutoNum type="arabicPeriod"/>
            </a:pPr>
            <a:r>
              <a:rPr lang="en-US" sz="1200" cap="none" dirty="0" err="1"/>
              <a:t>Manajemen</a:t>
            </a:r>
            <a:r>
              <a:rPr lang="en-US" sz="1200" cap="none" dirty="0"/>
              <a:t> </a:t>
            </a:r>
            <a:r>
              <a:rPr lang="en-US" sz="1200" cap="none" dirty="0" err="1"/>
              <a:t>Pajak</a:t>
            </a:r>
            <a:endParaRPr lang="en-US" sz="1200" cap="none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AutoNum type="arabicPeriod"/>
            </a:pPr>
            <a:r>
              <a:rPr lang="en-US" sz="1200" cap="none" dirty="0" err="1"/>
              <a:t>Pajak</a:t>
            </a:r>
            <a:r>
              <a:rPr lang="en-US" sz="1200" cap="none" dirty="0"/>
              <a:t> </a:t>
            </a:r>
            <a:r>
              <a:rPr lang="en-US" sz="1200" cap="none" dirty="0" err="1"/>
              <a:t>Internasional</a:t>
            </a:r>
            <a:endParaRPr lang="en-US" sz="1200" cap="none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AutoNum type="arabicPeriod"/>
            </a:pPr>
            <a:r>
              <a:rPr lang="en-US" sz="1200" cap="none" dirty="0"/>
              <a:t>Tax Aggressiveness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AutoNum type="arabicPeriod"/>
            </a:pPr>
            <a:r>
              <a:rPr lang="en-US" sz="1200" cap="none" dirty="0"/>
              <a:t>Tax Avoidance, Evasion</a:t>
            </a:r>
            <a:endParaRPr lang="en-ID" sz="1200" cap="none" dirty="0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FAB08782-1145-76B4-F173-9E545969A276}"/>
              </a:ext>
            </a:extLst>
          </p:cNvPr>
          <p:cNvSpPr/>
          <p:nvPr/>
        </p:nvSpPr>
        <p:spPr>
          <a:xfrm>
            <a:off x="1659988" y="4492749"/>
            <a:ext cx="145261" cy="92206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BAB55B89-B5FD-DAAC-30B7-A92F84B42B84}"/>
              </a:ext>
            </a:extLst>
          </p:cNvPr>
          <p:cNvSpPr/>
          <p:nvPr/>
        </p:nvSpPr>
        <p:spPr>
          <a:xfrm>
            <a:off x="3176581" y="2971568"/>
            <a:ext cx="220232" cy="193818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FEC05A4-0A71-CB3E-0986-52D924639405}"/>
              </a:ext>
            </a:extLst>
          </p:cNvPr>
          <p:cNvSpPr txBox="1">
            <a:spLocks/>
          </p:cNvSpPr>
          <p:nvPr/>
        </p:nvSpPr>
        <p:spPr>
          <a:xfrm>
            <a:off x="3768269" y="1193040"/>
            <a:ext cx="3032596" cy="15232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AKUNTANSI MANAJEMEN, TATA KELOLA</a:t>
            </a:r>
            <a:endParaRPr lang="en-US" sz="14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AutoNum type="arabicPeriod"/>
            </a:pPr>
            <a:r>
              <a:rPr lang="en-US" sz="1100" cap="none" dirty="0"/>
              <a:t>Good Corporate </a:t>
            </a:r>
            <a:r>
              <a:rPr lang="en-US" sz="1100" cap="none" dirty="0" err="1"/>
              <a:t>Govenance</a:t>
            </a:r>
            <a:r>
              <a:rPr lang="en-US" sz="1100" cap="none" dirty="0"/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AutoNum type="arabicPeriod"/>
            </a:pPr>
            <a:r>
              <a:rPr lang="en-US" sz="1100" cap="none" dirty="0"/>
              <a:t>Good Government </a:t>
            </a:r>
            <a:r>
              <a:rPr lang="en-US" sz="1100" cap="none" dirty="0" err="1"/>
              <a:t>Govenance</a:t>
            </a:r>
            <a:endParaRPr lang="en-US" sz="1100" cap="none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AutoNum type="arabicPeriod"/>
            </a:pPr>
            <a:r>
              <a:rPr lang="en-US" sz="1100" cap="none" dirty="0"/>
              <a:t>Sustainability Acct.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AutoNum type="arabicPeriod"/>
            </a:pPr>
            <a:r>
              <a:rPr lang="en-US" sz="1100" cap="none" dirty="0"/>
              <a:t>CSR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AutoNum type="arabicPeriod"/>
            </a:pPr>
            <a:r>
              <a:rPr lang="en-US" sz="1100" cap="none" dirty="0"/>
              <a:t>Activity Base Costing</a:t>
            </a:r>
            <a:endParaRPr lang="en-ID" sz="1100" cap="none" dirty="0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E8FC8B22-282A-8B6C-7C67-E3501C716C0A}"/>
              </a:ext>
            </a:extLst>
          </p:cNvPr>
          <p:cNvSpPr/>
          <p:nvPr/>
        </p:nvSpPr>
        <p:spPr>
          <a:xfrm>
            <a:off x="4528294" y="2714155"/>
            <a:ext cx="159789" cy="1601675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81D6A16-E130-6203-8E16-B7623699F8A2}"/>
              </a:ext>
            </a:extLst>
          </p:cNvPr>
          <p:cNvSpPr txBox="1">
            <a:spLocks/>
          </p:cNvSpPr>
          <p:nvPr/>
        </p:nvSpPr>
        <p:spPr>
          <a:xfrm>
            <a:off x="7072255" y="1210637"/>
            <a:ext cx="3032596" cy="6905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FORENSIK</a:t>
            </a:r>
            <a:endParaRPr lang="en-US" sz="14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AutoNum type="arabicPeriod"/>
            </a:pPr>
            <a:r>
              <a:rPr lang="en-US" sz="1100" cap="none" dirty="0"/>
              <a:t>Audit </a:t>
            </a:r>
            <a:r>
              <a:rPr lang="en-US" sz="1100" cap="none" dirty="0" err="1"/>
              <a:t>Investigasi</a:t>
            </a:r>
            <a:r>
              <a:rPr lang="en-US" sz="1100" cap="none" dirty="0"/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AutoNum type="arabicPeriod"/>
            </a:pPr>
            <a:r>
              <a:rPr lang="en-US" sz="1100" cap="none" dirty="0" err="1"/>
              <a:t>Akuntansi</a:t>
            </a:r>
            <a:r>
              <a:rPr lang="en-US" sz="1100" cap="none" dirty="0"/>
              <a:t> </a:t>
            </a:r>
            <a:r>
              <a:rPr lang="en-US" sz="1100" cap="none" dirty="0" err="1"/>
              <a:t>Forensik</a:t>
            </a:r>
            <a:endParaRPr lang="en-US" sz="1100" cap="none" dirty="0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C7EC1B8A-C01A-9906-717E-5E56806A2A20}"/>
              </a:ext>
            </a:extLst>
          </p:cNvPr>
          <p:cNvSpPr/>
          <p:nvPr/>
        </p:nvSpPr>
        <p:spPr>
          <a:xfrm rot="2487848">
            <a:off x="7099862" y="1602614"/>
            <a:ext cx="228193" cy="253778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AAAC8E9D-D846-A484-4330-62333A1E4FF9}"/>
              </a:ext>
            </a:extLst>
          </p:cNvPr>
          <p:cNvSpPr txBox="1">
            <a:spLocks/>
          </p:cNvSpPr>
          <p:nvPr/>
        </p:nvSpPr>
        <p:spPr>
          <a:xfrm>
            <a:off x="9320854" y="2033138"/>
            <a:ext cx="2672411" cy="17651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SEKURITI LAPORAN KEUANGAN</a:t>
            </a:r>
            <a:endParaRPr lang="en-US" sz="14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AutoNum type="arabicPeriod"/>
            </a:pPr>
            <a:r>
              <a:rPr lang="en-US" sz="1100" cap="none" dirty="0" err="1"/>
              <a:t>Sekuriti</a:t>
            </a:r>
            <a:r>
              <a:rPr lang="en-US" sz="1100" cap="none" dirty="0"/>
              <a:t> </a:t>
            </a:r>
            <a:r>
              <a:rPr lang="en-US" sz="1100" cap="none" dirty="0" err="1"/>
              <a:t>Akuntansi</a:t>
            </a:r>
            <a:endParaRPr lang="en-US" sz="1100" cap="none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AutoNum type="arabicPeriod"/>
            </a:pPr>
            <a:r>
              <a:rPr lang="en-US" sz="1100" cap="none" dirty="0" err="1"/>
              <a:t>Sekuriti</a:t>
            </a:r>
            <a:r>
              <a:rPr lang="en-US" sz="1100" cap="none" dirty="0"/>
              <a:t> Audit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AutoNum type="arabicPeriod"/>
            </a:pPr>
            <a:r>
              <a:rPr lang="en-US" sz="1100" cap="none" dirty="0" err="1"/>
              <a:t>Sekuriti</a:t>
            </a:r>
            <a:r>
              <a:rPr lang="en-US" sz="1100" cap="none" dirty="0"/>
              <a:t> </a:t>
            </a:r>
            <a:r>
              <a:rPr lang="en-US" sz="1100" cap="none" dirty="0" err="1"/>
              <a:t>Laporan</a:t>
            </a:r>
            <a:r>
              <a:rPr lang="en-US" sz="1100" cap="none" dirty="0"/>
              <a:t> </a:t>
            </a:r>
            <a:r>
              <a:rPr lang="en-US" sz="1100" cap="none" dirty="0" err="1"/>
              <a:t>Keuangan</a:t>
            </a:r>
            <a:endParaRPr lang="en-US" sz="1100" cap="none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AutoNum type="arabicPeriod"/>
            </a:pPr>
            <a:r>
              <a:rPr lang="en-US" sz="1100" cap="none" dirty="0"/>
              <a:t>Green Economic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AutoNum type="arabicPeriod"/>
            </a:pPr>
            <a:endParaRPr lang="en-US" sz="1100" cap="none" dirty="0"/>
          </a:p>
        </p:txBody>
      </p:sp>
      <p:sp>
        <p:nvSpPr>
          <p:cNvPr id="34" name="Arrow: Curved Right 33">
            <a:extLst>
              <a:ext uri="{FF2B5EF4-FFF2-40B4-BE49-F238E27FC236}">
                <a16:creationId xmlns:a16="http://schemas.microsoft.com/office/drawing/2014/main" id="{997F488E-03CC-A087-5439-300E68243AD5}"/>
              </a:ext>
            </a:extLst>
          </p:cNvPr>
          <p:cNvSpPr/>
          <p:nvPr/>
        </p:nvSpPr>
        <p:spPr>
          <a:xfrm rot="3318629">
            <a:off x="8125040" y="1681749"/>
            <a:ext cx="483786" cy="194160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pic>
        <p:nvPicPr>
          <p:cNvPr id="35" name="Picture 1" descr="C:\Users\user\Desktop\Berkas Desktop\File Kerja Angge\Logo Ubhara Jaya Transparent.png">
            <a:extLst>
              <a:ext uri="{FF2B5EF4-FFF2-40B4-BE49-F238E27FC236}">
                <a16:creationId xmlns:a16="http://schemas.microsoft.com/office/drawing/2014/main" id="{41E995ED-E5C5-DAB8-86AD-DD909444E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613" y="4675752"/>
            <a:ext cx="1574800" cy="15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06081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{04DFDA2C-8612-4D1D-BB97-99E4EC43B7FD}tf67061901_win32</Template>
  <TotalTime>424</TotalTime>
  <Words>185</Words>
  <Application>Microsoft Office PowerPoint</Application>
  <PresentationFormat>Widescreen</PresentationFormat>
  <Paragraphs>66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Franklin Gothic Book</vt:lpstr>
      <vt:lpstr>Franklin Gothic Demi</vt:lpstr>
      <vt:lpstr>Gill Sans MT</vt:lpstr>
      <vt:lpstr>Wingdings 2</vt:lpstr>
      <vt:lpstr>DividendVTI</vt:lpstr>
      <vt:lpstr>ROADMAP  PENELITIAN PRODI AKUNTANSI 2017 - 2022</vt:lpstr>
      <vt:lpstr>ROADMAP PENELITIAN PRODI AKUNTANSI 2017 - 2022</vt:lpstr>
      <vt:lpstr>ROADMAP PENELITIAN PRODI AKUNTANSI 2017 - 2022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  PENELITIAN 2022 - 2026</dc:title>
  <dc:creator>marundhaamor1967@gmail.com</dc:creator>
  <cp:lastModifiedBy>Eva Herianti</cp:lastModifiedBy>
  <cp:revision>17</cp:revision>
  <dcterms:created xsi:type="dcterms:W3CDTF">2022-03-29T02:03:54Z</dcterms:created>
  <dcterms:modified xsi:type="dcterms:W3CDTF">2022-12-09T08:01:57Z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