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8" r:id="rId2"/>
    <p:sldMasterId id="2147483723" r:id="rId3"/>
  </p:sldMasterIdLst>
  <p:sldIdLst>
    <p:sldId id="256" r:id="rId4"/>
    <p:sldId id="28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D7334F-9A96-4D77-9145-20859CB7A30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48EFA463-6CB1-4DE8-AE0B-C5517DB1A31A}">
      <dgm:prSet phldrT="[Text]"/>
      <dgm:spPr/>
      <dgm:t>
        <a:bodyPr/>
        <a:lstStyle/>
        <a:p>
          <a:r>
            <a:rPr lang="en-US" dirty="0"/>
            <a:t>HISTOGRAM</a:t>
          </a:r>
          <a:endParaRPr lang="en-ID" dirty="0"/>
        </a:p>
      </dgm:t>
    </dgm:pt>
    <dgm:pt modelId="{693505B3-0C53-4F04-B4A8-F192EA91421C}" type="parTrans" cxnId="{FBB3CDF3-F5DB-431B-8A8F-DD8A31EAD8C0}">
      <dgm:prSet/>
      <dgm:spPr/>
      <dgm:t>
        <a:bodyPr/>
        <a:lstStyle/>
        <a:p>
          <a:endParaRPr lang="en-ID"/>
        </a:p>
      </dgm:t>
    </dgm:pt>
    <dgm:pt modelId="{0A54E876-27B0-45F7-AADE-4910A3701E05}" type="sibTrans" cxnId="{FBB3CDF3-F5DB-431B-8A8F-DD8A31EAD8C0}">
      <dgm:prSet/>
      <dgm:spPr/>
      <dgm:t>
        <a:bodyPr/>
        <a:lstStyle/>
        <a:p>
          <a:endParaRPr lang="en-ID"/>
        </a:p>
      </dgm:t>
    </dgm:pt>
    <dgm:pt modelId="{2A5DFADF-2850-4520-BB85-333289B6E47E}">
      <dgm:prSet phldrT="[Text]"/>
      <dgm:spPr/>
      <dgm:t>
        <a:bodyPr/>
        <a:lstStyle/>
        <a:p>
          <a:r>
            <a:rPr lang="en-ID" dirty="0"/>
            <a:t>Histogram </a:t>
          </a:r>
          <a:r>
            <a:rPr lang="en-ID" dirty="0" err="1"/>
            <a:t>adalah</a:t>
          </a:r>
          <a:r>
            <a:rPr lang="en-ID" dirty="0"/>
            <a:t> </a:t>
          </a:r>
          <a:r>
            <a:rPr lang="en-ID" dirty="0" err="1"/>
            <a:t>bentuk</a:t>
          </a:r>
          <a:r>
            <a:rPr lang="en-ID" dirty="0"/>
            <a:t> diagram </a:t>
          </a:r>
          <a:r>
            <a:rPr lang="en-ID" dirty="0" err="1"/>
            <a:t>batang</a:t>
          </a:r>
          <a:r>
            <a:rPr lang="en-ID" dirty="0"/>
            <a:t> yang </a:t>
          </a:r>
          <a:r>
            <a:rPr lang="en-ID" dirty="0" err="1"/>
            <a:t>menyajikan</a:t>
          </a:r>
          <a:r>
            <a:rPr lang="en-ID" dirty="0"/>
            <a:t> daftar </a:t>
          </a:r>
          <a:r>
            <a:rPr lang="en-ID" dirty="0" err="1"/>
            <a:t>distribusi</a:t>
          </a:r>
          <a:r>
            <a:rPr lang="en-ID" dirty="0"/>
            <a:t> </a:t>
          </a:r>
          <a:r>
            <a:rPr lang="en-ID" dirty="0" err="1"/>
            <a:t>frekuensi</a:t>
          </a:r>
          <a:r>
            <a:rPr lang="en-ID" dirty="0"/>
            <a:t> data </a:t>
          </a:r>
          <a:r>
            <a:rPr lang="en-ID" dirty="0" err="1"/>
            <a:t>berkelompok</a:t>
          </a:r>
          <a:r>
            <a:rPr lang="en-ID" dirty="0"/>
            <a:t>.</a:t>
          </a:r>
        </a:p>
      </dgm:t>
    </dgm:pt>
    <dgm:pt modelId="{39E4DD65-6C34-4EFD-BC4E-CF67508DA9FD}" type="parTrans" cxnId="{0D89C36F-47EB-4D84-95F0-B50BC2A8CC19}">
      <dgm:prSet/>
      <dgm:spPr/>
      <dgm:t>
        <a:bodyPr/>
        <a:lstStyle/>
        <a:p>
          <a:endParaRPr lang="en-ID"/>
        </a:p>
      </dgm:t>
    </dgm:pt>
    <dgm:pt modelId="{76CA5959-0FC7-49AA-8711-4F855C40FFF1}" type="sibTrans" cxnId="{0D89C36F-47EB-4D84-95F0-B50BC2A8CC19}">
      <dgm:prSet/>
      <dgm:spPr/>
      <dgm:t>
        <a:bodyPr/>
        <a:lstStyle/>
        <a:p>
          <a:endParaRPr lang="en-ID"/>
        </a:p>
      </dgm:t>
    </dgm:pt>
    <dgm:pt modelId="{6642E64A-CF73-4DE7-994E-8E9807D47A73}">
      <dgm:prSet phldrT="[Text]"/>
      <dgm:spPr/>
      <dgm:t>
        <a:bodyPr/>
        <a:lstStyle/>
        <a:p>
          <a:r>
            <a:rPr lang="en-US" dirty="0"/>
            <a:t>POLIGON</a:t>
          </a:r>
          <a:endParaRPr lang="en-ID" dirty="0"/>
        </a:p>
      </dgm:t>
    </dgm:pt>
    <dgm:pt modelId="{C84520FC-4C9B-4502-AD32-7FCB3466C885}" type="parTrans" cxnId="{14FA15C1-8813-4407-A95F-E7783F634FD7}">
      <dgm:prSet/>
      <dgm:spPr/>
      <dgm:t>
        <a:bodyPr/>
        <a:lstStyle/>
        <a:p>
          <a:endParaRPr lang="en-ID"/>
        </a:p>
      </dgm:t>
    </dgm:pt>
    <dgm:pt modelId="{B246D362-4320-4F92-86D2-A70C712DBDF5}" type="sibTrans" cxnId="{14FA15C1-8813-4407-A95F-E7783F634FD7}">
      <dgm:prSet/>
      <dgm:spPr/>
      <dgm:t>
        <a:bodyPr/>
        <a:lstStyle/>
        <a:p>
          <a:endParaRPr lang="en-ID"/>
        </a:p>
      </dgm:t>
    </dgm:pt>
    <dgm:pt modelId="{05AD5FBB-96AF-4D12-A1EE-B5152760754B}">
      <dgm:prSet phldrT="[Text]"/>
      <dgm:spPr/>
      <dgm:t>
        <a:bodyPr/>
        <a:lstStyle/>
        <a:p>
          <a:r>
            <a:rPr lang="en-ID" dirty="0" err="1"/>
            <a:t>Poligon</a:t>
          </a:r>
          <a:r>
            <a:rPr lang="en-ID" dirty="0"/>
            <a:t> </a:t>
          </a:r>
          <a:r>
            <a:rPr lang="en-ID" dirty="0" err="1"/>
            <a:t>distribusi</a:t>
          </a:r>
          <a:r>
            <a:rPr lang="en-ID" dirty="0"/>
            <a:t> </a:t>
          </a:r>
          <a:r>
            <a:rPr lang="en-ID" dirty="0" err="1"/>
            <a:t>frekuensi</a:t>
          </a:r>
          <a:r>
            <a:rPr lang="en-ID" dirty="0"/>
            <a:t> </a:t>
          </a:r>
          <a:r>
            <a:rPr lang="en-ID" dirty="0" err="1"/>
            <a:t>adalah</a:t>
          </a:r>
          <a:r>
            <a:rPr lang="en-ID" dirty="0"/>
            <a:t> </a:t>
          </a:r>
          <a:r>
            <a:rPr lang="en-ID" dirty="0" err="1"/>
            <a:t>grafik</a:t>
          </a:r>
          <a:r>
            <a:rPr lang="en-ID" dirty="0"/>
            <a:t> </a:t>
          </a:r>
          <a:r>
            <a:rPr lang="en-ID" dirty="0" err="1"/>
            <a:t>garis</a:t>
          </a:r>
          <a:r>
            <a:rPr lang="en-ID" dirty="0"/>
            <a:t> yang </a:t>
          </a:r>
          <a:r>
            <a:rPr lang="en-ID" dirty="0" err="1"/>
            <a:t>menghubungkan</a:t>
          </a:r>
          <a:r>
            <a:rPr lang="en-ID" dirty="0"/>
            <a:t> </a:t>
          </a:r>
          <a:r>
            <a:rPr lang="en-ID" dirty="0" err="1"/>
            <a:t>titik</a:t>
          </a:r>
          <a:r>
            <a:rPr lang="en-ID" dirty="0"/>
            <a:t> </a:t>
          </a:r>
          <a:r>
            <a:rPr lang="en-ID" dirty="0" err="1"/>
            <a:t>tengah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frekuensi</a:t>
          </a:r>
          <a:r>
            <a:rPr lang="en-ID" dirty="0"/>
            <a:t> </a:t>
          </a:r>
          <a:r>
            <a:rPr lang="en-ID" dirty="0" err="1"/>
            <a:t>masing-masing</a:t>
          </a:r>
          <a:r>
            <a:rPr lang="en-ID" dirty="0"/>
            <a:t> </a:t>
          </a:r>
          <a:r>
            <a:rPr lang="en-ID" dirty="0" err="1"/>
            <a:t>kelas</a:t>
          </a:r>
          <a:r>
            <a:rPr lang="en-ID" dirty="0"/>
            <a:t>.</a:t>
          </a:r>
        </a:p>
      </dgm:t>
    </dgm:pt>
    <dgm:pt modelId="{16E535E9-BD23-4719-B01B-35B09F01AED0}" type="parTrans" cxnId="{718A2F88-7105-4009-AF95-3C0A9D060195}">
      <dgm:prSet/>
      <dgm:spPr/>
      <dgm:t>
        <a:bodyPr/>
        <a:lstStyle/>
        <a:p>
          <a:endParaRPr lang="en-ID"/>
        </a:p>
      </dgm:t>
    </dgm:pt>
    <dgm:pt modelId="{B3906E22-DC44-4DF4-B41A-26D72D7F0343}" type="sibTrans" cxnId="{718A2F88-7105-4009-AF95-3C0A9D060195}">
      <dgm:prSet/>
      <dgm:spPr/>
      <dgm:t>
        <a:bodyPr/>
        <a:lstStyle/>
        <a:p>
          <a:endParaRPr lang="en-ID"/>
        </a:p>
      </dgm:t>
    </dgm:pt>
    <dgm:pt modelId="{645DBAFE-E532-42C0-BB42-DC0E21320A0B}" type="pres">
      <dgm:prSet presAssocID="{BAD7334F-9A96-4D77-9145-20859CB7A305}" presName="Name0" presStyleCnt="0">
        <dgm:presLayoutVars>
          <dgm:dir/>
          <dgm:animLvl val="lvl"/>
          <dgm:resizeHandles/>
        </dgm:presLayoutVars>
      </dgm:prSet>
      <dgm:spPr/>
    </dgm:pt>
    <dgm:pt modelId="{74BA17C4-3C3C-4FD1-91FE-4A3BA97CC660}" type="pres">
      <dgm:prSet presAssocID="{48EFA463-6CB1-4DE8-AE0B-C5517DB1A31A}" presName="linNode" presStyleCnt="0"/>
      <dgm:spPr/>
    </dgm:pt>
    <dgm:pt modelId="{0CC538C9-5646-4FA2-87B1-1B359B46ED68}" type="pres">
      <dgm:prSet presAssocID="{48EFA463-6CB1-4DE8-AE0B-C5517DB1A31A}" presName="parentShp" presStyleLbl="node1" presStyleIdx="0" presStyleCnt="2">
        <dgm:presLayoutVars>
          <dgm:bulletEnabled val="1"/>
        </dgm:presLayoutVars>
      </dgm:prSet>
      <dgm:spPr/>
    </dgm:pt>
    <dgm:pt modelId="{8D5DF106-BD95-47CE-8F9A-16514910618C}" type="pres">
      <dgm:prSet presAssocID="{48EFA463-6CB1-4DE8-AE0B-C5517DB1A31A}" presName="childShp" presStyleLbl="bgAccFollowNode1" presStyleIdx="0" presStyleCnt="2">
        <dgm:presLayoutVars>
          <dgm:bulletEnabled val="1"/>
        </dgm:presLayoutVars>
      </dgm:prSet>
      <dgm:spPr/>
    </dgm:pt>
    <dgm:pt modelId="{F6D926CA-6279-43A8-905B-D6B9DD3B3CCA}" type="pres">
      <dgm:prSet presAssocID="{0A54E876-27B0-45F7-AADE-4910A3701E05}" presName="spacing" presStyleCnt="0"/>
      <dgm:spPr/>
    </dgm:pt>
    <dgm:pt modelId="{FCC13317-7352-47C3-9E98-C5991BB47992}" type="pres">
      <dgm:prSet presAssocID="{6642E64A-CF73-4DE7-994E-8E9807D47A73}" presName="linNode" presStyleCnt="0"/>
      <dgm:spPr/>
    </dgm:pt>
    <dgm:pt modelId="{26361870-AAC7-475B-95F6-7927A923BFE2}" type="pres">
      <dgm:prSet presAssocID="{6642E64A-CF73-4DE7-994E-8E9807D47A73}" presName="parentShp" presStyleLbl="node1" presStyleIdx="1" presStyleCnt="2">
        <dgm:presLayoutVars>
          <dgm:bulletEnabled val="1"/>
        </dgm:presLayoutVars>
      </dgm:prSet>
      <dgm:spPr/>
    </dgm:pt>
    <dgm:pt modelId="{01A2D572-287A-4AE8-9267-D5BC549F3E42}" type="pres">
      <dgm:prSet presAssocID="{6642E64A-CF73-4DE7-994E-8E9807D47A73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5CBACB08-CA47-4CFA-BA72-BCBDE322B7E3}" type="presOf" srcId="{6642E64A-CF73-4DE7-994E-8E9807D47A73}" destId="{26361870-AAC7-475B-95F6-7927A923BFE2}" srcOrd="0" destOrd="0" presId="urn:microsoft.com/office/officeart/2005/8/layout/vList6"/>
    <dgm:cxn modelId="{B853965D-9603-41B8-BCBE-CA184CED62FB}" type="presOf" srcId="{48EFA463-6CB1-4DE8-AE0B-C5517DB1A31A}" destId="{0CC538C9-5646-4FA2-87B1-1B359B46ED68}" srcOrd="0" destOrd="0" presId="urn:microsoft.com/office/officeart/2005/8/layout/vList6"/>
    <dgm:cxn modelId="{6BD0E95E-FCC9-474A-8289-17DB70A7E0FB}" type="presOf" srcId="{2A5DFADF-2850-4520-BB85-333289B6E47E}" destId="{8D5DF106-BD95-47CE-8F9A-16514910618C}" srcOrd="0" destOrd="0" presId="urn:microsoft.com/office/officeart/2005/8/layout/vList6"/>
    <dgm:cxn modelId="{594DE548-5BC8-48BE-9DAD-0588EF363967}" type="presOf" srcId="{BAD7334F-9A96-4D77-9145-20859CB7A305}" destId="{645DBAFE-E532-42C0-BB42-DC0E21320A0B}" srcOrd="0" destOrd="0" presId="urn:microsoft.com/office/officeart/2005/8/layout/vList6"/>
    <dgm:cxn modelId="{0D89C36F-47EB-4D84-95F0-B50BC2A8CC19}" srcId="{48EFA463-6CB1-4DE8-AE0B-C5517DB1A31A}" destId="{2A5DFADF-2850-4520-BB85-333289B6E47E}" srcOrd="0" destOrd="0" parTransId="{39E4DD65-6C34-4EFD-BC4E-CF67508DA9FD}" sibTransId="{76CA5959-0FC7-49AA-8711-4F855C40FFF1}"/>
    <dgm:cxn modelId="{718A2F88-7105-4009-AF95-3C0A9D060195}" srcId="{6642E64A-CF73-4DE7-994E-8E9807D47A73}" destId="{05AD5FBB-96AF-4D12-A1EE-B5152760754B}" srcOrd="0" destOrd="0" parTransId="{16E535E9-BD23-4719-B01B-35B09F01AED0}" sibTransId="{B3906E22-DC44-4DF4-B41A-26D72D7F0343}"/>
    <dgm:cxn modelId="{5F054E91-790E-4CAB-A62F-89DD7408A1D4}" type="presOf" srcId="{05AD5FBB-96AF-4D12-A1EE-B5152760754B}" destId="{01A2D572-287A-4AE8-9267-D5BC549F3E42}" srcOrd="0" destOrd="0" presId="urn:microsoft.com/office/officeart/2005/8/layout/vList6"/>
    <dgm:cxn modelId="{14FA15C1-8813-4407-A95F-E7783F634FD7}" srcId="{BAD7334F-9A96-4D77-9145-20859CB7A305}" destId="{6642E64A-CF73-4DE7-994E-8E9807D47A73}" srcOrd="1" destOrd="0" parTransId="{C84520FC-4C9B-4502-AD32-7FCB3466C885}" sibTransId="{B246D362-4320-4F92-86D2-A70C712DBDF5}"/>
    <dgm:cxn modelId="{FBB3CDF3-F5DB-431B-8A8F-DD8A31EAD8C0}" srcId="{BAD7334F-9A96-4D77-9145-20859CB7A305}" destId="{48EFA463-6CB1-4DE8-AE0B-C5517DB1A31A}" srcOrd="0" destOrd="0" parTransId="{693505B3-0C53-4F04-B4A8-F192EA91421C}" sibTransId="{0A54E876-27B0-45F7-AADE-4910A3701E05}"/>
    <dgm:cxn modelId="{591734B9-94B7-46DF-872B-A041A7D4F18D}" type="presParOf" srcId="{645DBAFE-E532-42C0-BB42-DC0E21320A0B}" destId="{74BA17C4-3C3C-4FD1-91FE-4A3BA97CC660}" srcOrd="0" destOrd="0" presId="urn:microsoft.com/office/officeart/2005/8/layout/vList6"/>
    <dgm:cxn modelId="{C67BC893-E40A-4FA8-AFE1-52D036FB41D4}" type="presParOf" srcId="{74BA17C4-3C3C-4FD1-91FE-4A3BA97CC660}" destId="{0CC538C9-5646-4FA2-87B1-1B359B46ED68}" srcOrd="0" destOrd="0" presId="urn:microsoft.com/office/officeart/2005/8/layout/vList6"/>
    <dgm:cxn modelId="{0E2A387A-F8C4-48C2-8D4C-DA371F10C168}" type="presParOf" srcId="{74BA17C4-3C3C-4FD1-91FE-4A3BA97CC660}" destId="{8D5DF106-BD95-47CE-8F9A-16514910618C}" srcOrd="1" destOrd="0" presId="urn:microsoft.com/office/officeart/2005/8/layout/vList6"/>
    <dgm:cxn modelId="{0BBC44B8-C30C-4EDB-B9EE-6025B9C3C3BE}" type="presParOf" srcId="{645DBAFE-E532-42C0-BB42-DC0E21320A0B}" destId="{F6D926CA-6279-43A8-905B-D6B9DD3B3CCA}" srcOrd="1" destOrd="0" presId="urn:microsoft.com/office/officeart/2005/8/layout/vList6"/>
    <dgm:cxn modelId="{1ABA099F-D0FE-41C7-9A6A-6AF0A92C30D4}" type="presParOf" srcId="{645DBAFE-E532-42C0-BB42-DC0E21320A0B}" destId="{FCC13317-7352-47C3-9E98-C5991BB47992}" srcOrd="2" destOrd="0" presId="urn:microsoft.com/office/officeart/2005/8/layout/vList6"/>
    <dgm:cxn modelId="{72828A3D-BAFE-4CF3-8A70-5458B722818B}" type="presParOf" srcId="{FCC13317-7352-47C3-9E98-C5991BB47992}" destId="{26361870-AAC7-475B-95F6-7927A923BFE2}" srcOrd="0" destOrd="0" presId="urn:microsoft.com/office/officeart/2005/8/layout/vList6"/>
    <dgm:cxn modelId="{8E18027E-6F90-4D13-A855-7FC65CE9260F}" type="presParOf" srcId="{FCC13317-7352-47C3-9E98-C5991BB47992}" destId="{01A2D572-287A-4AE8-9267-D5BC549F3E4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D7334F-9A96-4D77-9145-20859CB7A30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48EFA463-6CB1-4DE8-AE0B-C5517DB1A31A}">
      <dgm:prSet phldrT="[Text]" custT="1"/>
      <dgm:spPr/>
      <dgm:t>
        <a:bodyPr/>
        <a:lstStyle/>
        <a:p>
          <a:r>
            <a:rPr lang="en-US" sz="2800" dirty="0"/>
            <a:t>OGIF</a:t>
          </a:r>
          <a:endParaRPr lang="en-ID" sz="2800" dirty="0"/>
        </a:p>
      </dgm:t>
    </dgm:pt>
    <dgm:pt modelId="{693505B3-0C53-4F04-B4A8-F192EA91421C}" type="parTrans" cxnId="{FBB3CDF3-F5DB-431B-8A8F-DD8A31EAD8C0}">
      <dgm:prSet/>
      <dgm:spPr/>
      <dgm:t>
        <a:bodyPr/>
        <a:lstStyle/>
        <a:p>
          <a:endParaRPr lang="en-ID"/>
        </a:p>
      </dgm:t>
    </dgm:pt>
    <dgm:pt modelId="{0A54E876-27B0-45F7-AADE-4910A3701E05}" type="sibTrans" cxnId="{FBB3CDF3-F5DB-431B-8A8F-DD8A31EAD8C0}">
      <dgm:prSet/>
      <dgm:spPr/>
      <dgm:t>
        <a:bodyPr/>
        <a:lstStyle/>
        <a:p>
          <a:endParaRPr lang="en-ID"/>
        </a:p>
      </dgm:t>
    </dgm:pt>
    <dgm:pt modelId="{2A5DFADF-2850-4520-BB85-333289B6E47E}">
      <dgm:prSet phldrT="[Text]"/>
      <dgm:spPr/>
      <dgm:t>
        <a:bodyPr/>
        <a:lstStyle/>
        <a:p>
          <a:r>
            <a:rPr lang="en-ID" dirty="0"/>
            <a:t>Ogive (</a:t>
          </a:r>
          <a:r>
            <a:rPr lang="en-ID" dirty="0" err="1"/>
            <a:t>poligon</a:t>
          </a:r>
          <a:r>
            <a:rPr lang="en-ID" dirty="0"/>
            <a:t> </a:t>
          </a:r>
          <a:r>
            <a:rPr lang="en-ID" dirty="0" err="1"/>
            <a:t>distribusi</a:t>
          </a:r>
          <a:r>
            <a:rPr lang="en-ID" dirty="0"/>
            <a:t> </a:t>
          </a:r>
          <a:r>
            <a:rPr lang="en-ID" dirty="0" err="1"/>
            <a:t>frekuensi</a:t>
          </a:r>
          <a:r>
            <a:rPr lang="en-ID" dirty="0"/>
            <a:t> </a:t>
          </a:r>
          <a:r>
            <a:rPr lang="en-ID" dirty="0" err="1"/>
            <a:t>kumulatif</a:t>
          </a:r>
          <a:r>
            <a:rPr lang="en-ID" dirty="0"/>
            <a:t>) </a:t>
          </a:r>
          <a:r>
            <a:rPr lang="en-ID" dirty="0" err="1"/>
            <a:t>adalah</a:t>
          </a:r>
          <a:r>
            <a:rPr lang="en-ID" dirty="0"/>
            <a:t> </a:t>
          </a:r>
          <a:r>
            <a:rPr lang="en-ID" dirty="0" err="1"/>
            <a:t>bentuk</a:t>
          </a:r>
          <a:r>
            <a:rPr lang="en-ID" dirty="0"/>
            <a:t> </a:t>
          </a:r>
          <a:r>
            <a:rPr lang="en-ID" dirty="0" err="1"/>
            <a:t>kurva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daftar </a:t>
          </a:r>
          <a:r>
            <a:rPr lang="en-ID" dirty="0" err="1"/>
            <a:t>distribusi</a:t>
          </a:r>
          <a:r>
            <a:rPr lang="en-ID" dirty="0"/>
            <a:t> </a:t>
          </a:r>
          <a:r>
            <a:rPr lang="en-ID" dirty="0" err="1"/>
            <a:t>frekuensi</a:t>
          </a:r>
          <a:r>
            <a:rPr lang="en-ID" dirty="0"/>
            <a:t> </a:t>
          </a:r>
          <a:r>
            <a:rPr lang="en-ID" dirty="0" err="1"/>
            <a:t>kumulatif</a:t>
          </a:r>
          <a:r>
            <a:rPr lang="en-ID" dirty="0"/>
            <a:t>.</a:t>
          </a:r>
        </a:p>
      </dgm:t>
    </dgm:pt>
    <dgm:pt modelId="{39E4DD65-6C34-4EFD-BC4E-CF67508DA9FD}" type="parTrans" cxnId="{0D89C36F-47EB-4D84-95F0-B50BC2A8CC19}">
      <dgm:prSet/>
      <dgm:spPr/>
      <dgm:t>
        <a:bodyPr/>
        <a:lstStyle/>
        <a:p>
          <a:endParaRPr lang="en-ID"/>
        </a:p>
      </dgm:t>
    </dgm:pt>
    <dgm:pt modelId="{76CA5959-0FC7-49AA-8711-4F855C40FFF1}" type="sibTrans" cxnId="{0D89C36F-47EB-4D84-95F0-B50BC2A8CC19}">
      <dgm:prSet/>
      <dgm:spPr/>
      <dgm:t>
        <a:bodyPr/>
        <a:lstStyle/>
        <a:p>
          <a:endParaRPr lang="en-ID"/>
        </a:p>
      </dgm:t>
    </dgm:pt>
    <dgm:pt modelId="{645DBAFE-E532-42C0-BB42-DC0E21320A0B}" type="pres">
      <dgm:prSet presAssocID="{BAD7334F-9A96-4D77-9145-20859CB7A305}" presName="Name0" presStyleCnt="0">
        <dgm:presLayoutVars>
          <dgm:dir/>
          <dgm:animLvl val="lvl"/>
          <dgm:resizeHandles/>
        </dgm:presLayoutVars>
      </dgm:prSet>
      <dgm:spPr/>
    </dgm:pt>
    <dgm:pt modelId="{74BA17C4-3C3C-4FD1-91FE-4A3BA97CC660}" type="pres">
      <dgm:prSet presAssocID="{48EFA463-6CB1-4DE8-AE0B-C5517DB1A31A}" presName="linNode" presStyleCnt="0"/>
      <dgm:spPr/>
    </dgm:pt>
    <dgm:pt modelId="{0CC538C9-5646-4FA2-87B1-1B359B46ED68}" type="pres">
      <dgm:prSet presAssocID="{48EFA463-6CB1-4DE8-AE0B-C5517DB1A31A}" presName="parentShp" presStyleLbl="node1" presStyleIdx="0" presStyleCnt="1">
        <dgm:presLayoutVars>
          <dgm:bulletEnabled val="1"/>
        </dgm:presLayoutVars>
      </dgm:prSet>
      <dgm:spPr/>
    </dgm:pt>
    <dgm:pt modelId="{8D5DF106-BD95-47CE-8F9A-16514910618C}" type="pres">
      <dgm:prSet presAssocID="{48EFA463-6CB1-4DE8-AE0B-C5517DB1A31A}" presName="childShp" presStyleLbl="bgAccFollowNode1" presStyleIdx="0" presStyleCnt="1" custScaleX="94350" custScaleY="77275">
        <dgm:presLayoutVars>
          <dgm:bulletEnabled val="1"/>
        </dgm:presLayoutVars>
      </dgm:prSet>
      <dgm:spPr/>
    </dgm:pt>
  </dgm:ptLst>
  <dgm:cxnLst>
    <dgm:cxn modelId="{B853965D-9603-41B8-BCBE-CA184CED62FB}" type="presOf" srcId="{48EFA463-6CB1-4DE8-AE0B-C5517DB1A31A}" destId="{0CC538C9-5646-4FA2-87B1-1B359B46ED68}" srcOrd="0" destOrd="0" presId="urn:microsoft.com/office/officeart/2005/8/layout/vList6"/>
    <dgm:cxn modelId="{6BD0E95E-FCC9-474A-8289-17DB70A7E0FB}" type="presOf" srcId="{2A5DFADF-2850-4520-BB85-333289B6E47E}" destId="{8D5DF106-BD95-47CE-8F9A-16514910618C}" srcOrd="0" destOrd="0" presId="urn:microsoft.com/office/officeart/2005/8/layout/vList6"/>
    <dgm:cxn modelId="{594DE548-5BC8-48BE-9DAD-0588EF363967}" type="presOf" srcId="{BAD7334F-9A96-4D77-9145-20859CB7A305}" destId="{645DBAFE-E532-42C0-BB42-DC0E21320A0B}" srcOrd="0" destOrd="0" presId="urn:microsoft.com/office/officeart/2005/8/layout/vList6"/>
    <dgm:cxn modelId="{0D89C36F-47EB-4D84-95F0-B50BC2A8CC19}" srcId="{48EFA463-6CB1-4DE8-AE0B-C5517DB1A31A}" destId="{2A5DFADF-2850-4520-BB85-333289B6E47E}" srcOrd="0" destOrd="0" parTransId="{39E4DD65-6C34-4EFD-BC4E-CF67508DA9FD}" sibTransId="{76CA5959-0FC7-49AA-8711-4F855C40FFF1}"/>
    <dgm:cxn modelId="{FBB3CDF3-F5DB-431B-8A8F-DD8A31EAD8C0}" srcId="{BAD7334F-9A96-4D77-9145-20859CB7A305}" destId="{48EFA463-6CB1-4DE8-AE0B-C5517DB1A31A}" srcOrd="0" destOrd="0" parTransId="{693505B3-0C53-4F04-B4A8-F192EA91421C}" sibTransId="{0A54E876-27B0-45F7-AADE-4910A3701E05}"/>
    <dgm:cxn modelId="{591734B9-94B7-46DF-872B-A041A7D4F18D}" type="presParOf" srcId="{645DBAFE-E532-42C0-BB42-DC0E21320A0B}" destId="{74BA17C4-3C3C-4FD1-91FE-4A3BA97CC660}" srcOrd="0" destOrd="0" presId="urn:microsoft.com/office/officeart/2005/8/layout/vList6"/>
    <dgm:cxn modelId="{C67BC893-E40A-4FA8-AFE1-52D036FB41D4}" type="presParOf" srcId="{74BA17C4-3C3C-4FD1-91FE-4A3BA97CC660}" destId="{0CC538C9-5646-4FA2-87B1-1B359B46ED68}" srcOrd="0" destOrd="0" presId="urn:microsoft.com/office/officeart/2005/8/layout/vList6"/>
    <dgm:cxn modelId="{0E2A387A-F8C4-48C2-8D4C-DA371F10C168}" type="presParOf" srcId="{74BA17C4-3C3C-4FD1-91FE-4A3BA97CC660}" destId="{8D5DF106-BD95-47CE-8F9A-16514910618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DF106-BD95-47CE-8F9A-16514910618C}">
      <dsp:nvSpPr>
        <dsp:cNvPr id="0" name=""/>
        <dsp:cNvSpPr/>
      </dsp:nvSpPr>
      <dsp:spPr>
        <a:xfrm>
          <a:off x="1767840" y="359"/>
          <a:ext cx="2651760" cy="14027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200" kern="1200" dirty="0"/>
            <a:t>Histogram </a:t>
          </a:r>
          <a:r>
            <a:rPr lang="en-ID" sz="1200" kern="1200" dirty="0" err="1"/>
            <a:t>adalah</a:t>
          </a:r>
          <a:r>
            <a:rPr lang="en-ID" sz="1200" kern="1200" dirty="0"/>
            <a:t> </a:t>
          </a:r>
          <a:r>
            <a:rPr lang="en-ID" sz="1200" kern="1200" dirty="0" err="1"/>
            <a:t>bentuk</a:t>
          </a:r>
          <a:r>
            <a:rPr lang="en-ID" sz="1200" kern="1200" dirty="0"/>
            <a:t> diagram </a:t>
          </a:r>
          <a:r>
            <a:rPr lang="en-ID" sz="1200" kern="1200" dirty="0" err="1"/>
            <a:t>batang</a:t>
          </a:r>
          <a:r>
            <a:rPr lang="en-ID" sz="1200" kern="1200" dirty="0"/>
            <a:t> yang </a:t>
          </a:r>
          <a:r>
            <a:rPr lang="en-ID" sz="1200" kern="1200" dirty="0" err="1"/>
            <a:t>menyajikan</a:t>
          </a:r>
          <a:r>
            <a:rPr lang="en-ID" sz="1200" kern="1200" dirty="0"/>
            <a:t> daftar </a:t>
          </a:r>
          <a:r>
            <a:rPr lang="en-ID" sz="1200" kern="1200" dirty="0" err="1"/>
            <a:t>distribusi</a:t>
          </a:r>
          <a:r>
            <a:rPr lang="en-ID" sz="1200" kern="1200" dirty="0"/>
            <a:t> </a:t>
          </a:r>
          <a:r>
            <a:rPr lang="en-ID" sz="1200" kern="1200" dirty="0" err="1"/>
            <a:t>frekuensi</a:t>
          </a:r>
          <a:r>
            <a:rPr lang="en-ID" sz="1200" kern="1200" dirty="0"/>
            <a:t> data </a:t>
          </a:r>
          <a:r>
            <a:rPr lang="en-ID" sz="1200" kern="1200" dirty="0" err="1"/>
            <a:t>berkelompok</a:t>
          </a:r>
          <a:r>
            <a:rPr lang="en-ID" sz="1200" kern="1200" dirty="0"/>
            <a:t>.</a:t>
          </a:r>
        </a:p>
      </dsp:txBody>
      <dsp:txXfrm>
        <a:off x="1767840" y="175697"/>
        <a:ext cx="2125746" cy="1052029"/>
      </dsp:txXfrm>
    </dsp:sp>
    <dsp:sp modelId="{0CC538C9-5646-4FA2-87B1-1B359B46ED68}">
      <dsp:nvSpPr>
        <dsp:cNvPr id="0" name=""/>
        <dsp:cNvSpPr/>
      </dsp:nvSpPr>
      <dsp:spPr>
        <a:xfrm>
          <a:off x="0" y="359"/>
          <a:ext cx="1767840" cy="1402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HISTOGRAM</a:t>
          </a:r>
          <a:endParaRPr lang="en-ID" sz="1900" kern="1200" dirty="0"/>
        </a:p>
      </dsp:txBody>
      <dsp:txXfrm>
        <a:off x="68474" y="68833"/>
        <a:ext cx="1630892" cy="1265757"/>
      </dsp:txXfrm>
    </dsp:sp>
    <dsp:sp modelId="{01A2D572-287A-4AE8-9267-D5BC549F3E42}">
      <dsp:nvSpPr>
        <dsp:cNvPr id="0" name=""/>
        <dsp:cNvSpPr/>
      </dsp:nvSpPr>
      <dsp:spPr>
        <a:xfrm>
          <a:off x="1767840" y="1543335"/>
          <a:ext cx="2651760" cy="14027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200" kern="1200" dirty="0" err="1"/>
            <a:t>Poligon</a:t>
          </a:r>
          <a:r>
            <a:rPr lang="en-ID" sz="1200" kern="1200" dirty="0"/>
            <a:t> </a:t>
          </a:r>
          <a:r>
            <a:rPr lang="en-ID" sz="1200" kern="1200" dirty="0" err="1"/>
            <a:t>distribusi</a:t>
          </a:r>
          <a:r>
            <a:rPr lang="en-ID" sz="1200" kern="1200" dirty="0"/>
            <a:t> </a:t>
          </a:r>
          <a:r>
            <a:rPr lang="en-ID" sz="1200" kern="1200" dirty="0" err="1"/>
            <a:t>frekuensi</a:t>
          </a:r>
          <a:r>
            <a:rPr lang="en-ID" sz="1200" kern="1200" dirty="0"/>
            <a:t> </a:t>
          </a:r>
          <a:r>
            <a:rPr lang="en-ID" sz="1200" kern="1200" dirty="0" err="1"/>
            <a:t>adalah</a:t>
          </a:r>
          <a:r>
            <a:rPr lang="en-ID" sz="1200" kern="1200" dirty="0"/>
            <a:t> </a:t>
          </a:r>
          <a:r>
            <a:rPr lang="en-ID" sz="1200" kern="1200" dirty="0" err="1"/>
            <a:t>grafik</a:t>
          </a:r>
          <a:r>
            <a:rPr lang="en-ID" sz="1200" kern="1200" dirty="0"/>
            <a:t> </a:t>
          </a:r>
          <a:r>
            <a:rPr lang="en-ID" sz="1200" kern="1200" dirty="0" err="1"/>
            <a:t>garis</a:t>
          </a:r>
          <a:r>
            <a:rPr lang="en-ID" sz="1200" kern="1200" dirty="0"/>
            <a:t> yang </a:t>
          </a:r>
          <a:r>
            <a:rPr lang="en-ID" sz="1200" kern="1200" dirty="0" err="1"/>
            <a:t>menghubungkan</a:t>
          </a:r>
          <a:r>
            <a:rPr lang="en-ID" sz="1200" kern="1200" dirty="0"/>
            <a:t> </a:t>
          </a:r>
          <a:r>
            <a:rPr lang="en-ID" sz="1200" kern="1200" dirty="0" err="1"/>
            <a:t>titik</a:t>
          </a:r>
          <a:r>
            <a:rPr lang="en-ID" sz="1200" kern="1200" dirty="0"/>
            <a:t> </a:t>
          </a:r>
          <a:r>
            <a:rPr lang="en-ID" sz="1200" kern="1200" dirty="0" err="1"/>
            <a:t>tengah</a:t>
          </a:r>
          <a:r>
            <a:rPr lang="en-ID" sz="1200" kern="1200" dirty="0"/>
            <a:t> </a:t>
          </a:r>
          <a:r>
            <a:rPr lang="en-ID" sz="1200" kern="1200" dirty="0" err="1"/>
            <a:t>dengan</a:t>
          </a:r>
          <a:r>
            <a:rPr lang="en-ID" sz="1200" kern="1200" dirty="0"/>
            <a:t> </a:t>
          </a:r>
          <a:r>
            <a:rPr lang="en-ID" sz="1200" kern="1200" dirty="0" err="1"/>
            <a:t>frekuensi</a:t>
          </a:r>
          <a:r>
            <a:rPr lang="en-ID" sz="1200" kern="1200" dirty="0"/>
            <a:t> </a:t>
          </a:r>
          <a:r>
            <a:rPr lang="en-ID" sz="1200" kern="1200" dirty="0" err="1"/>
            <a:t>masing-masing</a:t>
          </a:r>
          <a:r>
            <a:rPr lang="en-ID" sz="1200" kern="1200" dirty="0"/>
            <a:t> </a:t>
          </a:r>
          <a:r>
            <a:rPr lang="en-ID" sz="1200" kern="1200" dirty="0" err="1"/>
            <a:t>kelas</a:t>
          </a:r>
          <a:r>
            <a:rPr lang="en-ID" sz="1200" kern="1200" dirty="0"/>
            <a:t>.</a:t>
          </a:r>
        </a:p>
      </dsp:txBody>
      <dsp:txXfrm>
        <a:off x="1767840" y="1718673"/>
        <a:ext cx="2125746" cy="1052029"/>
      </dsp:txXfrm>
    </dsp:sp>
    <dsp:sp modelId="{26361870-AAC7-475B-95F6-7927A923BFE2}">
      <dsp:nvSpPr>
        <dsp:cNvPr id="0" name=""/>
        <dsp:cNvSpPr/>
      </dsp:nvSpPr>
      <dsp:spPr>
        <a:xfrm>
          <a:off x="0" y="1543335"/>
          <a:ext cx="1767840" cy="14027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POLIGON</a:t>
          </a:r>
          <a:endParaRPr lang="en-ID" sz="1900" kern="1200" dirty="0"/>
        </a:p>
      </dsp:txBody>
      <dsp:txXfrm>
        <a:off x="68474" y="1611809"/>
        <a:ext cx="1630892" cy="1265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DF106-BD95-47CE-8F9A-16514910618C}">
      <dsp:nvSpPr>
        <dsp:cNvPr id="0" name=""/>
        <dsp:cNvSpPr/>
      </dsp:nvSpPr>
      <dsp:spPr>
        <a:xfrm>
          <a:off x="1874523" y="188509"/>
          <a:ext cx="2545072" cy="12820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300" kern="1200" dirty="0"/>
            <a:t>Ogive (</a:t>
          </a:r>
          <a:r>
            <a:rPr lang="en-ID" sz="1300" kern="1200" dirty="0" err="1"/>
            <a:t>poligon</a:t>
          </a:r>
          <a:r>
            <a:rPr lang="en-ID" sz="1300" kern="1200" dirty="0"/>
            <a:t> </a:t>
          </a:r>
          <a:r>
            <a:rPr lang="en-ID" sz="1300" kern="1200" dirty="0" err="1"/>
            <a:t>distribusi</a:t>
          </a:r>
          <a:r>
            <a:rPr lang="en-ID" sz="1300" kern="1200" dirty="0"/>
            <a:t> </a:t>
          </a:r>
          <a:r>
            <a:rPr lang="en-ID" sz="1300" kern="1200" dirty="0" err="1"/>
            <a:t>frekuensi</a:t>
          </a:r>
          <a:r>
            <a:rPr lang="en-ID" sz="1300" kern="1200" dirty="0"/>
            <a:t> </a:t>
          </a:r>
          <a:r>
            <a:rPr lang="en-ID" sz="1300" kern="1200" dirty="0" err="1"/>
            <a:t>kumulatif</a:t>
          </a:r>
          <a:r>
            <a:rPr lang="en-ID" sz="1300" kern="1200" dirty="0"/>
            <a:t>) </a:t>
          </a:r>
          <a:r>
            <a:rPr lang="en-ID" sz="1300" kern="1200" dirty="0" err="1"/>
            <a:t>adalah</a:t>
          </a:r>
          <a:r>
            <a:rPr lang="en-ID" sz="1300" kern="1200" dirty="0"/>
            <a:t> </a:t>
          </a:r>
          <a:r>
            <a:rPr lang="en-ID" sz="1300" kern="1200" dirty="0" err="1"/>
            <a:t>bentuk</a:t>
          </a:r>
          <a:r>
            <a:rPr lang="en-ID" sz="1300" kern="1200" dirty="0"/>
            <a:t> </a:t>
          </a:r>
          <a:r>
            <a:rPr lang="en-ID" sz="1300" kern="1200" dirty="0" err="1"/>
            <a:t>kurva</a:t>
          </a:r>
          <a:r>
            <a:rPr lang="en-ID" sz="1300" kern="1200" dirty="0"/>
            <a:t> </a:t>
          </a:r>
          <a:r>
            <a:rPr lang="en-ID" sz="1300" kern="1200" dirty="0" err="1"/>
            <a:t>dari</a:t>
          </a:r>
          <a:r>
            <a:rPr lang="en-ID" sz="1300" kern="1200" dirty="0"/>
            <a:t> daftar </a:t>
          </a:r>
          <a:r>
            <a:rPr lang="en-ID" sz="1300" kern="1200" dirty="0" err="1"/>
            <a:t>distribusi</a:t>
          </a:r>
          <a:r>
            <a:rPr lang="en-ID" sz="1300" kern="1200" dirty="0"/>
            <a:t> </a:t>
          </a:r>
          <a:r>
            <a:rPr lang="en-ID" sz="1300" kern="1200" dirty="0" err="1"/>
            <a:t>frekuensi</a:t>
          </a:r>
          <a:r>
            <a:rPr lang="en-ID" sz="1300" kern="1200" dirty="0"/>
            <a:t> </a:t>
          </a:r>
          <a:r>
            <a:rPr lang="en-ID" sz="1300" kern="1200" dirty="0" err="1"/>
            <a:t>kumulatif</a:t>
          </a:r>
          <a:r>
            <a:rPr lang="en-ID" sz="1300" kern="1200" dirty="0"/>
            <a:t>.</a:t>
          </a:r>
        </a:p>
      </dsp:txBody>
      <dsp:txXfrm>
        <a:off x="1874523" y="348763"/>
        <a:ext cx="2064311" cy="961522"/>
      </dsp:txXfrm>
    </dsp:sp>
    <dsp:sp modelId="{0CC538C9-5646-4FA2-87B1-1B359B46ED68}">
      <dsp:nvSpPr>
        <dsp:cNvPr id="0" name=""/>
        <dsp:cNvSpPr/>
      </dsp:nvSpPr>
      <dsp:spPr>
        <a:xfrm>
          <a:off x="76203" y="0"/>
          <a:ext cx="1798320" cy="1659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OGIF</a:t>
          </a:r>
          <a:endParaRPr lang="en-ID" sz="2800" kern="1200" dirty="0"/>
        </a:p>
      </dsp:txBody>
      <dsp:txXfrm>
        <a:off x="157191" y="80988"/>
        <a:ext cx="1636344" cy="1497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C94DC4A6-4B27-416D-BF76-422592258F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23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C680-A525-4A36-8F66-A0B8F2AFBBD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60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FE13-EEA1-47F6-B484-60F3C2D3E20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73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6169E-0C77-4A41-857C-C7BE0CB40800}" type="datetimeFigureOut">
              <a:rPr lang="en-US" altLang="en-US" smtClean="0"/>
              <a:pPr>
                <a:defRPr/>
              </a:pPr>
              <a:t>12/1/2023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030E3BB7-1548-4F3C-8B95-7499B54118E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408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0434AC-5125-48E6-A891-F670110C7D33}" type="datetimeFigureOut">
              <a:rPr lang="en-US" altLang="en-US" smtClean="0"/>
              <a:pPr>
                <a:defRPr/>
              </a:pPr>
              <a:t>12/1/2023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1A466-0F9C-4EBA-8C11-7559C3923A2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642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B045D42-0C91-46BC-8565-13E6EB1AB6EF}" type="datetimeFigureOut">
              <a:rPr lang="en-US" altLang="en-US" smtClean="0"/>
              <a:pPr>
                <a:defRPr/>
              </a:pPr>
              <a:t>12/1/2023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D96E5BBC-31C4-4B65-88AF-6B1A70E2A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120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FF419-0460-4983-A86F-110988B2955C}" type="datetimeFigureOut">
              <a:rPr lang="en-US" altLang="en-US" smtClean="0"/>
              <a:pPr>
                <a:defRPr/>
              </a:pPr>
              <a:t>12/1/2023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26168-A379-4A66-A6F6-B3432E7B801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731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EFBE39-38CB-4DE4-BE5A-8B4C915A27AE}" type="datetimeFigureOut">
              <a:rPr lang="en-US" altLang="en-US" smtClean="0"/>
              <a:pPr>
                <a:defRPr/>
              </a:pPr>
              <a:t>12/1/2023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7390E-F82E-48AB-A16E-99F15CEA025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609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8C275C6-F1CB-4333-B6AA-0C8890119DF0}" type="datetimeFigureOut">
              <a:rPr lang="en-US" altLang="en-US" smtClean="0"/>
              <a:pPr>
                <a:defRPr/>
              </a:pPr>
              <a:t>12/1/2023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B1343-A27D-47A1-A59C-D39A42924DB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019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B04941-4317-47BC-BB68-E6E6CA5E5E65}" type="datetimeFigureOut">
              <a:rPr lang="en-US" altLang="en-US" smtClean="0"/>
              <a:pPr>
                <a:defRPr/>
              </a:pPr>
              <a:t>12/1/2023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C375B-B6B0-4034-ABFA-3CCF49A0FAF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043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036485-4EB9-4BE7-AAE6-6D59798C131A}" type="datetimeFigureOut">
              <a:rPr lang="en-US" altLang="en-US" smtClean="0"/>
              <a:pPr>
                <a:defRPr/>
              </a:pPr>
              <a:t>12/1/2023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81E96-A9FB-411B-AE20-AF09B32AB1A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59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D417-7160-47BE-B8C2-8F5B2E5492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823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308D8F-A744-4C82-BB84-37D74DB8B2BC}" type="datetimeFigureOut">
              <a:rPr lang="en-US" altLang="en-US" smtClean="0"/>
              <a:pPr>
                <a:defRPr/>
              </a:pPr>
              <a:t>12/1/2023</a:t>
            </a:fld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DC79BE-B289-4DCD-AC1C-2CF2DF6F41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395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7FB58-BB1E-49A3-B625-9977E03F69FA}" type="datetimeFigureOut">
              <a:rPr lang="en-US" altLang="en-US" smtClean="0"/>
              <a:pPr>
                <a:defRPr/>
              </a:pPr>
              <a:t>12/1/2023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A883F-AE51-4D10-BA82-068941AC7A3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131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7167B1-2E93-4D22-A1CB-793C56A5B434}" type="datetimeFigureOut">
              <a:rPr lang="en-US" altLang="en-US" smtClean="0"/>
              <a:pPr>
                <a:defRPr/>
              </a:pPr>
              <a:t>12/1/2023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AC4A2-950E-4EBE-A6BB-0CC1541CE81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848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6169E-0C77-4A41-857C-C7BE0CB40800}" type="datetimeFigureOut">
              <a:rPr lang="en-US" altLang="en-US" smtClean="0"/>
              <a:pPr>
                <a:defRPr/>
              </a:pPr>
              <a:t>12/1/2023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030E3BB7-1548-4F3C-8B95-7499B54118E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173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0434AC-5125-48E6-A891-F670110C7D33}" type="datetimeFigureOut">
              <a:rPr lang="en-US" altLang="en-US" smtClean="0"/>
              <a:pPr>
                <a:defRPr/>
              </a:pPr>
              <a:t>12/1/2023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1A466-0F9C-4EBA-8C11-7559C3923A2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257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B045D42-0C91-46BC-8565-13E6EB1AB6EF}" type="datetimeFigureOut">
              <a:rPr lang="en-US" altLang="en-US" smtClean="0"/>
              <a:pPr>
                <a:defRPr/>
              </a:pPr>
              <a:t>12/1/2023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D96E5BBC-31C4-4B65-88AF-6B1A70E2A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593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FF419-0460-4983-A86F-110988B2955C}" type="datetimeFigureOut">
              <a:rPr lang="en-US" altLang="en-US" smtClean="0"/>
              <a:pPr>
                <a:defRPr/>
              </a:pPr>
              <a:t>12/1/2023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26168-A379-4A66-A6F6-B3432E7B801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553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EFBE39-38CB-4DE4-BE5A-8B4C915A27AE}" type="datetimeFigureOut">
              <a:rPr lang="en-US" altLang="en-US" smtClean="0"/>
              <a:pPr>
                <a:defRPr/>
              </a:pPr>
              <a:t>12/1/2023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7390E-F82E-48AB-A16E-99F15CEA025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705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8C275C6-F1CB-4333-B6AA-0C8890119DF0}" type="datetimeFigureOut">
              <a:rPr lang="en-US" altLang="en-US" smtClean="0"/>
              <a:pPr>
                <a:defRPr/>
              </a:pPr>
              <a:t>12/1/2023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B1343-A27D-47A1-A59C-D39A42924DB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137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B04941-4317-47BC-BB68-E6E6CA5E5E65}" type="datetimeFigureOut">
              <a:rPr lang="en-US" altLang="en-US" smtClean="0"/>
              <a:pPr>
                <a:defRPr/>
              </a:pPr>
              <a:t>12/1/2023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C375B-B6B0-4034-ABFA-3CCF49A0FAF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5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E1DA203B-3462-49F3-B76D-F40F0CBC5F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415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036485-4EB9-4BE7-AAE6-6D59798C131A}" type="datetimeFigureOut">
              <a:rPr lang="en-US" altLang="en-US" smtClean="0"/>
              <a:pPr>
                <a:defRPr/>
              </a:pPr>
              <a:t>12/1/2023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81E96-A9FB-411B-AE20-AF09B32AB1A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862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308D8F-A744-4C82-BB84-37D74DB8B2BC}" type="datetimeFigureOut">
              <a:rPr lang="en-US" altLang="en-US" smtClean="0"/>
              <a:pPr>
                <a:defRPr/>
              </a:pPr>
              <a:t>12/1/2023</a:t>
            </a:fld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DC79BE-B289-4DCD-AC1C-2CF2DF6F41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563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7FB58-BB1E-49A3-B625-9977E03F69FA}" type="datetimeFigureOut">
              <a:rPr lang="en-US" altLang="en-US" smtClean="0"/>
              <a:pPr>
                <a:defRPr/>
              </a:pPr>
              <a:t>12/1/2023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A883F-AE51-4D10-BA82-068941AC7A3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7602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7167B1-2E93-4D22-A1CB-793C56A5B434}" type="datetimeFigureOut">
              <a:rPr lang="en-US" altLang="en-US" smtClean="0"/>
              <a:pPr>
                <a:defRPr/>
              </a:pPr>
              <a:t>12/1/2023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AC4A2-950E-4EBE-A6BB-0CC1541CE81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0D93-9D3D-40E3-8F18-D3301B0F7DB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58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3C4B-20E0-4C97-B358-0CEE932233A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83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C516-B880-4785-8466-FFC5E1AD1CF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86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BE615-1D85-4A3D-9EA7-860AB2FA32F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70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442C5-433F-4DD9-8262-475D4CF639D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70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F2F2E-9BA7-4AC0-AEDA-D1C1BD66E0A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93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DFD56E3-E6A0-41DC-A5AB-470C988E43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96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DFD56E3-E6A0-41DC-A5AB-470C988E43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05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DFD56E3-E6A0-41DC-A5AB-470C988E43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14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5A48554-ED72-4634-9056-F91744CCEA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6600" b="1" dirty="0"/>
              <a:t>Applied Statistics for Business</a:t>
            </a:r>
            <a:br>
              <a:rPr lang="en-US" sz="6600" b="1" dirty="0"/>
            </a:br>
            <a:r>
              <a:rPr lang="en-US" sz="2800" b="1" dirty="0" err="1"/>
              <a:t>Pertemuan</a:t>
            </a:r>
            <a:r>
              <a:rPr lang="en-US" sz="2800" b="1" dirty="0"/>
              <a:t> 1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986D20B-9CB0-49C4-8F8A-D9723F1111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sz="2400" dirty="0"/>
              <a:t>Dr. </a:t>
            </a:r>
            <a:r>
              <a:rPr lang="en-US" sz="2400" dirty="0" err="1"/>
              <a:t>Dhian</a:t>
            </a:r>
            <a:r>
              <a:rPr lang="en-US" sz="2400" dirty="0"/>
              <a:t> </a:t>
            </a:r>
            <a:r>
              <a:rPr lang="en-US" sz="2400" dirty="0" err="1"/>
              <a:t>Tyas</a:t>
            </a:r>
            <a:r>
              <a:rPr lang="en-US" sz="2400" dirty="0"/>
              <a:t> </a:t>
            </a:r>
            <a:r>
              <a:rPr lang="en-US" sz="2400" dirty="0" err="1"/>
              <a:t>Untari</a:t>
            </a:r>
            <a:r>
              <a:rPr lang="en-US" sz="2400" dirty="0"/>
              <a:t> SE.,SH.,MM.,MBA</a:t>
            </a:r>
            <a:endParaRPr lang="id-ID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D9C794B-4607-4BBC-92A6-5285371D7A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7696200" cy="5562600"/>
          </a:xfrm>
        </p:spPr>
        <p:txBody>
          <a:bodyPr>
            <a:normAutofit fontScale="92500"/>
          </a:bodyPr>
          <a:lstStyle/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sz="4000" b="1" dirty="0"/>
              <a:t>c. </a:t>
            </a:r>
            <a:r>
              <a:rPr lang="en-US" sz="4000" b="1" dirty="0" err="1"/>
              <a:t>Analisis</a:t>
            </a:r>
            <a:r>
              <a:rPr lang="en-US" sz="4000" b="1" dirty="0"/>
              <a:t> </a:t>
            </a:r>
            <a:r>
              <a:rPr lang="en-US" sz="4000" b="1" dirty="0" err="1"/>
              <a:t>Multivariat</a:t>
            </a:r>
            <a:endParaRPr lang="en-US" sz="4000" b="1" dirty="0"/>
          </a:p>
          <a:p>
            <a:pPr marL="609600" indent="-609600" eaLnBrk="1" hangingPunct="1">
              <a:buFont typeface="Wingdings" panose="05000000000000000000" pitchFamily="2" charset="2"/>
              <a:buChar char="l"/>
              <a:defRPr/>
            </a:pPr>
            <a:endParaRPr lang="en-US" sz="1500" b="1" dirty="0"/>
          </a:p>
          <a:p>
            <a:pPr marL="609600" indent="-609600" eaLnBrk="1" hangingPunct="1">
              <a:buFontTx/>
              <a:buChar char="-"/>
              <a:defRPr/>
            </a:pPr>
            <a:r>
              <a:rPr lang="en-US" sz="4000" dirty="0" err="1"/>
              <a:t>Dilakukan</a:t>
            </a:r>
            <a:r>
              <a:rPr lang="en-US" sz="4000" dirty="0"/>
              <a:t> </a:t>
            </a:r>
            <a:r>
              <a:rPr lang="en-US" sz="4000" dirty="0" err="1"/>
              <a:t>terhadap</a:t>
            </a:r>
            <a:r>
              <a:rPr lang="en-US" sz="4000" dirty="0"/>
              <a:t> </a:t>
            </a:r>
            <a:r>
              <a:rPr lang="en-US" sz="4000" dirty="0" err="1"/>
              <a:t>lebih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2 </a:t>
            </a:r>
            <a:r>
              <a:rPr lang="en-US" sz="4000" dirty="0" err="1"/>
              <a:t>variabel</a:t>
            </a:r>
            <a:endParaRPr lang="en-US" sz="4000" dirty="0"/>
          </a:p>
          <a:p>
            <a:pPr marL="609600" indent="-609600" eaLnBrk="1" hangingPunct="1">
              <a:buFontTx/>
              <a:buNone/>
              <a:defRPr/>
            </a:pPr>
            <a:r>
              <a:rPr lang="en-US" sz="4000" dirty="0"/>
              <a:t>	</a:t>
            </a:r>
            <a:r>
              <a:rPr lang="en-US" sz="4000" dirty="0" err="1"/>
              <a:t>Biasanya</a:t>
            </a:r>
            <a:r>
              <a:rPr lang="en-US" sz="4000" dirty="0"/>
              <a:t> </a:t>
            </a:r>
            <a:r>
              <a:rPr lang="en-US" sz="4000" dirty="0" err="1"/>
              <a:t>hubungan</a:t>
            </a:r>
            <a:r>
              <a:rPr lang="en-US" sz="4000" dirty="0"/>
              <a:t> </a:t>
            </a:r>
            <a:r>
              <a:rPr lang="en-US" sz="4000" dirty="0" err="1"/>
              <a:t>antara</a:t>
            </a:r>
            <a:r>
              <a:rPr lang="en-US" sz="4000" dirty="0"/>
              <a:t> 1 </a:t>
            </a:r>
            <a:r>
              <a:rPr lang="en-US" sz="4000" dirty="0" err="1"/>
              <a:t>variabel</a:t>
            </a:r>
            <a:r>
              <a:rPr lang="en-US" sz="4000" dirty="0"/>
              <a:t> </a:t>
            </a:r>
            <a:r>
              <a:rPr lang="en-US" sz="4000" dirty="0" err="1"/>
              <a:t>terikat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beberapa</a:t>
            </a:r>
            <a:r>
              <a:rPr lang="en-US" sz="4000" dirty="0"/>
              <a:t> </a:t>
            </a:r>
            <a:r>
              <a:rPr lang="en-US" sz="4000" dirty="0" err="1"/>
              <a:t>variabel</a:t>
            </a:r>
            <a:r>
              <a:rPr lang="en-US" sz="4000" dirty="0"/>
              <a:t> </a:t>
            </a:r>
            <a:r>
              <a:rPr lang="en-US" sz="4000" dirty="0" err="1"/>
              <a:t>bebas</a:t>
            </a:r>
            <a:endParaRPr lang="en-US" sz="4000" dirty="0"/>
          </a:p>
          <a:p>
            <a:pPr marL="609600" indent="-609600" eaLnBrk="1" hangingPunct="1">
              <a:buFontTx/>
              <a:buChar char="-"/>
              <a:defRPr/>
            </a:pPr>
            <a:r>
              <a:rPr lang="en-US" sz="4000" dirty="0"/>
              <a:t>Uji </a:t>
            </a:r>
            <a:r>
              <a:rPr lang="en-US" sz="4000" dirty="0" err="1"/>
              <a:t>statistik</a:t>
            </a:r>
            <a:r>
              <a:rPr lang="en-US" sz="4000" dirty="0"/>
              <a:t> : </a:t>
            </a:r>
            <a:r>
              <a:rPr lang="en-US" sz="4000" dirty="0" err="1"/>
              <a:t>regresi</a:t>
            </a:r>
            <a:r>
              <a:rPr lang="en-US" sz="4000" dirty="0"/>
              <a:t> </a:t>
            </a:r>
            <a:r>
              <a:rPr lang="en-US" sz="4000" dirty="0" err="1"/>
              <a:t>berganda</a:t>
            </a:r>
            <a:r>
              <a:rPr lang="en-US" sz="4000" dirty="0"/>
              <a:t> (</a:t>
            </a:r>
            <a:r>
              <a:rPr lang="en-US" sz="4000" i="1" dirty="0"/>
              <a:t>multiple regression</a:t>
            </a:r>
            <a:r>
              <a:rPr lang="en-US" sz="4000" dirty="0"/>
              <a:t>), </a:t>
            </a:r>
            <a:r>
              <a:rPr lang="en-US" sz="4000" dirty="0" err="1"/>
              <a:t>analisis</a:t>
            </a:r>
            <a:r>
              <a:rPr lang="en-US" sz="4000" dirty="0"/>
              <a:t> variance, </a:t>
            </a:r>
            <a:r>
              <a:rPr lang="en-US" sz="4000" dirty="0" err="1"/>
              <a:t>dll</a:t>
            </a:r>
            <a:endParaRPr lang="en-US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BF54210-51D6-4121-85B9-A6EFC600D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/>
              <a:t>TEKNIK  ANALISIS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4E9F219-FB33-426D-92C5-FAE3E3CE40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01000" cy="4572000"/>
          </a:xfrm>
        </p:spPr>
        <p:txBody>
          <a:bodyPr>
            <a:normAutofit lnSpcReduction="10000"/>
          </a:bodyPr>
          <a:lstStyle/>
          <a:p>
            <a:pPr marL="338138" indent="-338138" eaLnBrk="1" hangingPunct="1">
              <a:buFont typeface="Wingdings" panose="05000000000000000000" pitchFamily="2" charset="2"/>
              <a:buAutoNum type="alphaUcPeriod"/>
              <a:defRPr/>
            </a:pPr>
            <a:r>
              <a:rPr lang="en-US" sz="4000" b="1" dirty="0"/>
              <a:t>Teknik </a:t>
            </a:r>
            <a:r>
              <a:rPr lang="en-US" sz="4000" b="1" dirty="0" err="1"/>
              <a:t>Analisis</a:t>
            </a:r>
            <a:r>
              <a:rPr lang="en-US" sz="4000" b="1" dirty="0"/>
              <a:t> </a:t>
            </a:r>
            <a:r>
              <a:rPr lang="en-US" sz="4000" b="1" dirty="0" err="1"/>
              <a:t>Kualitatif</a:t>
            </a:r>
            <a:endParaRPr lang="en-US" sz="4000" b="1" dirty="0"/>
          </a:p>
          <a:p>
            <a:pPr marL="338138" indent="-338138" eaLnBrk="1" hangingPunct="1">
              <a:buFont typeface="Wingdings" panose="05000000000000000000" pitchFamily="2" charset="2"/>
              <a:buAutoNum type="alphaUcPeriod"/>
              <a:defRPr/>
            </a:pPr>
            <a:endParaRPr lang="en-US" sz="1500" b="1" dirty="0"/>
          </a:p>
          <a:p>
            <a:pPr marL="338138" indent="-338138" eaLnBrk="1" hangingPunct="1">
              <a:buFontTx/>
              <a:buChar char="-"/>
              <a:defRPr/>
            </a:pPr>
            <a:r>
              <a:rPr lang="en-US" sz="4000" dirty="0"/>
              <a:t>Proses </a:t>
            </a:r>
            <a:r>
              <a:rPr lang="en-US" sz="4000" dirty="0" err="1"/>
              <a:t>berpikir</a:t>
            </a:r>
            <a:r>
              <a:rPr lang="en-US" sz="4000" dirty="0"/>
              <a:t> </a:t>
            </a:r>
            <a:r>
              <a:rPr lang="en-US" sz="4000" dirty="0" err="1"/>
              <a:t>induktif</a:t>
            </a:r>
            <a:r>
              <a:rPr lang="en-US" sz="4000" dirty="0"/>
              <a:t> (uji </a:t>
            </a:r>
            <a:r>
              <a:rPr lang="en-US" sz="4000" dirty="0" err="1"/>
              <a:t>hipotesis</a:t>
            </a:r>
            <a:r>
              <a:rPr lang="en-US" sz="4000" dirty="0"/>
              <a:t> </a:t>
            </a:r>
            <a:r>
              <a:rPr lang="en-US" sz="4000" dirty="0" err="1"/>
              <a:t>bertolak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data yang </a:t>
            </a:r>
            <a:r>
              <a:rPr lang="en-US" sz="4000" dirty="0" err="1"/>
              <a:t>terkumpul</a:t>
            </a:r>
            <a:r>
              <a:rPr lang="en-US" sz="4000" dirty="0"/>
              <a:t> -&gt; </a:t>
            </a:r>
            <a:r>
              <a:rPr lang="en-US" sz="4000" dirty="0" err="1"/>
              <a:t>disimpulkan</a:t>
            </a:r>
            <a:endParaRPr lang="en-US" sz="4000" dirty="0"/>
          </a:p>
          <a:p>
            <a:pPr marL="338138" indent="-338138" eaLnBrk="1" hangingPunct="1">
              <a:buFontTx/>
              <a:buChar char="-"/>
              <a:defRPr/>
            </a:pPr>
            <a:r>
              <a:rPr lang="en-US" sz="4000" dirty="0" err="1"/>
              <a:t>Dimulai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keputusan2 </a:t>
            </a:r>
            <a:r>
              <a:rPr lang="en-US" sz="4000" dirty="0" err="1"/>
              <a:t>khusus</a:t>
            </a:r>
            <a:r>
              <a:rPr lang="en-US" sz="4000" dirty="0"/>
              <a:t> (data yang </a:t>
            </a:r>
            <a:r>
              <a:rPr lang="en-US" sz="4000" dirty="0" err="1"/>
              <a:t>terkumpul</a:t>
            </a:r>
            <a:r>
              <a:rPr lang="en-US" sz="4000" dirty="0"/>
              <a:t>) -&gt; </a:t>
            </a:r>
            <a:r>
              <a:rPr lang="en-US" sz="4000" dirty="0" err="1"/>
              <a:t>diambil</a:t>
            </a:r>
            <a:r>
              <a:rPr lang="en-US" sz="4000" dirty="0"/>
              <a:t> </a:t>
            </a:r>
            <a:r>
              <a:rPr lang="en-US" sz="4000" dirty="0" err="1"/>
              <a:t>kesimpulan</a:t>
            </a:r>
            <a:r>
              <a:rPr lang="en-US" sz="4000" dirty="0"/>
              <a:t> </a:t>
            </a:r>
            <a:r>
              <a:rPr lang="en-US" sz="4000" dirty="0" err="1"/>
              <a:t>umum</a:t>
            </a:r>
            <a:endParaRPr lang="en-US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C74CC5DF-6389-4D00-8B00-7375119DEB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533400"/>
            <a:ext cx="7924800" cy="5562600"/>
          </a:xfrm>
        </p:spPr>
        <p:txBody>
          <a:bodyPr>
            <a:normAutofit lnSpcReduction="10000"/>
          </a:bodyPr>
          <a:lstStyle/>
          <a:p>
            <a:pPr marL="338138" indent="-338138" eaLnBrk="1" hangingPunct="1">
              <a:buFontTx/>
              <a:buChar char="-"/>
              <a:defRPr/>
            </a:pPr>
            <a:r>
              <a:rPr lang="en-US" sz="4000" dirty="0" err="1"/>
              <a:t>Biasanya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menganalisa</a:t>
            </a:r>
            <a:r>
              <a:rPr lang="en-US" sz="4000" dirty="0"/>
              <a:t> data yang </a:t>
            </a:r>
            <a:r>
              <a:rPr lang="en-US" sz="4000" dirty="0" err="1"/>
              <a:t>diperoleh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</a:t>
            </a:r>
            <a:r>
              <a:rPr lang="en-US" sz="4000" dirty="0" err="1"/>
              <a:t>observasi</a:t>
            </a:r>
            <a:r>
              <a:rPr lang="en-US" sz="4000" dirty="0"/>
              <a:t>, </a:t>
            </a:r>
            <a:r>
              <a:rPr lang="en-US" sz="4000" dirty="0" err="1"/>
              <a:t>wawancara</a:t>
            </a:r>
            <a:r>
              <a:rPr lang="en-US" sz="4000" dirty="0"/>
              <a:t> </a:t>
            </a:r>
            <a:r>
              <a:rPr lang="en-US" sz="4000" dirty="0" err="1"/>
              <a:t>tidak</a:t>
            </a:r>
            <a:r>
              <a:rPr lang="en-US" sz="4000" dirty="0"/>
              <a:t> </a:t>
            </a:r>
            <a:r>
              <a:rPr lang="en-US" sz="4000" dirty="0" err="1"/>
              <a:t>berstruktur</a:t>
            </a:r>
            <a:r>
              <a:rPr lang="en-US" sz="4000" dirty="0"/>
              <a:t> &amp; </a:t>
            </a:r>
            <a:r>
              <a:rPr lang="en-US" sz="4000" dirty="0" err="1"/>
              <a:t>diskusi</a:t>
            </a:r>
            <a:r>
              <a:rPr lang="en-US" sz="4000" dirty="0"/>
              <a:t> </a:t>
            </a:r>
            <a:r>
              <a:rPr lang="en-US" sz="4000" dirty="0" err="1"/>
              <a:t>kelompok</a:t>
            </a:r>
            <a:r>
              <a:rPr lang="en-US" sz="4000" dirty="0"/>
              <a:t> </a:t>
            </a:r>
            <a:r>
              <a:rPr lang="en-US" sz="4000" dirty="0" err="1"/>
              <a:t>terarah</a:t>
            </a:r>
            <a:r>
              <a:rPr lang="en-US" sz="4000" dirty="0"/>
              <a:t> (</a:t>
            </a:r>
            <a:r>
              <a:rPr lang="en-US" sz="4000" i="1" dirty="0"/>
              <a:t>focus group </a:t>
            </a:r>
            <a:r>
              <a:rPr lang="en-US" sz="4000" i="1" dirty="0" err="1"/>
              <a:t>discusion</a:t>
            </a:r>
            <a:r>
              <a:rPr lang="en-US" sz="4000" dirty="0"/>
              <a:t>)</a:t>
            </a:r>
          </a:p>
          <a:p>
            <a:pPr marL="338138" indent="-338138" eaLnBrk="1" hangingPunct="1">
              <a:buFontTx/>
              <a:buNone/>
              <a:defRPr/>
            </a:pPr>
            <a:endParaRPr lang="en-US" sz="4000" dirty="0"/>
          </a:p>
          <a:p>
            <a:pPr marL="338138" indent="-338138" eaLnBrk="1" hangingPunct="1">
              <a:buFontTx/>
              <a:buNone/>
              <a:defRPr/>
            </a:pPr>
            <a:r>
              <a:rPr lang="en-US" sz="4000" b="1" dirty="0"/>
              <a:t>B. Teknik </a:t>
            </a:r>
            <a:r>
              <a:rPr lang="en-US" sz="4000" b="1" dirty="0" err="1"/>
              <a:t>Analisis</a:t>
            </a:r>
            <a:r>
              <a:rPr lang="en-US" sz="4000" b="1" dirty="0"/>
              <a:t> </a:t>
            </a:r>
            <a:r>
              <a:rPr lang="en-US" sz="4000" b="1" dirty="0" err="1"/>
              <a:t>Kuantitatif</a:t>
            </a:r>
            <a:r>
              <a:rPr lang="en-US" sz="4000" b="1" dirty="0"/>
              <a:t> / Teknik </a:t>
            </a:r>
            <a:r>
              <a:rPr lang="en-US" sz="4000" b="1" dirty="0" err="1"/>
              <a:t>Statistik</a:t>
            </a:r>
            <a:endParaRPr lang="en-US" sz="4000" b="1" dirty="0"/>
          </a:p>
          <a:p>
            <a:pPr marL="338138" indent="-338138" eaLnBrk="1" hangingPunct="1">
              <a:buFontTx/>
              <a:buNone/>
              <a:defRPr/>
            </a:pPr>
            <a:r>
              <a:rPr lang="en-US" sz="4000" dirty="0"/>
              <a:t>	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mengolah</a:t>
            </a:r>
            <a:r>
              <a:rPr lang="en-US" sz="4000" dirty="0"/>
              <a:t> data yang </a:t>
            </a:r>
            <a:r>
              <a:rPr lang="en-US" sz="4000" dirty="0" err="1"/>
              <a:t>berbentuk</a:t>
            </a:r>
            <a:r>
              <a:rPr lang="en-US" sz="4000" dirty="0"/>
              <a:t> </a:t>
            </a:r>
            <a:r>
              <a:rPr lang="en-US" sz="4000" dirty="0" err="1"/>
              <a:t>angka</a:t>
            </a:r>
            <a:r>
              <a:rPr lang="en-US" sz="4000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9EC7F27-0D42-45C2-BB47-310BA76143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077200" cy="58674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4000" b="1" dirty="0"/>
              <a:t>4. </a:t>
            </a:r>
            <a:r>
              <a:rPr lang="en-US" sz="4000" b="1" dirty="0" err="1"/>
              <a:t>Pengujian</a:t>
            </a:r>
            <a:r>
              <a:rPr lang="en-US" sz="4000" b="1" dirty="0"/>
              <a:t> </a:t>
            </a:r>
            <a:r>
              <a:rPr lang="en-US" sz="4000" b="1" dirty="0" err="1"/>
              <a:t>Hipotesis</a:t>
            </a:r>
            <a:endParaRPr lang="en-US" sz="4000" b="1" dirty="0"/>
          </a:p>
          <a:p>
            <a:pPr marL="0" indent="0" eaLnBrk="1" hangingPunct="1">
              <a:buFont typeface="Wingdings" panose="05000000000000000000" pitchFamily="2" charset="2"/>
              <a:buChar char="l"/>
              <a:defRPr/>
            </a:pPr>
            <a:endParaRPr lang="en-US" sz="1500" b="1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4000" dirty="0" err="1"/>
              <a:t>Berdasarkan</a:t>
            </a:r>
            <a:r>
              <a:rPr lang="en-US" sz="4000" dirty="0"/>
              <a:t> </a:t>
            </a:r>
            <a:r>
              <a:rPr lang="en-US" sz="4000" dirty="0" err="1"/>
              <a:t>hasil</a:t>
            </a:r>
            <a:r>
              <a:rPr lang="en-US" sz="4000" dirty="0"/>
              <a:t> </a:t>
            </a:r>
            <a:r>
              <a:rPr lang="en-US" sz="4000" dirty="0" err="1"/>
              <a:t>pengujian</a:t>
            </a:r>
            <a:r>
              <a:rPr lang="en-US" sz="4000" dirty="0"/>
              <a:t> / </a:t>
            </a:r>
            <a:r>
              <a:rPr lang="en-US" sz="4000" dirty="0" err="1"/>
              <a:t>perhitungan</a:t>
            </a:r>
            <a:r>
              <a:rPr lang="en-US" sz="4000" dirty="0"/>
              <a:t> </a:t>
            </a:r>
            <a:r>
              <a:rPr lang="en-US" sz="4000" dirty="0" err="1"/>
              <a:t>statistik</a:t>
            </a:r>
            <a:r>
              <a:rPr lang="en-US" sz="4000" dirty="0"/>
              <a:t> -&gt; </a:t>
            </a:r>
            <a:r>
              <a:rPr lang="en-US" sz="4000" dirty="0" err="1"/>
              <a:t>hipotesis</a:t>
            </a:r>
            <a:r>
              <a:rPr lang="en-US" sz="4000" dirty="0"/>
              <a:t> </a:t>
            </a:r>
            <a:r>
              <a:rPr lang="en-US" sz="4000" dirty="0" err="1"/>
              <a:t>diterima</a:t>
            </a:r>
            <a:r>
              <a:rPr lang="en-US" sz="4000" dirty="0"/>
              <a:t> / </a:t>
            </a:r>
            <a:r>
              <a:rPr lang="en-US" sz="4000" dirty="0" err="1"/>
              <a:t>ditolak</a:t>
            </a:r>
            <a:endParaRPr lang="en-US" sz="40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4000" dirty="0" err="1"/>
              <a:t>Hipotesis</a:t>
            </a:r>
            <a:r>
              <a:rPr lang="en-US" sz="4000" dirty="0"/>
              <a:t> </a:t>
            </a:r>
            <a:r>
              <a:rPr lang="en-US" sz="4000" dirty="0" err="1"/>
              <a:t>nol</a:t>
            </a:r>
            <a:r>
              <a:rPr lang="en-US" sz="4000" dirty="0"/>
              <a:t> : “</a:t>
            </a:r>
            <a:r>
              <a:rPr lang="en-US" sz="4000" dirty="0" err="1"/>
              <a:t>tidak</a:t>
            </a:r>
            <a:r>
              <a:rPr lang="en-US" sz="4000" dirty="0"/>
              <a:t> </a:t>
            </a:r>
            <a:r>
              <a:rPr lang="en-US" sz="4000" dirty="0" err="1"/>
              <a:t>ada</a:t>
            </a:r>
            <a:r>
              <a:rPr lang="en-US" sz="4000" dirty="0"/>
              <a:t> </a:t>
            </a:r>
            <a:r>
              <a:rPr lang="en-US" sz="4000" dirty="0" err="1"/>
              <a:t>perbedaan</a:t>
            </a:r>
            <a:r>
              <a:rPr lang="en-US" sz="4000" dirty="0"/>
              <a:t> </a:t>
            </a:r>
            <a:r>
              <a:rPr lang="en-US" sz="4000" dirty="0" err="1"/>
              <a:t>antara</a:t>
            </a:r>
            <a:r>
              <a:rPr lang="en-US" sz="4000" dirty="0"/>
              <a:t>…”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A85319D-854E-4CD4-949B-092DCC9844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762000"/>
            <a:ext cx="8001000" cy="5181600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4000" b="1"/>
              <a:t>Teknik Pengolahan Data Statistik</a:t>
            </a:r>
          </a:p>
          <a:p>
            <a:pPr marL="0" indent="0" eaLnBrk="1" hangingPunct="1">
              <a:buFont typeface="Wingdings" panose="05000000000000000000" pitchFamily="2" charset="2"/>
              <a:buChar char="l"/>
              <a:defRPr/>
            </a:pPr>
            <a:endParaRPr lang="en-US" sz="1500" b="1"/>
          </a:p>
          <a:p>
            <a:pPr marL="0" indent="0" eaLnBrk="1" hangingPunct="1">
              <a:buFont typeface="Wingdings" panose="05000000000000000000" pitchFamily="2" charset="2"/>
              <a:buAutoNum type="alphaLcPeriod"/>
              <a:defRPr/>
            </a:pPr>
            <a:r>
              <a:rPr lang="en-US" sz="4000"/>
              <a:t>Rumusan2 dari statistik deskriptif.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4000"/>
              <a:t>Misal : ukuran tendensi sentral (</a:t>
            </a:r>
            <a:r>
              <a:rPr lang="en-US" sz="4000" i="1"/>
              <a:t>central tendency</a:t>
            </a:r>
            <a:r>
              <a:rPr lang="en-US" sz="4000"/>
              <a:t>),ukuran penyimpangan (</a:t>
            </a:r>
            <a:r>
              <a:rPr lang="en-US" sz="4000" i="1"/>
              <a:t>standard deviasi</a:t>
            </a:r>
            <a:r>
              <a:rPr lang="en-US" sz="4000"/>
              <a:t>), tabel persentase, analisis korelasi, dll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4000"/>
              <a:t>b. Rumusan2 statistik inferensi atau induktif. Misal : analisis </a:t>
            </a:r>
            <a:r>
              <a:rPr lang="en-US" sz="4000" i="1"/>
              <a:t>chi square</a:t>
            </a:r>
            <a:r>
              <a:rPr lang="en-US" sz="4000"/>
              <a:t>, analisis variance, analisis korelasi &amp; regresi, analisis faktorial, dll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A936ACA-EE74-48D4-9CEF-E213A8F09D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304800"/>
            <a:ext cx="7772400" cy="57150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4000" b="1" dirty="0"/>
              <a:t>5. </a:t>
            </a:r>
            <a:r>
              <a:rPr lang="en-US" sz="4000" b="1" dirty="0" err="1"/>
              <a:t>Penafsiran</a:t>
            </a:r>
            <a:r>
              <a:rPr lang="en-US" sz="4000" b="1" dirty="0"/>
              <a:t> &amp; </a:t>
            </a:r>
            <a:r>
              <a:rPr lang="en-US" sz="4000" b="1" dirty="0" err="1"/>
              <a:t>Penyimpulan</a:t>
            </a:r>
            <a:endParaRPr lang="en-US" sz="4000" b="1" dirty="0"/>
          </a:p>
          <a:p>
            <a:pPr marL="0" indent="0" eaLnBrk="1" hangingPunct="1">
              <a:buFont typeface="Wingdings" panose="05000000000000000000" pitchFamily="2" charset="2"/>
              <a:buChar char="l"/>
              <a:defRPr/>
            </a:pPr>
            <a:endParaRPr lang="en-US" sz="1500" b="1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4000" dirty="0" err="1"/>
              <a:t>Penafsiran</a:t>
            </a:r>
            <a:r>
              <a:rPr lang="en-US" sz="4000" dirty="0"/>
              <a:t> </a:t>
            </a:r>
            <a:r>
              <a:rPr lang="en-US" sz="4000" dirty="0" err="1"/>
              <a:t>hasil</a:t>
            </a:r>
            <a:r>
              <a:rPr lang="en-US" sz="4000" dirty="0"/>
              <a:t> </a:t>
            </a:r>
            <a:r>
              <a:rPr lang="en-US" sz="4000" dirty="0" err="1"/>
              <a:t>penelitian</a:t>
            </a:r>
            <a:r>
              <a:rPr lang="en-US" sz="4000" dirty="0"/>
              <a:t> :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mencari</a:t>
            </a:r>
            <a:r>
              <a:rPr lang="en-US" sz="4000" dirty="0"/>
              <a:t> </a:t>
            </a:r>
            <a:r>
              <a:rPr lang="en-US" sz="4000" dirty="0" err="1"/>
              <a:t>pengertian</a:t>
            </a:r>
            <a:r>
              <a:rPr lang="en-US" sz="4000" dirty="0"/>
              <a:t> </a:t>
            </a:r>
            <a:r>
              <a:rPr lang="en-US" sz="4000" dirty="0" err="1"/>
              <a:t>terhadap</a:t>
            </a:r>
            <a:r>
              <a:rPr lang="en-US" sz="4000" dirty="0"/>
              <a:t> </a:t>
            </a:r>
            <a:r>
              <a:rPr lang="en-US" sz="4000" dirty="0" err="1"/>
              <a:t>hasil</a:t>
            </a:r>
            <a:r>
              <a:rPr lang="en-US" sz="4000" dirty="0"/>
              <a:t> </a:t>
            </a:r>
            <a:r>
              <a:rPr lang="en-US" sz="4000" dirty="0" err="1"/>
              <a:t>pengolahan</a:t>
            </a:r>
            <a:r>
              <a:rPr lang="en-US" sz="4000" dirty="0"/>
              <a:t> data =&gt; </a:t>
            </a:r>
            <a:r>
              <a:rPr lang="en-US" sz="4000" dirty="0" err="1"/>
              <a:t>penemuan</a:t>
            </a:r>
            <a:r>
              <a:rPr lang="en-US" sz="4000" dirty="0"/>
              <a:t> </a:t>
            </a:r>
            <a:r>
              <a:rPr lang="en-US" sz="4000" dirty="0" err="1"/>
              <a:t>ilmiah</a:t>
            </a:r>
            <a:r>
              <a:rPr lang="en-US" sz="4000" dirty="0"/>
              <a:t> (</a:t>
            </a:r>
            <a:r>
              <a:rPr lang="en-US" sz="4000" i="1" dirty="0"/>
              <a:t>scientific finding</a:t>
            </a:r>
            <a:r>
              <a:rPr lang="en-US" sz="4000" dirty="0"/>
              <a:t>).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4000" dirty="0"/>
              <a:t>Kesimpulan : </a:t>
            </a:r>
            <a:r>
              <a:rPr lang="en-US" sz="4000" dirty="0" err="1"/>
              <a:t>hasil</a:t>
            </a:r>
            <a:r>
              <a:rPr lang="en-US" sz="4000" dirty="0"/>
              <a:t> proses </a:t>
            </a:r>
            <a:r>
              <a:rPr lang="en-US" sz="4000" dirty="0" err="1"/>
              <a:t>berpikir</a:t>
            </a:r>
            <a:r>
              <a:rPr lang="en-US" sz="4000" dirty="0"/>
              <a:t> </a:t>
            </a:r>
            <a:r>
              <a:rPr lang="en-US" sz="4000" dirty="0" err="1"/>
              <a:t>induktif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</a:t>
            </a:r>
            <a:r>
              <a:rPr lang="en-US" sz="4000" dirty="0" err="1"/>
              <a:t>penemuan</a:t>
            </a:r>
            <a:r>
              <a:rPr lang="en-US" sz="4000" dirty="0"/>
              <a:t> </a:t>
            </a:r>
            <a:r>
              <a:rPr lang="en-US" sz="4000" dirty="0" err="1"/>
              <a:t>penelitian</a:t>
            </a:r>
            <a:r>
              <a:rPr lang="en-US" sz="4000" dirty="0"/>
              <a:t> &amp; </a:t>
            </a:r>
            <a:r>
              <a:rPr lang="en-US" sz="4000" dirty="0" err="1"/>
              <a:t>hasil</a:t>
            </a:r>
            <a:r>
              <a:rPr lang="en-US" sz="4000" dirty="0"/>
              <a:t> </a:t>
            </a:r>
            <a:r>
              <a:rPr lang="en-US" sz="4000" dirty="0" err="1"/>
              <a:t>pembuktian</a:t>
            </a:r>
            <a:r>
              <a:rPr lang="en-US" sz="4000" dirty="0"/>
              <a:t> </a:t>
            </a:r>
            <a:r>
              <a:rPr lang="en-US" sz="4000" dirty="0" err="1"/>
              <a:t>hipotesis</a:t>
            </a:r>
            <a:endParaRPr lang="en-US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154FE46-C4FD-416D-9B87-A36514E757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225425" indent="-225425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b="1"/>
              <a:t>Kriteria Kesimpulan :</a:t>
            </a:r>
          </a:p>
          <a:p>
            <a:pPr marL="225425" indent="-225425"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endParaRPr lang="en-US" sz="1500" b="1"/>
          </a:p>
          <a:p>
            <a:pPr marL="225425" indent="-225425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4000"/>
              <a:t>Dibuat ringkas &amp; tepat</a:t>
            </a:r>
          </a:p>
          <a:p>
            <a:pPr marL="225425" indent="-225425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4000"/>
              <a:t>Merupakan hasil uji hipotesis dengan didukung data</a:t>
            </a:r>
          </a:p>
          <a:p>
            <a:pPr marL="225425" indent="-225425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4000"/>
              <a:t>Mencerminkan batas berlakunya (untuk seluruh / sebagian populasi)</a:t>
            </a:r>
          </a:p>
          <a:p>
            <a:pPr marL="225425" indent="-225425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4000"/>
              <a:t>Merupakan rekapitulasi berbagai informasi atau pembuktiannya</a:t>
            </a:r>
          </a:p>
          <a:p>
            <a:pPr marL="225425" indent="-225425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4000"/>
              <a:t>Dapat menjelaskan masalah yang diteliti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9C0A4C3-FE45-42FF-9B76-79F458629D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381000"/>
            <a:ext cx="7391400" cy="5334000"/>
          </a:xfrm>
        </p:spPr>
        <p:txBody>
          <a:bodyPr/>
          <a:lstStyle/>
          <a:p>
            <a:pPr marL="225425" indent="-225425" eaLnBrk="1" hangingPunct="1">
              <a:buFontTx/>
              <a:buChar char="-"/>
              <a:defRPr/>
            </a:pPr>
            <a:r>
              <a:rPr lang="en-US" sz="4000" dirty="0" err="1"/>
              <a:t>Mencerminkan</a:t>
            </a:r>
            <a:r>
              <a:rPr lang="en-US" sz="4000" dirty="0"/>
              <a:t> </a:t>
            </a:r>
            <a:r>
              <a:rPr lang="en-US" sz="4000" dirty="0" err="1"/>
              <a:t>penerimaan</a:t>
            </a:r>
            <a:r>
              <a:rPr lang="en-US" sz="4000" dirty="0"/>
              <a:t> / </a:t>
            </a:r>
            <a:r>
              <a:rPr lang="en-US" sz="4000" dirty="0" err="1"/>
              <a:t>penolakan</a:t>
            </a:r>
            <a:r>
              <a:rPr lang="en-US" sz="4000" dirty="0"/>
              <a:t> </a:t>
            </a:r>
            <a:r>
              <a:rPr lang="en-US" sz="4000" dirty="0" err="1"/>
              <a:t>hipotesis</a:t>
            </a:r>
            <a:r>
              <a:rPr lang="en-US" sz="4000" dirty="0"/>
              <a:t> yang </a:t>
            </a:r>
            <a:r>
              <a:rPr lang="en-US" sz="4000" dirty="0" err="1"/>
              <a:t>diuji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data</a:t>
            </a:r>
          </a:p>
          <a:p>
            <a:pPr marL="225425" indent="-225425" eaLnBrk="1" hangingPunct="1">
              <a:buFontTx/>
              <a:buChar char="-"/>
              <a:defRPr/>
            </a:pPr>
            <a:r>
              <a:rPr lang="en-US" sz="4000" dirty="0" err="1"/>
              <a:t>Dapat</a:t>
            </a:r>
            <a:r>
              <a:rPr lang="en-US" sz="4000" dirty="0"/>
              <a:t> </a:t>
            </a:r>
            <a:r>
              <a:rPr lang="en-US" sz="4000" dirty="0" err="1"/>
              <a:t>menuntun</a:t>
            </a:r>
            <a:r>
              <a:rPr lang="en-US" sz="4000" dirty="0"/>
              <a:t> </a:t>
            </a:r>
            <a:r>
              <a:rPr lang="en-US" sz="4000" dirty="0" err="1"/>
              <a:t>dilakukannya</a:t>
            </a:r>
            <a:r>
              <a:rPr lang="en-US" sz="4000" dirty="0"/>
              <a:t> </a:t>
            </a:r>
            <a:r>
              <a:rPr lang="en-US" sz="4000" dirty="0" err="1"/>
              <a:t>penelitian</a:t>
            </a:r>
            <a:r>
              <a:rPr lang="en-US" sz="4000" dirty="0"/>
              <a:t> </a:t>
            </a:r>
            <a:r>
              <a:rPr lang="en-US" sz="4000" dirty="0" err="1"/>
              <a:t>lebih</a:t>
            </a:r>
            <a:r>
              <a:rPr lang="en-US" sz="4000" dirty="0"/>
              <a:t> </a:t>
            </a:r>
            <a:r>
              <a:rPr lang="en-US" sz="4000" dirty="0" err="1"/>
              <a:t>lanjut</a:t>
            </a:r>
            <a:r>
              <a:rPr lang="en-US" sz="4000" dirty="0"/>
              <a:t> yang </a:t>
            </a:r>
            <a:r>
              <a:rPr lang="en-US" sz="4000" dirty="0" err="1"/>
              <a:t>berhubungan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hasil</a:t>
            </a:r>
            <a:r>
              <a:rPr lang="en-US" sz="4000" dirty="0"/>
              <a:t> </a:t>
            </a:r>
            <a:r>
              <a:rPr lang="en-US" sz="4000" dirty="0" err="1"/>
              <a:t>penelitian</a:t>
            </a:r>
            <a:endParaRPr lang="en-US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0FCBE98-D8B3-44B4-B31B-040533E5A0E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828800"/>
            <a:ext cx="73152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/>
              <a:t>PENYAJIAN  DATA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0878913-3A2B-4046-A940-42BE333AC6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685800"/>
            <a:ext cx="7315200" cy="5029200"/>
          </a:xfrm>
        </p:spPr>
        <p:txBody>
          <a:bodyPr>
            <a:normAutofit fontScale="85000" lnSpcReduction="10000"/>
          </a:bodyPr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 sz="4000" b="1" dirty="0" err="1"/>
              <a:t>Dalam</a:t>
            </a:r>
            <a:r>
              <a:rPr lang="en-US" sz="4000" b="1" dirty="0"/>
              <a:t> </a:t>
            </a:r>
            <a:r>
              <a:rPr lang="en-US" sz="4000" b="1" dirty="0" err="1"/>
              <a:t>bentuk</a:t>
            </a:r>
            <a:r>
              <a:rPr lang="en-US" sz="4000" b="1" dirty="0"/>
              <a:t> </a:t>
            </a:r>
            <a:r>
              <a:rPr lang="en-US" sz="4000" b="1" dirty="0" err="1"/>
              <a:t>textular</a:t>
            </a:r>
            <a:r>
              <a:rPr lang="en-US" sz="4000" b="1" dirty="0"/>
              <a:t> / </a:t>
            </a:r>
            <a:r>
              <a:rPr lang="en-US" sz="4000" b="1" dirty="0" err="1"/>
              <a:t>teks</a:t>
            </a:r>
            <a:endParaRPr lang="en-US" sz="4000" b="1" dirty="0"/>
          </a:p>
          <a:p>
            <a:pPr marL="609600" indent="-609600" eaLnBrk="1" hangingPunct="1">
              <a:buFont typeface="Symbol" pitchFamily="18" charset="2"/>
              <a:buChar char="Þ"/>
              <a:defRPr/>
            </a:pP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penelitian</a:t>
            </a:r>
            <a:r>
              <a:rPr lang="en-US" sz="4000" dirty="0"/>
              <a:t> / data </a:t>
            </a:r>
            <a:r>
              <a:rPr lang="en-US" sz="4000" dirty="0" err="1"/>
              <a:t>kualitatif</a:t>
            </a:r>
            <a:endParaRPr lang="en-US" sz="4000" dirty="0"/>
          </a:p>
          <a:p>
            <a:pPr marL="609600" indent="-609600" eaLnBrk="1" hangingPunct="1">
              <a:buFont typeface="Symbol" pitchFamily="18" charset="2"/>
              <a:buChar char="Þ"/>
              <a:defRPr/>
            </a:pPr>
            <a:r>
              <a:rPr lang="en-US" sz="4000" dirty="0" err="1"/>
              <a:t>Penyajian</a:t>
            </a:r>
            <a:r>
              <a:rPr lang="en-US" sz="4000" dirty="0"/>
              <a:t> data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bentuk</a:t>
            </a:r>
            <a:r>
              <a:rPr lang="en-US" sz="4000" dirty="0"/>
              <a:t> </a:t>
            </a:r>
            <a:r>
              <a:rPr lang="en-US" sz="4000" dirty="0" err="1"/>
              <a:t>kalimat</a:t>
            </a:r>
            <a:endParaRPr lang="en-US" sz="4000" dirty="0"/>
          </a:p>
          <a:p>
            <a:pPr marL="609600" indent="-609600" eaLnBrk="1" hangingPunct="1">
              <a:buFont typeface="Symbol" pitchFamily="18" charset="2"/>
              <a:buNone/>
              <a:defRPr/>
            </a:pPr>
            <a:endParaRPr lang="en-US" sz="1500" dirty="0"/>
          </a:p>
          <a:p>
            <a:pPr marL="609600" indent="-609600" eaLnBrk="1" hangingPunct="1">
              <a:buFont typeface="Symbol" pitchFamily="18" charset="2"/>
              <a:buNone/>
              <a:defRPr/>
            </a:pPr>
            <a:r>
              <a:rPr lang="en-US" sz="4000" b="1" dirty="0"/>
              <a:t>2. </a:t>
            </a:r>
            <a:r>
              <a:rPr lang="en-US" sz="4000" b="1" dirty="0" err="1"/>
              <a:t>Dalam</a:t>
            </a:r>
            <a:r>
              <a:rPr lang="en-US" sz="4000" b="1" dirty="0"/>
              <a:t> </a:t>
            </a:r>
            <a:r>
              <a:rPr lang="en-US" sz="4000" b="1" dirty="0" err="1"/>
              <a:t>bentuk</a:t>
            </a:r>
            <a:r>
              <a:rPr lang="en-US" sz="4000" b="1" dirty="0"/>
              <a:t> </a:t>
            </a:r>
            <a:r>
              <a:rPr lang="en-US" sz="4000" b="1" dirty="0" err="1"/>
              <a:t>tabel</a:t>
            </a:r>
            <a:endParaRPr lang="en-US" sz="4000" b="1" dirty="0"/>
          </a:p>
          <a:p>
            <a:pPr marL="609600" indent="-609600" eaLnBrk="1" hangingPunct="1">
              <a:buFont typeface="Symbol" pitchFamily="18" charset="2"/>
              <a:buChar char="Þ"/>
              <a:defRPr/>
            </a:pPr>
            <a:r>
              <a:rPr lang="en-US" sz="4000" dirty="0" err="1"/>
              <a:t>Untuk</a:t>
            </a:r>
            <a:r>
              <a:rPr lang="en-US" sz="4000" dirty="0"/>
              <a:t> data yang </a:t>
            </a:r>
            <a:r>
              <a:rPr lang="en-US" sz="4000" dirty="0" err="1"/>
              <a:t>sudah</a:t>
            </a:r>
            <a:r>
              <a:rPr lang="en-US" sz="4000" dirty="0"/>
              <a:t> </a:t>
            </a:r>
            <a:r>
              <a:rPr lang="en-US" sz="4000" dirty="0" err="1"/>
              <a:t>diklasifikasikan</a:t>
            </a:r>
            <a:r>
              <a:rPr lang="en-US" sz="4000" dirty="0"/>
              <a:t> &amp; </a:t>
            </a:r>
            <a:r>
              <a:rPr lang="en-US" sz="4000" dirty="0" err="1"/>
              <a:t>ditabulasi</a:t>
            </a:r>
            <a:endParaRPr lang="en-US" sz="4000" dirty="0"/>
          </a:p>
          <a:p>
            <a:pPr marL="609600" indent="-609600" eaLnBrk="1" hangingPunct="1">
              <a:buFont typeface="Symbol" pitchFamily="18" charset="2"/>
              <a:buChar char="Þ"/>
              <a:defRPr/>
            </a:pPr>
            <a:r>
              <a:rPr lang="en-US" sz="4000" dirty="0" err="1"/>
              <a:t>Penyajian</a:t>
            </a:r>
            <a:r>
              <a:rPr lang="en-US" sz="4000" dirty="0"/>
              <a:t> </a:t>
            </a:r>
            <a:r>
              <a:rPr lang="en-US" sz="4000" dirty="0" err="1"/>
              <a:t>sistematik</a:t>
            </a:r>
            <a:r>
              <a:rPr lang="en-US" sz="4000" dirty="0"/>
              <a:t>,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kolom</a:t>
            </a:r>
            <a:r>
              <a:rPr lang="en-US" sz="4000" dirty="0"/>
              <a:t>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jajaran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A8B8E-CEE9-4A9A-81D8-67CA551F0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DEFINISI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301AE8-5C57-42D9-BAAE-C50C431BA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324290"/>
            <a:ext cx="7772400" cy="364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22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410E514-31CC-43E9-BC20-2BB9AB01FE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29308"/>
            <a:ext cx="8382000" cy="6400800"/>
          </a:xfrm>
        </p:spPr>
        <p:txBody>
          <a:bodyPr>
            <a:normAutofit fontScale="92500"/>
          </a:bodyPr>
          <a:lstStyle/>
          <a:p>
            <a:pPr marL="609600" indent="-609600" eaLnBrk="1" hangingPunct="1">
              <a:buFontTx/>
              <a:buAutoNum type="alphaLcPeriod"/>
              <a:defRPr/>
            </a:pPr>
            <a:r>
              <a:rPr lang="en-US" sz="4000" b="1" dirty="0" err="1"/>
              <a:t>Tabel</a:t>
            </a:r>
            <a:r>
              <a:rPr lang="en-US" sz="4000" b="1" dirty="0"/>
              <a:t> </a:t>
            </a:r>
            <a:r>
              <a:rPr lang="en-US" sz="4000" b="1" dirty="0" err="1"/>
              <a:t>Umum</a:t>
            </a:r>
            <a:endParaRPr lang="en-US" sz="4000" b="1" dirty="0"/>
          </a:p>
          <a:p>
            <a:pPr marL="609600" indent="-609600" eaLnBrk="1" hangingPunct="1">
              <a:buFont typeface="Symbol" pitchFamily="18" charset="2"/>
              <a:buChar char="Þ"/>
              <a:defRPr/>
            </a:pPr>
            <a:r>
              <a:rPr lang="en-US" sz="4000" dirty="0" err="1"/>
              <a:t>Berisi</a:t>
            </a:r>
            <a:r>
              <a:rPr lang="en-US" sz="4000" dirty="0"/>
              <a:t> </a:t>
            </a:r>
            <a:r>
              <a:rPr lang="en-US" sz="4000" dirty="0" err="1"/>
              <a:t>seluruh</a:t>
            </a:r>
            <a:r>
              <a:rPr lang="en-US" sz="4000" dirty="0"/>
              <a:t> data / </a:t>
            </a:r>
            <a:r>
              <a:rPr lang="en-US" sz="4000" dirty="0" err="1"/>
              <a:t>variabel</a:t>
            </a:r>
            <a:r>
              <a:rPr lang="en-US" sz="4000" dirty="0"/>
              <a:t> </a:t>
            </a:r>
            <a:r>
              <a:rPr lang="en-US" sz="4000" dirty="0" err="1"/>
              <a:t>hasil</a:t>
            </a:r>
            <a:r>
              <a:rPr lang="en-US" sz="4000" dirty="0"/>
              <a:t> </a:t>
            </a:r>
            <a:r>
              <a:rPr lang="en-US" sz="4000" dirty="0" err="1"/>
              <a:t>penelitian</a:t>
            </a:r>
            <a:endParaRPr lang="en-US" sz="4000" dirty="0"/>
          </a:p>
          <a:p>
            <a:pPr marL="609600" indent="-609600" eaLnBrk="1" hangingPunct="1">
              <a:buFontTx/>
              <a:buChar char="-"/>
              <a:defRPr/>
            </a:pPr>
            <a:r>
              <a:rPr lang="en-US" sz="4000" dirty="0" err="1"/>
              <a:t>Menyajikan</a:t>
            </a:r>
            <a:r>
              <a:rPr lang="en-US" sz="4000" dirty="0"/>
              <a:t> data </a:t>
            </a:r>
            <a:r>
              <a:rPr lang="en-US" sz="4000" dirty="0" err="1"/>
              <a:t>asli</a:t>
            </a:r>
            <a:r>
              <a:rPr lang="en-US" sz="4000" dirty="0"/>
              <a:t> =&gt; </a:t>
            </a:r>
            <a:r>
              <a:rPr lang="en-US" sz="4000" dirty="0" err="1"/>
              <a:t>rujukan</a:t>
            </a:r>
            <a:r>
              <a:rPr lang="en-US" sz="4000" dirty="0"/>
              <a:t> </a:t>
            </a:r>
            <a:r>
              <a:rPr lang="en-US" sz="4000" dirty="0" err="1"/>
              <a:t>tabel</a:t>
            </a:r>
            <a:r>
              <a:rPr lang="en-US" sz="4000" dirty="0"/>
              <a:t> </a:t>
            </a:r>
            <a:r>
              <a:rPr lang="en-US" sz="4000" dirty="0" err="1"/>
              <a:t>khusus</a:t>
            </a:r>
            <a:endParaRPr lang="en-US" sz="4000" dirty="0"/>
          </a:p>
          <a:p>
            <a:pPr marL="609600" indent="-609600" eaLnBrk="1" hangingPunct="1">
              <a:buFontTx/>
              <a:buChar char="-"/>
              <a:defRPr/>
            </a:pPr>
            <a:r>
              <a:rPr lang="en-US" sz="4000" dirty="0" err="1"/>
              <a:t>Berisi</a:t>
            </a:r>
            <a:r>
              <a:rPr lang="en-US" sz="4000" dirty="0"/>
              <a:t> data </a:t>
            </a:r>
            <a:r>
              <a:rPr lang="en-US" sz="4000" dirty="0" err="1"/>
              <a:t>tentang</a:t>
            </a:r>
            <a:r>
              <a:rPr lang="en-US" sz="4000" dirty="0"/>
              <a:t> </a:t>
            </a:r>
            <a:r>
              <a:rPr lang="en-US" sz="4000" dirty="0" err="1"/>
              <a:t>subyek</a:t>
            </a:r>
            <a:r>
              <a:rPr lang="en-US" sz="4000" dirty="0"/>
              <a:t> yang </a:t>
            </a:r>
            <a:r>
              <a:rPr lang="en-US" sz="4000" dirty="0" err="1"/>
              <a:t>sama</a:t>
            </a:r>
            <a:r>
              <a:rPr lang="en-US" sz="4000" dirty="0"/>
              <a:t>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semua</a:t>
            </a:r>
            <a:r>
              <a:rPr lang="en-US" sz="4000" dirty="0"/>
              <a:t> </a:t>
            </a:r>
            <a:r>
              <a:rPr lang="en-US" sz="4000" dirty="0" err="1"/>
              <a:t>variabel</a:t>
            </a:r>
            <a:endParaRPr lang="en-US" sz="4000" dirty="0"/>
          </a:p>
          <a:p>
            <a:pPr marL="609600" indent="-609600" eaLnBrk="1" hangingPunct="1">
              <a:buFontTx/>
              <a:buChar char="-"/>
              <a:defRPr/>
            </a:pPr>
            <a:r>
              <a:rPr lang="en-US" sz="4000" dirty="0"/>
              <a:t>Angka </a:t>
            </a:r>
            <a:r>
              <a:rPr lang="en-US" sz="4000" dirty="0" err="1"/>
              <a:t>absolut</a:t>
            </a:r>
            <a:r>
              <a:rPr lang="en-US" sz="4000" dirty="0"/>
              <a:t> (</a:t>
            </a:r>
            <a:r>
              <a:rPr lang="en-US" sz="4000" dirty="0" err="1"/>
              <a:t>bukan</a:t>
            </a:r>
            <a:r>
              <a:rPr lang="en-US" sz="4000" dirty="0"/>
              <a:t> </a:t>
            </a:r>
            <a:r>
              <a:rPr lang="en-US" sz="4000" dirty="0" err="1"/>
              <a:t>persentase</a:t>
            </a:r>
            <a:r>
              <a:rPr lang="en-US" sz="4000" dirty="0"/>
              <a:t>) </a:t>
            </a:r>
            <a:r>
              <a:rPr lang="en-US" sz="4000" dirty="0" err="1"/>
              <a:t>untuk</a:t>
            </a:r>
            <a:r>
              <a:rPr lang="en-US" sz="4000" dirty="0"/>
              <a:t> data </a:t>
            </a:r>
            <a:r>
              <a:rPr lang="en-US" sz="4000" dirty="0" err="1"/>
              <a:t>kuantitatif</a:t>
            </a:r>
            <a:endParaRPr lang="en-US" sz="4000" dirty="0"/>
          </a:p>
          <a:p>
            <a:pPr marL="609600" indent="-609600" eaLnBrk="1" hangingPunct="1">
              <a:buFontTx/>
              <a:buChar char="-"/>
              <a:defRPr/>
            </a:pPr>
            <a:r>
              <a:rPr lang="en-US" sz="4000" dirty="0" err="1"/>
              <a:t>Berisi</a:t>
            </a:r>
            <a:r>
              <a:rPr lang="en-US" sz="4000" dirty="0"/>
              <a:t> </a:t>
            </a:r>
            <a:r>
              <a:rPr lang="en-US" sz="4000" dirty="0" err="1"/>
              <a:t>nilai</a:t>
            </a:r>
            <a:r>
              <a:rPr lang="en-US" sz="4000" dirty="0"/>
              <a:t> </a:t>
            </a:r>
            <a:r>
              <a:rPr lang="en-US" sz="4000" dirty="0" err="1"/>
              <a:t>asli</a:t>
            </a:r>
            <a:r>
              <a:rPr lang="en-US" sz="4000" dirty="0"/>
              <a:t>, </a:t>
            </a:r>
            <a:r>
              <a:rPr lang="en-US" sz="4000" dirty="0" err="1"/>
              <a:t>belum</a:t>
            </a:r>
            <a:r>
              <a:rPr lang="en-US" sz="4000" dirty="0"/>
              <a:t> </a:t>
            </a:r>
            <a:r>
              <a:rPr lang="en-US" sz="4000" dirty="0" err="1"/>
              <a:t>dibulatkan</a:t>
            </a:r>
            <a:endParaRPr lang="en-US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214BB6E-2A8B-40F0-AEA3-8220989EC4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sz="4000" b="1"/>
              <a:t>b. Tabel Khusus</a:t>
            </a:r>
          </a:p>
          <a:p>
            <a:pPr marL="609600" indent="-609600" eaLnBrk="1" hangingPunct="1">
              <a:buFont typeface="Symbol" pitchFamily="18" charset="2"/>
              <a:buChar char="Þ"/>
              <a:defRPr/>
            </a:pPr>
            <a:r>
              <a:rPr lang="en-US" sz="4000"/>
              <a:t>Penjabaran / bagian dari tabel umum</a:t>
            </a:r>
          </a:p>
          <a:p>
            <a:pPr marL="609600" indent="-609600" eaLnBrk="1" hangingPunct="1">
              <a:buFontTx/>
              <a:buChar char="-"/>
              <a:defRPr/>
            </a:pPr>
            <a:r>
              <a:rPr lang="en-US" sz="4000"/>
              <a:t>Angka dapat dibulatkan &amp; hanya berisi beberapa variasi</a:t>
            </a:r>
          </a:p>
          <a:p>
            <a:pPr marL="609600" indent="-609600" eaLnBrk="1" hangingPunct="1">
              <a:buFontTx/>
              <a:buChar char="-"/>
              <a:defRPr/>
            </a:pPr>
            <a:r>
              <a:rPr lang="en-US" sz="4000"/>
              <a:t>Untuk menggambarkan adanya hubungan / asosiasi khusus &amp; menyajikan data terpilih dalam bentuk sederhana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12AB8B2-63FC-4F44-94BC-C2DBF4F818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457200"/>
            <a:ext cx="7467600" cy="5638800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sz="4000" b="1" dirty="0"/>
              <a:t>1) </a:t>
            </a:r>
            <a:r>
              <a:rPr lang="en-US" sz="4000" b="1" dirty="0" err="1"/>
              <a:t>Tabel</a:t>
            </a:r>
            <a:r>
              <a:rPr lang="en-US" sz="4000" b="1" dirty="0"/>
              <a:t> </a:t>
            </a:r>
            <a:r>
              <a:rPr lang="en-US" sz="4000" b="1" dirty="0" err="1"/>
              <a:t>Univariat</a:t>
            </a:r>
            <a:endParaRPr lang="en-US" sz="4000" b="1" dirty="0"/>
          </a:p>
          <a:p>
            <a:pPr marL="609600" indent="-609600" eaLnBrk="1" hangingPunct="1">
              <a:buFont typeface="Symbol" pitchFamily="18" charset="2"/>
              <a:buChar char="Þ"/>
              <a:defRPr/>
            </a:pPr>
            <a:r>
              <a:rPr lang="en-US" sz="4000" dirty="0" err="1"/>
              <a:t>Menyajikan</a:t>
            </a:r>
            <a:r>
              <a:rPr lang="en-US" sz="4000" dirty="0"/>
              <a:t> data </a:t>
            </a:r>
            <a:r>
              <a:rPr lang="en-US" sz="4000" dirty="0" err="1"/>
              <a:t>untuk</a:t>
            </a:r>
            <a:r>
              <a:rPr lang="en-US" sz="4000" dirty="0"/>
              <a:t> 1 </a:t>
            </a:r>
            <a:r>
              <a:rPr lang="en-US" sz="4000" dirty="0" err="1"/>
              <a:t>variabel</a:t>
            </a:r>
            <a:r>
              <a:rPr lang="en-US" sz="4000" dirty="0"/>
              <a:t> </a:t>
            </a:r>
            <a:r>
              <a:rPr lang="en-US" sz="4000" dirty="0" err="1"/>
              <a:t>saja</a:t>
            </a:r>
            <a:endParaRPr lang="en-US" sz="4000" dirty="0"/>
          </a:p>
          <a:p>
            <a:pPr marL="609600" indent="-609600" eaLnBrk="1" hangingPunct="1">
              <a:buFont typeface="Symbol" pitchFamily="18" charset="2"/>
              <a:buNone/>
              <a:defRPr/>
            </a:pPr>
            <a:endParaRPr lang="en-US" sz="4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A50A1F5-7B98-43A0-BFC5-7D3EB86009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381000"/>
            <a:ext cx="8229600" cy="5715000"/>
          </a:xfrm>
        </p:spPr>
        <p:txBody>
          <a:bodyPr>
            <a:normAutofit fontScale="92500"/>
          </a:bodyPr>
          <a:lstStyle/>
          <a:p>
            <a:pPr marL="609600" indent="-609600" eaLnBrk="1" hangingPunct="1">
              <a:buFont typeface="Symbol" pitchFamily="18" charset="2"/>
              <a:buNone/>
              <a:defRPr/>
            </a:pPr>
            <a:r>
              <a:rPr lang="en-US" sz="4000" b="1" dirty="0"/>
              <a:t>2) </a:t>
            </a:r>
            <a:r>
              <a:rPr lang="en-US" sz="4000" b="1" dirty="0" err="1"/>
              <a:t>Tabel</a:t>
            </a:r>
            <a:r>
              <a:rPr lang="en-US" sz="4000" b="1" dirty="0"/>
              <a:t> </a:t>
            </a:r>
            <a:r>
              <a:rPr lang="en-US" sz="4000" b="1" dirty="0" err="1"/>
              <a:t>Bivariat</a:t>
            </a:r>
            <a:endParaRPr lang="en-US" sz="4000" b="1" dirty="0"/>
          </a:p>
          <a:p>
            <a:pPr marL="609600" indent="-609600" eaLnBrk="1" hangingPunct="1">
              <a:buFont typeface="Symbol" pitchFamily="18" charset="2"/>
              <a:buChar char="Þ"/>
              <a:defRPr/>
            </a:pPr>
            <a:r>
              <a:rPr lang="en-US" sz="4000" dirty="0" err="1"/>
              <a:t>Menyajikan</a:t>
            </a:r>
            <a:r>
              <a:rPr lang="en-US" sz="4000" dirty="0"/>
              <a:t> data 2 </a:t>
            </a:r>
            <a:r>
              <a:rPr lang="en-US" sz="4000" dirty="0" err="1"/>
              <a:t>variabel</a:t>
            </a:r>
            <a:r>
              <a:rPr lang="en-US" sz="4000" dirty="0"/>
              <a:t> </a:t>
            </a:r>
            <a:r>
              <a:rPr lang="en-US" sz="4000" dirty="0" err="1"/>
              <a:t>secara</a:t>
            </a:r>
            <a:r>
              <a:rPr lang="en-US" sz="4000" dirty="0"/>
              <a:t> </a:t>
            </a:r>
            <a:r>
              <a:rPr lang="en-US" sz="4000" dirty="0" err="1"/>
              <a:t>silang</a:t>
            </a:r>
            <a:r>
              <a:rPr lang="en-US" sz="4000" dirty="0"/>
              <a:t> (</a:t>
            </a:r>
            <a:r>
              <a:rPr lang="en-US" sz="4000" dirty="0" err="1"/>
              <a:t>tabel</a:t>
            </a:r>
            <a:r>
              <a:rPr lang="en-US" sz="4000" dirty="0"/>
              <a:t> </a:t>
            </a:r>
            <a:r>
              <a:rPr lang="en-US" sz="4000" dirty="0" err="1"/>
              <a:t>silang</a:t>
            </a:r>
            <a:r>
              <a:rPr lang="en-US" sz="4000" dirty="0"/>
              <a:t> /</a:t>
            </a:r>
            <a:r>
              <a:rPr lang="en-US" sz="4000" i="1" dirty="0"/>
              <a:t>cross table</a:t>
            </a:r>
            <a:r>
              <a:rPr lang="en-US" sz="4000" dirty="0"/>
              <a:t>)</a:t>
            </a:r>
          </a:p>
          <a:p>
            <a:pPr marL="609600" indent="-609600" eaLnBrk="1" hangingPunct="1">
              <a:buFont typeface="Symbol" pitchFamily="18" charset="2"/>
              <a:buNone/>
              <a:defRPr/>
            </a:pPr>
            <a:r>
              <a:rPr lang="en-US" sz="4000" dirty="0"/>
              <a:t>-</a:t>
            </a:r>
            <a:r>
              <a:rPr lang="en-US" sz="4000" dirty="0" err="1"/>
              <a:t>Harus</a:t>
            </a:r>
            <a:r>
              <a:rPr lang="en-US" sz="4000" dirty="0"/>
              <a:t> </a:t>
            </a:r>
            <a:r>
              <a:rPr lang="en-US" sz="4000" dirty="0" err="1"/>
              <a:t>sederhana</a:t>
            </a:r>
            <a:endParaRPr lang="en-US" sz="4000" dirty="0"/>
          </a:p>
          <a:p>
            <a:pPr marL="609600" indent="-609600" eaLnBrk="1" hangingPunct="1">
              <a:buFont typeface="Symbol" pitchFamily="18" charset="2"/>
              <a:buNone/>
              <a:defRPr/>
            </a:pPr>
            <a:r>
              <a:rPr lang="en-US" sz="4000" dirty="0"/>
              <a:t>-</a:t>
            </a:r>
            <a:r>
              <a:rPr lang="en-US" sz="4000" dirty="0" err="1"/>
              <a:t>Harus</a:t>
            </a:r>
            <a:r>
              <a:rPr lang="en-US" sz="4000" dirty="0"/>
              <a:t> </a:t>
            </a:r>
            <a:r>
              <a:rPr lang="en-US" sz="4000" dirty="0" err="1"/>
              <a:t>jelas</a:t>
            </a:r>
            <a:r>
              <a:rPr lang="en-US" sz="4000" dirty="0"/>
              <a:t>, </a:t>
            </a:r>
            <a:r>
              <a:rPr lang="en-US" sz="4000" dirty="0" err="1"/>
              <a:t>mudah</a:t>
            </a:r>
            <a:r>
              <a:rPr lang="en-US" sz="4000" dirty="0"/>
              <a:t> </a:t>
            </a:r>
            <a:r>
              <a:rPr lang="en-US" sz="4000" dirty="0" err="1"/>
              <a:t>dimengerti</a:t>
            </a:r>
            <a:endParaRPr lang="en-US" sz="4000" dirty="0"/>
          </a:p>
          <a:p>
            <a:pPr marL="609600" indent="-609600" eaLnBrk="1" hangingPunct="1">
              <a:buFont typeface="Symbol" pitchFamily="18" charset="2"/>
              <a:buNone/>
              <a:defRPr/>
            </a:pPr>
            <a:r>
              <a:rPr lang="en-US" sz="4000" dirty="0"/>
              <a:t> </a:t>
            </a:r>
            <a:r>
              <a:rPr lang="en-US" sz="4000" dirty="0" err="1"/>
              <a:t>Judul</a:t>
            </a:r>
            <a:r>
              <a:rPr lang="en-US" sz="4000" dirty="0"/>
              <a:t> </a:t>
            </a:r>
            <a:r>
              <a:rPr lang="en-US" sz="4000" dirty="0" err="1"/>
              <a:t>harus</a:t>
            </a:r>
            <a:r>
              <a:rPr lang="en-US" sz="4000" dirty="0"/>
              <a:t> </a:t>
            </a:r>
            <a:r>
              <a:rPr lang="en-US" sz="4000" dirty="0" err="1"/>
              <a:t>menjawab</a:t>
            </a:r>
            <a:r>
              <a:rPr lang="en-US" sz="4000" dirty="0"/>
              <a:t> </a:t>
            </a:r>
            <a:r>
              <a:rPr lang="en-US" sz="4000" dirty="0" err="1"/>
              <a:t>pertanyaan</a:t>
            </a:r>
            <a:r>
              <a:rPr lang="en-US" sz="4000" dirty="0"/>
              <a:t> : </a:t>
            </a:r>
            <a:r>
              <a:rPr lang="en-US" sz="4000" dirty="0" err="1"/>
              <a:t>apa</a:t>
            </a:r>
            <a:r>
              <a:rPr lang="en-US" sz="4000" dirty="0"/>
              <a:t>, </a:t>
            </a:r>
            <a:r>
              <a:rPr lang="en-US" sz="4000" dirty="0" err="1"/>
              <a:t>kapan</a:t>
            </a:r>
            <a:r>
              <a:rPr lang="en-US" sz="4000" dirty="0"/>
              <a:t>, </a:t>
            </a:r>
            <a:r>
              <a:rPr lang="en-US" sz="4000" dirty="0" err="1"/>
              <a:t>dimana</a:t>
            </a:r>
            <a:endParaRPr lang="en-US" sz="4000" dirty="0"/>
          </a:p>
          <a:p>
            <a:pPr marL="609600" indent="-609600" eaLnBrk="1" hangingPunct="1">
              <a:buFont typeface="Symbol" pitchFamily="18" charset="2"/>
              <a:buNone/>
              <a:defRPr/>
            </a:pPr>
            <a:r>
              <a:rPr lang="en-US" sz="4000" dirty="0"/>
              <a:t>-</a:t>
            </a:r>
            <a:r>
              <a:rPr lang="en-US" sz="4000" dirty="0" err="1"/>
              <a:t>Bila</a:t>
            </a:r>
            <a:r>
              <a:rPr lang="en-US" sz="4000" dirty="0"/>
              <a:t> </a:t>
            </a:r>
            <a:r>
              <a:rPr lang="en-US" sz="4000" dirty="0" err="1"/>
              <a:t>didapat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</a:t>
            </a:r>
            <a:r>
              <a:rPr lang="en-US" sz="4000" dirty="0" err="1"/>
              <a:t>sumber</a:t>
            </a:r>
            <a:r>
              <a:rPr lang="en-US" sz="4000" dirty="0"/>
              <a:t> lain -&gt; </a:t>
            </a:r>
            <a:r>
              <a:rPr lang="en-US" sz="4000" dirty="0" err="1"/>
              <a:t>tulis</a:t>
            </a:r>
            <a:r>
              <a:rPr lang="en-US" sz="4000" dirty="0"/>
              <a:t> </a:t>
            </a:r>
            <a:r>
              <a:rPr lang="en-US" sz="4000" dirty="0" err="1"/>
              <a:t>sumber</a:t>
            </a:r>
            <a:r>
              <a:rPr lang="en-US" sz="4000" dirty="0"/>
              <a:t> </a:t>
            </a:r>
            <a:r>
              <a:rPr lang="en-US" sz="4000" dirty="0" err="1"/>
              <a:t>rujukannya</a:t>
            </a:r>
            <a:endParaRPr lang="en-US" sz="4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10DF9B1-0ADB-4755-938F-6786071D9F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304800"/>
            <a:ext cx="8001000" cy="6096000"/>
          </a:xfrm>
        </p:spPr>
        <p:txBody>
          <a:bodyPr/>
          <a:lstStyle/>
          <a:p>
            <a:pPr marL="609600" indent="-609600" eaLnBrk="1" hangingPunct="1">
              <a:buFont typeface="Symbol" pitchFamily="18" charset="2"/>
              <a:buNone/>
              <a:defRPr/>
            </a:pPr>
            <a:r>
              <a:rPr lang="en-US" sz="4000" b="1" dirty="0"/>
              <a:t>3. </a:t>
            </a:r>
            <a:r>
              <a:rPr lang="en-US" sz="4000" b="1" dirty="0" err="1"/>
              <a:t>Dalam</a:t>
            </a:r>
            <a:r>
              <a:rPr lang="en-US" sz="4000" b="1" dirty="0"/>
              <a:t> </a:t>
            </a:r>
            <a:r>
              <a:rPr lang="en-US" sz="4000" b="1" dirty="0" err="1"/>
              <a:t>bentuk</a:t>
            </a:r>
            <a:r>
              <a:rPr lang="en-US" sz="4000" b="1" dirty="0"/>
              <a:t> </a:t>
            </a:r>
            <a:r>
              <a:rPr lang="en-US" sz="4000" b="1" dirty="0" err="1"/>
              <a:t>Grafis</a:t>
            </a:r>
            <a:endParaRPr lang="en-US" sz="4000" b="1" dirty="0"/>
          </a:p>
          <a:p>
            <a:pPr marL="609600" indent="-609600" eaLnBrk="1" hangingPunct="1">
              <a:buFont typeface="Symbol" pitchFamily="18" charset="2"/>
              <a:buChar char="Þ"/>
              <a:defRPr/>
            </a:pPr>
            <a:r>
              <a:rPr lang="en-US" sz="4000" dirty="0"/>
              <a:t>Data </a:t>
            </a:r>
            <a:r>
              <a:rPr lang="en-US" sz="4000" dirty="0" err="1"/>
              <a:t>akan</a:t>
            </a:r>
            <a:r>
              <a:rPr lang="en-US" sz="4000" dirty="0"/>
              <a:t> </a:t>
            </a:r>
            <a:r>
              <a:rPr lang="en-US" sz="4000" dirty="0" err="1"/>
              <a:t>diperlihatkan</a:t>
            </a:r>
            <a:r>
              <a:rPr lang="en-US" sz="4000" dirty="0"/>
              <a:t> / </a:t>
            </a:r>
            <a:r>
              <a:rPr lang="en-US" sz="4000" dirty="0" err="1"/>
              <a:t>dibandingkan</a:t>
            </a:r>
            <a:r>
              <a:rPr lang="en-US" sz="4000" dirty="0"/>
              <a:t> </a:t>
            </a:r>
            <a:r>
              <a:rPr lang="en-US" sz="4000" dirty="0" err="1"/>
              <a:t>secara</a:t>
            </a:r>
            <a:r>
              <a:rPr lang="en-US" sz="4000" dirty="0"/>
              <a:t> </a:t>
            </a:r>
            <a:r>
              <a:rPr lang="en-US" sz="4000" dirty="0" err="1"/>
              <a:t>kuantitatif</a:t>
            </a:r>
            <a:endParaRPr lang="en-US" sz="4000" dirty="0"/>
          </a:p>
          <a:p>
            <a:pPr marL="609600" indent="-609600" eaLnBrk="1" hangingPunct="1">
              <a:buFont typeface="Symbol" pitchFamily="18" charset="2"/>
              <a:buChar char="Þ"/>
              <a:defRPr/>
            </a:pPr>
            <a:r>
              <a:rPr lang="en-US" sz="4000" dirty="0" err="1"/>
              <a:t>Penyakian</a:t>
            </a:r>
            <a:r>
              <a:rPr lang="en-US" sz="4000" dirty="0"/>
              <a:t> data </a:t>
            </a:r>
            <a:r>
              <a:rPr lang="en-US" sz="4000" dirty="0" err="1"/>
              <a:t>secara</a:t>
            </a:r>
            <a:r>
              <a:rPr lang="en-US" sz="4000" dirty="0"/>
              <a:t> visual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bentuk</a:t>
            </a:r>
            <a:r>
              <a:rPr lang="en-US" sz="4000" dirty="0"/>
              <a:t> </a:t>
            </a:r>
            <a:r>
              <a:rPr lang="en-US" sz="4000" dirty="0" err="1"/>
              <a:t>grafik</a:t>
            </a:r>
            <a:r>
              <a:rPr lang="en-US" sz="4000" dirty="0"/>
              <a:t>, </a:t>
            </a:r>
            <a:r>
              <a:rPr lang="en-US" sz="4000" dirty="0" err="1"/>
              <a:t>gambar</a:t>
            </a:r>
            <a:r>
              <a:rPr lang="en-US" sz="4000" dirty="0"/>
              <a:t>, </a:t>
            </a:r>
            <a:r>
              <a:rPr lang="en-US" sz="4000" dirty="0" err="1"/>
              <a:t>atau</a:t>
            </a:r>
            <a:r>
              <a:rPr lang="en-US" sz="4000" dirty="0"/>
              <a:t> diagram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8CD9F3A-0E6E-45CE-838B-E7662C8B17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500" b="1"/>
              <a:t>KETENTUAN MEMBUAT GRAFIK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0B6563C-5CA2-40D3-89B8-19E6904CB2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7848600" cy="4343400"/>
          </a:xfrm>
        </p:spPr>
        <p:txBody>
          <a:bodyPr>
            <a:normAutofit fontScale="92500" lnSpcReduction="20000"/>
          </a:bodyPr>
          <a:lstStyle/>
          <a:p>
            <a:pPr marL="338138" indent="-338138" eaLnBrk="1" hangingPunct="1">
              <a:lnSpc>
                <a:spcPct val="90000"/>
              </a:lnSpc>
              <a:buFont typeface="Wingdings" panose="05000000000000000000" pitchFamily="2" charset="2"/>
              <a:buAutoNum type="alphaUcPeriod"/>
              <a:defRPr/>
            </a:pPr>
            <a:r>
              <a:rPr lang="en-US" sz="3600" dirty="0" err="1"/>
              <a:t>Judul</a:t>
            </a:r>
            <a:r>
              <a:rPr lang="en-US" sz="3600" dirty="0"/>
              <a:t> </a:t>
            </a:r>
            <a:r>
              <a:rPr lang="en-US" sz="3600" dirty="0" err="1"/>
              <a:t>jelas</a:t>
            </a:r>
            <a:r>
              <a:rPr lang="en-US" sz="3600" dirty="0"/>
              <a:t>, </a:t>
            </a:r>
            <a:r>
              <a:rPr lang="en-US" sz="3600" dirty="0" err="1"/>
              <a:t>tepat</a:t>
            </a:r>
            <a:r>
              <a:rPr lang="en-US" sz="3600" dirty="0"/>
              <a:t>, </a:t>
            </a:r>
            <a:r>
              <a:rPr lang="en-US" sz="3600" dirty="0" err="1"/>
              <a:t>terletak</a:t>
            </a:r>
            <a:r>
              <a:rPr lang="en-US" sz="3600" dirty="0"/>
              <a:t> di </a:t>
            </a:r>
            <a:r>
              <a:rPr lang="en-US" sz="3600" dirty="0" err="1"/>
              <a:t>atas</a:t>
            </a:r>
            <a:r>
              <a:rPr lang="en-US" sz="3600" dirty="0"/>
              <a:t> </a:t>
            </a:r>
            <a:r>
              <a:rPr lang="en-US" sz="3600" dirty="0" err="1"/>
              <a:t>grafik</a:t>
            </a:r>
            <a:r>
              <a:rPr lang="en-US" sz="3600" dirty="0"/>
              <a:t>, </a:t>
            </a:r>
            <a:r>
              <a:rPr lang="en-US" sz="3600" dirty="0" err="1"/>
              <a:t>menggambarkan</a:t>
            </a:r>
            <a:r>
              <a:rPr lang="en-US" sz="3600" dirty="0"/>
              <a:t> </a:t>
            </a:r>
            <a:r>
              <a:rPr lang="en-US" sz="3600" dirty="0" err="1"/>
              <a:t>ciri</a:t>
            </a:r>
            <a:r>
              <a:rPr lang="en-US" sz="3600" dirty="0"/>
              <a:t>, </a:t>
            </a:r>
            <a:r>
              <a:rPr lang="en-US" sz="3600" dirty="0" err="1"/>
              <a:t>tempat</a:t>
            </a:r>
            <a:r>
              <a:rPr lang="en-US" sz="3600" dirty="0"/>
              <a:t>, &amp; </a:t>
            </a:r>
            <a:r>
              <a:rPr lang="en-US" sz="3600" dirty="0" err="1"/>
              <a:t>tahun</a:t>
            </a:r>
            <a:r>
              <a:rPr lang="en-US" sz="3600" dirty="0"/>
              <a:t> data </a:t>
            </a:r>
            <a:r>
              <a:rPr lang="en-US" sz="3600" dirty="0" err="1"/>
              <a:t>diperoleh</a:t>
            </a:r>
            <a:endParaRPr lang="en-US" sz="3600" dirty="0"/>
          </a:p>
          <a:p>
            <a:pPr marL="338138" indent="-338138" eaLnBrk="1" hangingPunct="1">
              <a:lnSpc>
                <a:spcPct val="90000"/>
              </a:lnSpc>
              <a:buFont typeface="Wingdings" panose="05000000000000000000" pitchFamily="2" charset="2"/>
              <a:buAutoNum type="alphaUcPeriod"/>
              <a:defRPr/>
            </a:pPr>
            <a:r>
              <a:rPr lang="en-US" sz="3600" dirty="0" err="1"/>
              <a:t>Garis</a:t>
            </a:r>
            <a:r>
              <a:rPr lang="en-US" sz="3600" dirty="0"/>
              <a:t> horizontal / </a:t>
            </a:r>
            <a:r>
              <a:rPr lang="en-US" sz="3600" dirty="0" err="1"/>
              <a:t>vertikal</a:t>
            </a:r>
            <a:r>
              <a:rPr lang="en-US" sz="3600" dirty="0"/>
              <a:t> </a:t>
            </a:r>
            <a:r>
              <a:rPr lang="en-US" sz="3600" dirty="0" err="1"/>
              <a:t>sebagai</a:t>
            </a:r>
            <a:r>
              <a:rPr lang="en-US" sz="3600" dirty="0"/>
              <a:t> </a:t>
            </a:r>
            <a:r>
              <a:rPr lang="en-US" sz="3600" dirty="0" err="1"/>
              <a:t>koordinat</a:t>
            </a:r>
            <a:r>
              <a:rPr lang="en-US" sz="3600" dirty="0"/>
              <a:t> </a:t>
            </a:r>
            <a:r>
              <a:rPr lang="en-US" sz="3600" dirty="0" err="1"/>
              <a:t>harus</a:t>
            </a:r>
            <a:r>
              <a:rPr lang="en-US" sz="3600" dirty="0"/>
              <a:t> di </a:t>
            </a:r>
            <a:r>
              <a:rPr lang="en-US" sz="3600" dirty="0" err="1"/>
              <a:t>atas</a:t>
            </a:r>
            <a:r>
              <a:rPr lang="en-US" sz="3600" dirty="0"/>
              <a:t> agar </a:t>
            </a:r>
            <a:r>
              <a:rPr lang="en-US" sz="3600" dirty="0" err="1"/>
              <a:t>garis</a:t>
            </a:r>
            <a:r>
              <a:rPr lang="en-US" sz="3600" dirty="0"/>
              <a:t> </a:t>
            </a:r>
            <a:r>
              <a:rPr lang="en-US" sz="3600" dirty="0" err="1"/>
              <a:t>kurva</a:t>
            </a:r>
            <a:r>
              <a:rPr lang="en-US" sz="3600" dirty="0"/>
              <a:t> </a:t>
            </a:r>
            <a:r>
              <a:rPr lang="en-US" sz="3600" dirty="0" err="1"/>
              <a:t>tampak</a:t>
            </a:r>
            <a:r>
              <a:rPr lang="en-US" sz="3600" dirty="0"/>
              <a:t> </a:t>
            </a:r>
            <a:r>
              <a:rPr lang="en-US" sz="3600" dirty="0" err="1"/>
              <a:t>jelas</a:t>
            </a:r>
            <a:endParaRPr lang="en-US" sz="3600" dirty="0"/>
          </a:p>
          <a:p>
            <a:pPr marL="338138" indent="-338138" eaLnBrk="1" hangingPunct="1">
              <a:lnSpc>
                <a:spcPct val="90000"/>
              </a:lnSpc>
              <a:buFont typeface="Wingdings" panose="05000000000000000000" pitchFamily="2" charset="2"/>
              <a:buAutoNum type="alphaUcPeriod"/>
              <a:defRPr/>
            </a:pPr>
            <a:r>
              <a:rPr lang="en-US" sz="3600" dirty="0"/>
              <a:t>Skala -&gt; </a:t>
            </a:r>
            <a:r>
              <a:rPr lang="en-US" sz="3600" dirty="0" err="1"/>
              <a:t>harus</a:t>
            </a:r>
            <a:r>
              <a:rPr lang="en-US" sz="3600" dirty="0"/>
              <a:t> </a:t>
            </a:r>
            <a:r>
              <a:rPr lang="en-US" sz="3600" dirty="0" err="1"/>
              <a:t>ada</a:t>
            </a:r>
            <a:r>
              <a:rPr lang="en-US" sz="3600" dirty="0"/>
              <a:t> </a:t>
            </a:r>
            <a:r>
              <a:rPr lang="en-US" sz="3600" dirty="0" err="1"/>
              <a:t>catatan</a:t>
            </a:r>
            <a:r>
              <a:rPr lang="en-US" sz="3600" dirty="0"/>
              <a:t> </a:t>
            </a:r>
            <a:r>
              <a:rPr lang="en-US" sz="3600" dirty="0" err="1"/>
              <a:t>tentang</a:t>
            </a:r>
            <a:r>
              <a:rPr lang="en-US" sz="3600" dirty="0"/>
              <a:t> </a:t>
            </a:r>
            <a:r>
              <a:rPr lang="en-US" sz="3600" dirty="0" err="1"/>
              <a:t>satuan</a:t>
            </a:r>
            <a:r>
              <a:rPr lang="en-US" sz="3600" dirty="0"/>
              <a:t> yang </a:t>
            </a:r>
            <a:r>
              <a:rPr lang="en-US" sz="3600" dirty="0" err="1"/>
              <a:t>dipakai</a:t>
            </a:r>
            <a:endParaRPr lang="en-US" sz="3600" dirty="0"/>
          </a:p>
          <a:p>
            <a:pPr marL="338138" indent="-338138" eaLnBrk="1" hangingPunct="1">
              <a:lnSpc>
                <a:spcPct val="90000"/>
              </a:lnSpc>
              <a:buFont typeface="Wingdings" panose="05000000000000000000" pitchFamily="2" charset="2"/>
              <a:buAutoNum type="alphaUcPeriod"/>
              <a:defRPr/>
            </a:pPr>
            <a:r>
              <a:rPr lang="en-US" sz="3600" dirty="0" err="1"/>
              <a:t>Bila</a:t>
            </a:r>
            <a:r>
              <a:rPr lang="en-US" sz="3600" dirty="0"/>
              <a:t> data </a:t>
            </a:r>
            <a:r>
              <a:rPr lang="en-US" sz="3600" dirty="0" err="1"/>
              <a:t>diambil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sumber</a:t>
            </a:r>
            <a:r>
              <a:rPr lang="en-US" sz="3600" dirty="0"/>
              <a:t> lain -&gt; </a:t>
            </a:r>
            <a:r>
              <a:rPr lang="en-US" sz="3600" dirty="0" err="1"/>
              <a:t>tulis</a:t>
            </a:r>
            <a:r>
              <a:rPr lang="en-US" sz="3600" dirty="0"/>
              <a:t> di </a:t>
            </a:r>
            <a:r>
              <a:rPr lang="en-US" sz="3600" dirty="0" err="1"/>
              <a:t>bawah</a:t>
            </a:r>
            <a:r>
              <a:rPr lang="en-US" sz="3600" dirty="0"/>
              <a:t> </a:t>
            </a:r>
            <a:r>
              <a:rPr lang="en-US" sz="3600" dirty="0" err="1"/>
              <a:t>kiri</a:t>
            </a:r>
            <a:r>
              <a:rPr lang="en-US" sz="3600" dirty="0"/>
              <a:t> </a:t>
            </a:r>
            <a:r>
              <a:rPr lang="en-US" sz="3600" dirty="0" err="1"/>
              <a:t>grafik</a:t>
            </a:r>
            <a:r>
              <a:rPr lang="en-US" sz="3600" dirty="0"/>
              <a:t> / </a:t>
            </a:r>
            <a:r>
              <a:rPr lang="en-US" sz="3600" dirty="0" err="1"/>
              <a:t>gambar</a:t>
            </a:r>
            <a:endParaRPr lang="en-US"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662F248-BF88-4F41-B8E9-8F43C43D0B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500" b="1"/>
              <a:t>JENIS GRAFIK / DIAGRAM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146C813-F5A9-4153-B6FC-09E00F34AE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z="4000" dirty="0" err="1"/>
              <a:t>Grafik</a:t>
            </a:r>
            <a:r>
              <a:rPr lang="en-US" sz="4000" dirty="0"/>
              <a:t> / diagram </a:t>
            </a:r>
            <a:r>
              <a:rPr lang="en-US" sz="4000" dirty="0" err="1"/>
              <a:t>garis</a:t>
            </a:r>
            <a:r>
              <a:rPr lang="en-US" sz="4000" dirty="0"/>
              <a:t> &amp; </a:t>
            </a:r>
            <a:r>
              <a:rPr lang="en-US" sz="4000" dirty="0" err="1"/>
              <a:t>kurva</a:t>
            </a:r>
            <a:endParaRPr lang="en-US" sz="4000" dirty="0"/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z="4000" dirty="0"/>
              <a:t>Diagram bar / diagram </a:t>
            </a:r>
            <a:r>
              <a:rPr lang="en-US" sz="4000" dirty="0" err="1"/>
              <a:t>balok</a:t>
            </a:r>
            <a:endParaRPr lang="en-US" sz="4000" dirty="0"/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z="4000" dirty="0"/>
              <a:t>Diagram area / diagram </a:t>
            </a:r>
            <a:r>
              <a:rPr lang="en-US" sz="4000" dirty="0" err="1"/>
              <a:t>ranah</a:t>
            </a:r>
            <a:endParaRPr lang="en-US" sz="4000" dirty="0"/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z="4000" dirty="0" err="1"/>
              <a:t>Piktogram</a:t>
            </a:r>
            <a:r>
              <a:rPr lang="en-US" sz="4000" dirty="0"/>
              <a:t> / diagram </a:t>
            </a:r>
            <a:r>
              <a:rPr lang="en-US" sz="4000" dirty="0" err="1"/>
              <a:t>gambar</a:t>
            </a:r>
            <a:endParaRPr lang="en-US" sz="4000" dirty="0"/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z="4000" dirty="0"/>
              <a:t>Histogram &amp; </a:t>
            </a:r>
            <a:r>
              <a:rPr lang="en-US" sz="4000" dirty="0" err="1"/>
              <a:t>frekuensi</a:t>
            </a:r>
            <a:r>
              <a:rPr lang="en-US" sz="4000" dirty="0"/>
              <a:t> </a:t>
            </a:r>
            <a:r>
              <a:rPr lang="en-US" sz="4000" dirty="0" err="1"/>
              <a:t>poligon</a:t>
            </a:r>
            <a:endParaRPr lang="en-US" sz="4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175DC02-C7ED-43ED-8D7E-D3482D2B8B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1371600"/>
          </a:xfrm>
        </p:spPr>
        <p:txBody>
          <a:bodyPr/>
          <a:lstStyle/>
          <a:p>
            <a:pPr algn="ctr"/>
            <a:r>
              <a:rPr lang="en-US" altLang="en-US"/>
              <a:t>UKURAN PEMUSATAN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776536D-DD3F-47E9-8703-46756E3FF77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41413" y="1628775"/>
            <a:ext cx="8002587" cy="3886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Merupakan nilai tunggal yang mewakili semua data atau kumpulan pengamatan dimana nilai tersebut menunjukkan pusat data.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Yang termasuk ukuran pemusatan :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/>
              <a:t>Rata-rata hitung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/>
              <a:t>Median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/>
              <a:t>Modus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/>
              <a:t>Rata-rata ukur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/>
              <a:t>Rata-rata harmonis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D4594B8-4F34-435D-89D1-DC9CDF68AE5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82938" y="457200"/>
            <a:ext cx="5961062" cy="606425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1. RATA-RATA HITUNG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9E7FF38-1397-44DD-B66D-FC19FAED6016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8218488" cy="3886200"/>
          </a:xfrm>
        </p:spPr>
        <p:txBody>
          <a:bodyPr rtlCol="0">
            <a:normAutofit/>
          </a:bodyPr>
          <a:lstStyle/>
          <a:p>
            <a:pPr marL="533400" indent="-533400" fontAlgn="auto">
              <a:spcBef>
                <a:spcPts val="93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Rumus</a:t>
            </a:r>
            <a:r>
              <a:rPr lang="en-US" alt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umumnya</a:t>
            </a:r>
            <a:r>
              <a:rPr lang="en-US" alt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:</a:t>
            </a:r>
          </a:p>
          <a:p>
            <a:pPr marL="533400" indent="-533400" fontAlgn="auto">
              <a:spcBef>
                <a:spcPts val="93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533400" indent="-533400" fontAlgn="auto">
              <a:spcBef>
                <a:spcPts val="93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533400" indent="-533400" fontAlgn="auto">
              <a:spcBef>
                <a:spcPts val="930"/>
              </a:spcBef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en-US" alt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alt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data yang </a:t>
            </a:r>
            <a:r>
              <a:rPr lang="en-US" alt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tidak</a:t>
            </a:r>
            <a:r>
              <a:rPr lang="en-US" alt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mengulang</a:t>
            </a:r>
            <a:endParaRPr lang="en-US" alt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533400" indent="-533400" fontAlgn="auto">
              <a:spcBef>
                <a:spcPts val="93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</a:t>
            </a:r>
          </a:p>
          <a:p>
            <a:pPr marL="533400" indent="-533400" fontAlgn="auto">
              <a:spcBef>
                <a:spcPts val="930"/>
              </a:spcBef>
              <a:spcAft>
                <a:spcPts val="0"/>
              </a:spcAft>
              <a:buFont typeface="Wingdings" panose="05000000000000000000" pitchFamily="2" charset="2"/>
              <a:buAutoNum type="arabicPeriod" startAt="2"/>
              <a:defRPr/>
            </a:pPr>
            <a:r>
              <a:rPr lang="en-US" altLang="en-US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alt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data yang </a:t>
            </a:r>
            <a:r>
              <a:rPr lang="en-US" altLang="en-US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mengulang</a:t>
            </a:r>
            <a:r>
              <a:rPr lang="en-US" alt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alt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frekuensi</a:t>
            </a:r>
            <a:r>
              <a:rPr lang="en-US" alt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tertentu</a:t>
            </a:r>
            <a:endParaRPr lang="en-US" altLang="en-U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533400" indent="-533400" fontAlgn="auto">
              <a:spcBef>
                <a:spcPts val="93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5364" name="Object 4">
            <a:extLst>
              <a:ext uri="{FF2B5EF4-FFF2-40B4-BE49-F238E27FC236}">
                <a16:creationId xmlns:a16="http://schemas.microsoft.com/office/drawing/2014/main" id="{1EB5BC81-B547-4C67-9FFE-4FE899C9E04B}"/>
              </a:ext>
            </a:extLst>
          </p:cNvPr>
          <p:cNvGraphicFramePr>
            <a:graphicFrameLocks noChangeAspect="1"/>
          </p:cNvGraphicFramePr>
          <p:nvPr>
            <p:ph sz="quarter" idx="4294967295"/>
          </p:nvPr>
        </p:nvGraphicFramePr>
        <p:xfrm>
          <a:off x="3382963" y="1952625"/>
          <a:ext cx="57610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Equation" r:id="rId3" imgW="2705100" imgH="419100" progId="Equation.3">
                  <p:embed/>
                </p:oleObj>
              </mc:Choice>
              <mc:Fallback>
                <p:oleObj name="Equation" r:id="rId3" imgW="2705100" imgH="419100" progId="Equation.3">
                  <p:embed/>
                  <p:pic>
                    <p:nvPicPr>
                      <p:cNvPr id="15364" name="Object 4">
                        <a:extLst>
                          <a:ext uri="{FF2B5EF4-FFF2-40B4-BE49-F238E27FC236}">
                            <a16:creationId xmlns:a16="http://schemas.microsoft.com/office/drawing/2014/main" id="{1EB5BC81-B547-4C67-9FFE-4FE899C9E0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63" y="1952625"/>
                        <a:ext cx="5761037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>
            <a:extLst>
              <a:ext uri="{FF2B5EF4-FFF2-40B4-BE49-F238E27FC236}">
                <a16:creationId xmlns:a16="http://schemas.microsoft.com/office/drawing/2014/main" id="{2504E191-AE38-462E-A723-3ED0C8A8A2CA}"/>
              </a:ext>
            </a:extLst>
          </p:cNvPr>
          <p:cNvGraphicFramePr>
            <a:graphicFrameLocks noChangeAspect="1"/>
          </p:cNvGraphicFramePr>
          <p:nvPr>
            <p:ph sz="quarter" idx="4294967295"/>
          </p:nvPr>
        </p:nvGraphicFramePr>
        <p:xfrm>
          <a:off x="5881688" y="3608388"/>
          <a:ext cx="326231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Equation" r:id="rId5" imgW="1739900" imgH="393700" progId="Equation.3">
                  <p:embed/>
                </p:oleObj>
              </mc:Choice>
              <mc:Fallback>
                <p:oleObj name="Equation" r:id="rId5" imgW="1739900" imgH="393700" progId="Equation.3">
                  <p:embed/>
                  <p:pic>
                    <p:nvPicPr>
                      <p:cNvPr id="15366" name="Object 6">
                        <a:extLst>
                          <a:ext uri="{FF2B5EF4-FFF2-40B4-BE49-F238E27FC236}">
                            <a16:creationId xmlns:a16="http://schemas.microsoft.com/office/drawing/2014/main" id="{2504E191-AE38-462E-A723-3ED0C8A8A2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688" y="3608388"/>
                        <a:ext cx="3262312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>
            <a:extLst>
              <a:ext uri="{FF2B5EF4-FFF2-40B4-BE49-F238E27FC236}">
                <a16:creationId xmlns:a16="http://schemas.microsoft.com/office/drawing/2014/main" id="{207AA59F-B686-4AF2-9842-9F878B1959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596304"/>
              </p:ext>
            </p:extLst>
          </p:nvPr>
        </p:nvGraphicFramePr>
        <p:xfrm>
          <a:off x="3906044" y="5027295"/>
          <a:ext cx="395128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Equation" r:id="rId7" imgW="2108200" imgH="431800" progId="Equation.3">
                  <p:embed/>
                </p:oleObj>
              </mc:Choice>
              <mc:Fallback>
                <p:oleObj name="Equation" r:id="rId7" imgW="2108200" imgH="431800" progId="Equation.3">
                  <p:embed/>
                  <p:pic>
                    <p:nvPicPr>
                      <p:cNvPr id="15368" name="Object 8">
                        <a:extLst>
                          <a:ext uri="{FF2B5EF4-FFF2-40B4-BE49-F238E27FC236}">
                            <a16:creationId xmlns:a16="http://schemas.microsoft.com/office/drawing/2014/main" id="{207AA59F-B686-4AF2-9842-9F878B1959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044" y="5027295"/>
                        <a:ext cx="3951287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EB3E6FF-652F-4339-9B21-4FE1FC3A7D8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7238" y="349250"/>
            <a:ext cx="8229600" cy="1371600"/>
          </a:xfrm>
        </p:spPr>
        <p:txBody>
          <a:bodyPr/>
          <a:lstStyle/>
          <a:p>
            <a:r>
              <a:rPr lang="en-US" altLang="en-US"/>
              <a:t>RATA-RATA HITUNG (lanjutan)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4839493-D9BF-4E4F-BC6E-FBD9A14C4374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1444625"/>
            <a:ext cx="8291513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2. Dengan Memakai Kode (U)</a:t>
            </a:r>
          </a:p>
        </p:txBody>
      </p:sp>
      <p:graphicFrame>
        <p:nvGraphicFramePr>
          <p:cNvPr id="3104" name="Group 32">
            <a:extLst>
              <a:ext uri="{FF2B5EF4-FFF2-40B4-BE49-F238E27FC236}">
                <a16:creationId xmlns:a16="http://schemas.microsoft.com/office/drawing/2014/main" id="{6433ABE7-F4D6-4A40-87EB-1ED56E81D2D1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736600" y="2106613"/>
          <a:ext cx="8094663" cy="3306762"/>
        </p:xfrm>
        <a:graphic>
          <a:graphicData uri="http://schemas.openxmlformats.org/drawingml/2006/table">
            <a:tbl>
              <a:tblPr/>
              <a:tblGrid>
                <a:gridCol w="2145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5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9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12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Interval Kelas</a:t>
                      </a:r>
                    </a:p>
                  </a:txBody>
                  <a:tcPr marL="91438" marR="91438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Nilai Tengah (X)</a:t>
                      </a:r>
                    </a:p>
                  </a:txBody>
                  <a:tcPr marL="91438" marR="9143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marL="91438" marR="9143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Frekuensi</a:t>
                      </a:r>
                    </a:p>
                  </a:txBody>
                  <a:tcPr marL="91438" marR="9143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fU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8" marR="9143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9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9-21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22-34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35-47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48-60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61-73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74-86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87-99</a:t>
                      </a:r>
                    </a:p>
                  </a:txBody>
                  <a:tcPr marL="91438" marR="91438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1438" marR="9143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438" marR="9143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1438" marR="9143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1438" marR="9143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526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8" marR="91438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8" marR="9143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Σf = 60</a:t>
                      </a:r>
                    </a:p>
                  </a:txBody>
                  <a:tcPr marL="91438" marR="9143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ΣfU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 55</a:t>
                      </a:r>
                    </a:p>
                  </a:txBody>
                  <a:tcPr marL="91438" marR="9143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524" name="Object 44">
            <a:extLst>
              <a:ext uri="{FF2B5EF4-FFF2-40B4-BE49-F238E27FC236}">
                <a16:creationId xmlns:a16="http://schemas.microsoft.com/office/drawing/2014/main" id="{5F82B628-A77C-417E-815E-4FD974B8299E}"/>
              </a:ext>
            </a:extLst>
          </p:cNvPr>
          <p:cNvGraphicFramePr>
            <a:graphicFrameLocks noChangeAspect="1"/>
          </p:cNvGraphicFramePr>
          <p:nvPr>
            <p:ph sz="quarter" idx="4294967295"/>
          </p:nvPr>
        </p:nvGraphicFramePr>
        <p:xfrm>
          <a:off x="2555875" y="5589588"/>
          <a:ext cx="5400675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name="Equation" r:id="rId3" imgW="2540000" imgH="431800" progId="Equation.3">
                  <p:embed/>
                </p:oleObj>
              </mc:Choice>
              <mc:Fallback>
                <p:oleObj name="Equation" r:id="rId3" imgW="2540000" imgH="431800" progId="Equation.3">
                  <p:embed/>
                  <p:pic>
                    <p:nvPicPr>
                      <p:cNvPr id="20524" name="Object 44">
                        <a:extLst>
                          <a:ext uri="{FF2B5EF4-FFF2-40B4-BE49-F238E27FC236}">
                            <a16:creationId xmlns:a16="http://schemas.microsoft.com/office/drawing/2014/main" id="{5F82B628-A77C-417E-815E-4FD974B829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5589588"/>
                        <a:ext cx="5400675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BFB27AA-F757-4C10-8204-7234F0926B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/>
              <a:t>JENIS DATA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843A173-BBC7-480D-9E5C-A823F89418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1338" y="1371600"/>
            <a:ext cx="7696200" cy="4800600"/>
          </a:xfrm>
        </p:spPr>
        <p:txBody>
          <a:bodyPr>
            <a:normAutofit fontScale="92500" lnSpcReduction="10000"/>
          </a:bodyPr>
          <a:lstStyle/>
          <a:p>
            <a:pPr marL="288925" indent="-288925" eaLnBrk="1" hangingPunct="1">
              <a:buFont typeface="Wingdings" panose="05000000000000000000" pitchFamily="2" charset="2"/>
              <a:buAutoNum type="alphaUcPeriod"/>
              <a:defRPr/>
            </a:pPr>
            <a:r>
              <a:rPr lang="en-US" sz="4000" b="1" dirty="0"/>
              <a:t>Data </a:t>
            </a:r>
            <a:r>
              <a:rPr lang="en-US" sz="4000" b="1" dirty="0" err="1"/>
              <a:t>Kualitatif</a:t>
            </a:r>
            <a:endParaRPr lang="en-US" sz="4000" b="1" dirty="0"/>
          </a:p>
          <a:p>
            <a:pPr marL="288925" indent="-288925" eaLnBrk="1" hangingPunct="1">
              <a:buFont typeface="Wingdings" panose="05000000000000000000" pitchFamily="2" charset="2"/>
              <a:buAutoNum type="alphaUcPeriod"/>
              <a:defRPr/>
            </a:pPr>
            <a:endParaRPr lang="en-US" sz="1500" b="1" dirty="0"/>
          </a:p>
          <a:p>
            <a:pPr marL="288925" indent="-288925" eaLnBrk="1" hangingPunct="1">
              <a:buFontTx/>
              <a:buChar char="-"/>
              <a:defRPr/>
            </a:pPr>
            <a:r>
              <a:rPr lang="en-US" sz="4000" dirty="0"/>
              <a:t>Data yang </a:t>
            </a:r>
            <a:r>
              <a:rPr lang="en-US" sz="4000" dirty="0" err="1"/>
              <a:t>berhubungan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kategorisasi</a:t>
            </a:r>
            <a:r>
              <a:rPr lang="en-US" sz="4000" dirty="0"/>
              <a:t>, </a:t>
            </a:r>
            <a:r>
              <a:rPr lang="en-US" sz="4000" dirty="0" err="1"/>
              <a:t>karakteristik</a:t>
            </a:r>
            <a:r>
              <a:rPr lang="en-US" sz="4000" dirty="0"/>
              <a:t>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sifat</a:t>
            </a:r>
            <a:r>
              <a:rPr lang="en-US" sz="4000" dirty="0"/>
              <a:t> </a:t>
            </a:r>
            <a:r>
              <a:rPr lang="en-US" sz="4000" dirty="0" err="1"/>
              <a:t>variabel</a:t>
            </a:r>
            <a:endParaRPr lang="en-US" sz="4000" dirty="0"/>
          </a:p>
          <a:p>
            <a:pPr marL="288925" indent="-288925" eaLnBrk="1" hangingPunct="1">
              <a:buFontTx/>
              <a:buChar char="-"/>
              <a:defRPr/>
            </a:pPr>
            <a:endParaRPr lang="en-US" sz="1500" dirty="0"/>
          </a:p>
          <a:p>
            <a:pPr marL="288925" indent="-288925" eaLnBrk="1" hangingPunct="1">
              <a:buFont typeface="Wingdings" panose="05000000000000000000" pitchFamily="2" charset="2"/>
              <a:buNone/>
              <a:defRPr/>
            </a:pPr>
            <a:r>
              <a:rPr lang="en-US" sz="4000" dirty="0"/>
              <a:t>- </a:t>
            </a:r>
            <a:r>
              <a:rPr lang="en-US" sz="4000" dirty="0" err="1"/>
              <a:t>Tidak</a:t>
            </a:r>
            <a:r>
              <a:rPr lang="en-US" sz="4000" dirty="0"/>
              <a:t> </a:t>
            </a:r>
            <a:r>
              <a:rPr lang="en-US" sz="4000" dirty="0" err="1"/>
              <a:t>berhubungan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angka</a:t>
            </a:r>
            <a:r>
              <a:rPr lang="en-US" sz="4000" dirty="0"/>
              <a:t> &amp; </a:t>
            </a:r>
            <a:r>
              <a:rPr lang="en-US" sz="4000" dirty="0" err="1"/>
              <a:t>tidak</a:t>
            </a:r>
            <a:r>
              <a:rPr lang="en-US" sz="4000" dirty="0"/>
              <a:t> </a:t>
            </a:r>
            <a:r>
              <a:rPr lang="en-US" sz="4000" dirty="0" err="1"/>
              <a:t>dikaitkan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analisis</a:t>
            </a:r>
            <a:r>
              <a:rPr lang="en-US" sz="4000" dirty="0"/>
              <a:t> </a:t>
            </a:r>
            <a:r>
              <a:rPr lang="en-US" sz="4000" dirty="0" err="1"/>
              <a:t>statistik</a:t>
            </a:r>
            <a:r>
              <a:rPr lang="en-US" sz="4000" dirty="0"/>
              <a:t> (data </a:t>
            </a:r>
            <a:r>
              <a:rPr lang="en-US" sz="4000" dirty="0" err="1"/>
              <a:t>nonstatistik</a:t>
            </a:r>
            <a:r>
              <a:rPr lang="en-US" sz="4000" dirty="0"/>
              <a:t>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9BB0647-5560-4123-A2D9-4C335124E8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69875"/>
            <a:ext cx="8229600" cy="720725"/>
          </a:xfrm>
        </p:spPr>
        <p:txBody>
          <a:bodyPr/>
          <a:lstStyle/>
          <a:p>
            <a:r>
              <a:rPr lang="en-US" altLang="en-US"/>
              <a:t>RATA-RATA HITUNG (lanjutan)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5EC3AD3-E89F-414F-B3B7-24189A611B5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1963" y="1179513"/>
            <a:ext cx="8220075" cy="38862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/>
              <a:t>3. Dengan pembobotan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/>
              <a:t>    Masing-masing data diberi bobot.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80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/>
              <a:t>Misal A memperoleh nilai 65 untuk tugas, 76 untuk mid dan 70 untuk ujian akhir.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/>
              <a:t>Bila nilai tugas diberi bobot 2, Mid 3 dan Ujian Akhir 4, maka rata-rata hitungnya adalah 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800"/>
          </a:p>
        </p:txBody>
      </p:sp>
      <p:graphicFrame>
        <p:nvGraphicFramePr>
          <p:cNvPr id="25604" name="Object 4">
            <a:extLst>
              <a:ext uri="{FF2B5EF4-FFF2-40B4-BE49-F238E27FC236}">
                <a16:creationId xmlns:a16="http://schemas.microsoft.com/office/drawing/2014/main" id="{F594A4FD-8B06-410E-9E61-1BA2B8B30DB2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1331913" y="5141913"/>
          <a:ext cx="561657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" name="Equation" r:id="rId3" imgW="2057400" imgH="393700" progId="Equation.3">
                  <p:embed/>
                </p:oleObj>
              </mc:Choice>
              <mc:Fallback>
                <p:oleObj name="Equation" r:id="rId3" imgW="2057400" imgH="393700" progId="Equation.3">
                  <p:embed/>
                  <p:pic>
                    <p:nvPicPr>
                      <p:cNvPr id="25604" name="Object 4">
                        <a:extLst>
                          <a:ext uri="{FF2B5EF4-FFF2-40B4-BE49-F238E27FC236}">
                            <a16:creationId xmlns:a16="http://schemas.microsoft.com/office/drawing/2014/main" id="{F594A4FD-8B06-410E-9E61-1BA2B8B30D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141913"/>
                        <a:ext cx="5616575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298C938A-886A-4346-9A34-10E53ABF0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1557338"/>
            <a:ext cx="9072563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>
            <a:extLst>
              <a:ext uri="{FF2B5EF4-FFF2-40B4-BE49-F238E27FC236}">
                <a16:creationId xmlns:a16="http://schemas.microsoft.com/office/drawing/2014/main" id="{D7676908-7042-45D4-8B13-8200DE719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4813"/>
            <a:ext cx="4968875" cy="585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id-ID" sz="3200" dirty="0"/>
              <a:t>2. </a:t>
            </a:r>
            <a:r>
              <a:rPr lang="en-US" altLang="id-ID" sz="3200" dirty="0"/>
              <a:t>MEDIAN</a:t>
            </a:r>
            <a:endParaRPr lang="en-ID" altLang="id-ID"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BC38884-DCF5-460B-9207-CF11419EEC5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8"/>
            <a:ext cx="2952750" cy="731837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2. MEDIAN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5C7A8DF-7B78-45F8-AD3A-72959CDCA39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46075" y="1412875"/>
            <a:ext cx="8291513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Untuk data berkelompok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</p:txBody>
      </p:sp>
      <p:graphicFrame>
        <p:nvGraphicFramePr>
          <p:cNvPr id="27652" name="Object 4">
            <a:extLst>
              <a:ext uri="{FF2B5EF4-FFF2-40B4-BE49-F238E27FC236}">
                <a16:creationId xmlns:a16="http://schemas.microsoft.com/office/drawing/2014/main" id="{42088902-D45D-4F98-B652-265DE2A88399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1042988" y="2276475"/>
          <a:ext cx="7058025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" name="Equation" r:id="rId3" imgW="2679700" imgH="1663700" progId="Equation.3">
                  <p:embed/>
                </p:oleObj>
              </mc:Choice>
              <mc:Fallback>
                <p:oleObj name="Equation" r:id="rId3" imgW="2679700" imgH="1663700" progId="Equation.3">
                  <p:embed/>
                  <p:pic>
                    <p:nvPicPr>
                      <p:cNvPr id="27652" name="Object 4">
                        <a:extLst>
                          <a:ext uri="{FF2B5EF4-FFF2-40B4-BE49-F238E27FC236}">
                            <a16:creationId xmlns:a16="http://schemas.microsoft.com/office/drawing/2014/main" id="{42088902-D45D-4F98-B652-265DE2A883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276475"/>
                        <a:ext cx="7058025" cy="375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E73D2F8-AA15-4516-9A01-306F9D737F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68300"/>
            <a:ext cx="5292725" cy="739775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alt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2. </a:t>
            </a:r>
            <a:r>
              <a:rPr lang="en-US" alt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MEDIAN (</a:t>
            </a:r>
            <a:r>
              <a:rPr lang="en-US" altLang="en-US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lanjutan</a:t>
            </a:r>
            <a:r>
              <a:rPr lang="en-US" alt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78B528E-A25A-4EAE-B429-F9AA822C896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485900"/>
            <a:ext cx="8218488" cy="3886200"/>
          </a:xfrm>
        </p:spPr>
        <p:txBody>
          <a:bodyPr/>
          <a:lstStyle/>
          <a:p>
            <a:pPr marL="3673475" indent="-3673475">
              <a:buFont typeface="Wingdings" panose="05000000000000000000" pitchFamily="2" charset="2"/>
              <a:buNone/>
            </a:pPr>
            <a:r>
              <a:rPr lang="en-US" altLang="en-US" sz="2800"/>
              <a:t>Contoh :</a:t>
            </a:r>
          </a:p>
          <a:p>
            <a:pPr marL="3673475" indent="-3673475">
              <a:buFont typeface="Wingdings" panose="05000000000000000000" pitchFamily="2" charset="2"/>
              <a:buNone/>
            </a:pPr>
            <a:r>
              <a:rPr lang="en-US" altLang="en-US" sz="2800"/>
              <a:t>	Letak median ada pada data ke 30, yaitu pada interval 61-73, sehingga :</a:t>
            </a:r>
          </a:p>
          <a:p>
            <a:pPr marL="3673475" indent="-3673475">
              <a:buFont typeface="Wingdings" panose="05000000000000000000" pitchFamily="2" charset="2"/>
              <a:buNone/>
            </a:pPr>
            <a:r>
              <a:rPr lang="en-US" altLang="en-US" sz="2800"/>
              <a:t>	L</a:t>
            </a:r>
            <a:r>
              <a:rPr lang="en-US" altLang="en-US" sz="2800" baseline="-25000"/>
              <a:t>0</a:t>
            </a:r>
            <a:r>
              <a:rPr lang="en-US" altLang="en-US" sz="2800"/>
              <a:t> = 60,5</a:t>
            </a:r>
          </a:p>
          <a:p>
            <a:pPr marL="3673475" indent="-3673475">
              <a:buFont typeface="Wingdings" panose="05000000000000000000" pitchFamily="2" charset="2"/>
              <a:buNone/>
            </a:pPr>
            <a:r>
              <a:rPr lang="en-US" altLang="en-US" sz="2800"/>
              <a:t>	F   = 19</a:t>
            </a:r>
          </a:p>
          <a:p>
            <a:pPr marL="3673475" indent="-3673475">
              <a:buFont typeface="Wingdings" panose="05000000000000000000" pitchFamily="2" charset="2"/>
              <a:buNone/>
            </a:pPr>
            <a:r>
              <a:rPr lang="en-US" altLang="en-US" sz="2800"/>
              <a:t>	f    = 12</a:t>
            </a:r>
          </a:p>
        </p:txBody>
      </p:sp>
      <p:graphicFrame>
        <p:nvGraphicFramePr>
          <p:cNvPr id="6165" name="Group 21">
            <a:extLst>
              <a:ext uri="{FF2B5EF4-FFF2-40B4-BE49-F238E27FC236}">
                <a16:creationId xmlns:a16="http://schemas.microsoft.com/office/drawing/2014/main" id="{FA2F5DE7-1975-414C-84B4-0BF27083036B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250825" y="2205038"/>
          <a:ext cx="3521075" cy="4537075"/>
        </p:xfrm>
        <a:graphic>
          <a:graphicData uri="http://schemas.openxmlformats.org/drawingml/2006/table">
            <a:tbl>
              <a:tblPr/>
              <a:tblGrid>
                <a:gridCol w="187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8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Interval Kelas</a:t>
                      </a:r>
                    </a:p>
                  </a:txBody>
                  <a:tcPr marL="91451" marR="91451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Frekuensi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51" marR="91451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67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9-21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22-34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35-47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48-60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61-73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74-86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87-99</a:t>
                      </a:r>
                    </a:p>
                  </a:txBody>
                  <a:tcPr marL="91451" marR="91451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1451" marR="91451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9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51" marR="91451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Σf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 60</a:t>
                      </a:r>
                    </a:p>
                  </a:txBody>
                  <a:tcPr marL="91451" marR="91451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757" name="Object 61">
            <a:extLst>
              <a:ext uri="{FF2B5EF4-FFF2-40B4-BE49-F238E27FC236}">
                <a16:creationId xmlns:a16="http://schemas.microsoft.com/office/drawing/2014/main" id="{0764263A-1ACC-4898-B256-4C4C9C12A602}"/>
              </a:ext>
            </a:extLst>
          </p:cNvPr>
          <p:cNvGraphicFramePr>
            <a:graphicFrameLocks noChangeAspect="1"/>
          </p:cNvGraphicFramePr>
          <p:nvPr>
            <p:ph sz="quarter" idx="4294967295"/>
          </p:nvPr>
        </p:nvGraphicFramePr>
        <p:xfrm>
          <a:off x="4140200" y="5049838"/>
          <a:ext cx="4535488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Equation" r:id="rId3" imgW="2108200" imgH="787400" progId="Equation.3">
                  <p:embed/>
                </p:oleObj>
              </mc:Choice>
              <mc:Fallback>
                <p:oleObj name="Equation" r:id="rId3" imgW="2108200" imgH="787400" progId="Equation.3">
                  <p:embed/>
                  <p:pic>
                    <p:nvPicPr>
                      <p:cNvPr id="29757" name="Object 61">
                        <a:extLst>
                          <a:ext uri="{FF2B5EF4-FFF2-40B4-BE49-F238E27FC236}">
                            <a16:creationId xmlns:a16="http://schemas.microsoft.com/office/drawing/2014/main" id="{0764263A-1ACC-4898-B256-4C4C9C12A6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5049838"/>
                        <a:ext cx="4535488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 autoUpdateAnimBg="0"/>
      <p:bldP spid="29699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B2F38D1-C808-4AA0-802C-465C9708D4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568325"/>
            <a:ext cx="2808288" cy="700088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3. MODUS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E704D4A-E309-413F-92C1-C8A80C4294F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7513" y="1773238"/>
            <a:ext cx="8147050" cy="3886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Untuk data berkelompok</a:t>
            </a:r>
          </a:p>
        </p:txBody>
      </p:sp>
      <p:graphicFrame>
        <p:nvGraphicFramePr>
          <p:cNvPr id="32772" name="Object 4">
            <a:extLst>
              <a:ext uri="{FF2B5EF4-FFF2-40B4-BE49-F238E27FC236}">
                <a16:creationId xmlns:a16="http://schemas.microsoft.com/office/drawing/2014/main" id="{35179604-9D4D-4F36-98DE-E05B521BE196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482600" y="2420938"/>
          <a:ext cx="8275638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name="Equation" r:id="rId3" imgW="3175000" imgH="1625600" progId="Equation.3">
                  <p:embed/>
                </p:oleObj>
              </mc:Choice>
              <mc:Fallback>
                <p:oleObj name="Equation" r:id="rId3" imgW="3175000" imgH="1625600" progId="Equation.3">
                  <p:embed/>
                  <p:pic>
                    <p:nvPicPr>
                      <p:cNvPr id="32772" name="Object 4">
                        <a:extLst>
                          <a:ext uri="{FF2B5EF4-FFF2-40B4-BE49-F238E27FC236}">
                            <a16:creationId xmlns:a16="http://schemas.microsoft.com/office/drawing/2014/main" id="{35179604-9D4D-4F36-98DE-E05B521BE1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2420938"/>
                        <a:ext cx="8275638" cy="363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31290A8-EC2B-442B-8BC2-6A475E0562E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82600"/>
            <a:ext cx="5148263" cy="676275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alt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3. </a:t>
            </a:r>
            <a:r>
              <a:rPr lang="en-US" alt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MODUS (</a:t>
            </a:r>
            <a:r>
              <a:rPr lang="en-US" altLang="en-US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lanjutan</a:t>
            </a:r>
            <a:r>
              <a:rPr lang="en-US" alt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1B6F31A-9239-4E95-A144-2633DA42F9F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1639888"/>
            <a:ext cx="8218488" cy="3886200"/>
          </a:xfrm>
        </p:spPr>
        <p:txBody>
          <a:bodyPr/>
          <a:lstStyle/>
          <a:p>
            <a:pPr marL="3413125" indent="-3413125">
              <a:buFont typeface="Wingdings" panose="05000000000000000000" pitchFamily="2" charset="2"/>
              <a:buNone/>
            </a:pPr>
            <a:r>
              <a:rPr lang="en-US" altLang="en-US" sz="2800"/>
              <a:t>Contoh :</a:t>
            </a:r>
          </a:p>
          <a:p>
            <a:pPr marL="3413125" indent="-3413125">
              <a:buFont typeface="Wingdings" panose="05000000000000000000" pitchFamily="2" charset="2"/>
              <a:buNone/>
            </a:pPr>
            <a:r>
              <a:rPr lang="en-US" altLang="en-US" sz="2800"/>
              <a:t>	Data yang paling sering muncul adalah pada interval 74-86, sehingga :</a:t>
            </a:r>
          </a:p>
          <a:p>
            <a:pPr marL="3413125" indent="-3413125">
              <a:buFont typeface="Wingdings" panose="05000000000000000000" pitchFamily="2" charset="2"/>
              <a:buNone/>
            </a:pPr>
            <a:r>
              <a:rPr lang="en-US" altLang="en-US" sz="2800"/>
              <a:t>	L</a:t>
            </a:r>
            <a:r>
              <a:rPr lang="en-US" altLang="en-US" sz="2800" baseline="-25000"/>
              <a:t>0</a:t>
            </a:r>
            <a:r>
              <a:rPr lang="en-US" altLang="en-US" sz="2800"/>
              <a:t> = 73,5</a:t>
            </a:r>
          </a:p>
          <a:p>
            <a:pPr marL="3413125" indent="-3413125">
              <a:buFont typeface="Wingdings" panose="05000000000000000000" pitchFamily="2" charset="2"/>
              <a:buNone/>
            </a:pPr>
            <a:r>
              <a:rPr lang="en-US" altLang="en-US" sz="2800"/>
              <a:t>	b</a:t>
            </a:r>
            <a:r>
              <a:rPr lang="en-US" altLang="en-US" sz="2800" baseline="-25000"/>
              <a:t>1</a:t>
            </a:r>
            <a:r>
              <a:rPr lang="en-US" altLang="en-US" sz="2800"/>
              <a:t>  = 23-12 = 11</a:t>
            </a:r>
          </a:p>
          <a:p>
            <a:pPr marL="3413125" indent="-3413125">
              <a:buFont typeface="Wingdings" panose="05000000000000000000" pitchFamily="2" charset="2"/>
              <a:buNone/>
            </a:pPr>
            <a:r>
              <a:rPr lang="en-US" altLang="en-US" sz="2800"/>
              <a:t>	b</a:t>
            </a:r>
            <a:r>
              <a:rPr lang="en-US" altLang="en-US" sz="2800" baseline="-25000"/>
              <a:t>2</a:t>
            </a:r>
            <a:r>
              <a:rPr lang="en-US" altLang="en-US" sz="2800"/>
              <a:t>  = 23-6 =17</a:t>
            </a:r>
          </a:p>
        </p:txBody>
      </p:sp>
      <p:graphicFrame>
        <p:nvGraphicFramePr>
          <p:cNvPr id="8213" name="Group 21">
            <a:extLst>
              <a:ext uri="{FF2B5EF4-FFF2-40B4-BE49-F238E27FC236}">
                <a16:creationId xmlns:a16="http://schemas.microsoft.com/office/drawing/2014/main" id="{688A3B95-29AD-4024-BCCD-BD975E79408B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385763" y="2276475"/>
          <a:ext cx="3249612" cy="4465638"/>
        </p:xfrm>
        <a:graphic>
          <a:graphicData uri="http://schemas.openxmlformats.org/drawingml/2006/table">
            <a:tbl>
              <a:tblPr/>
              <a:tblGrid>
                <a:gridCol w="1728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10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Interval Kelas</a:t>
                      </a:r>
                    </a:p>
                  </a:txBody>
                  <a:tcPr marL="91431" marR="91431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Frekuensi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1" marR="91431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57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9-21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22-34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35-47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48-60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61-73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74-86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87-99</a:t>
                      </a:r>
                    </a:p>
                  </a:txBody>
                  <a:tcPr marL="91431" marR="91431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1431" marR="91431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7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1" marR="91431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Σf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= 60</a:t>
                      </a:r>
                    </a:p>
                  </a:txBody>
                  <a:tcPr marL="91431" marR="91431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4837" name="Object 21">
            <a:extLst>
              <a:ext uri="{FF2B5EF4-FFF2-40B4-BE49-F238E27FC236}">
                <a16:creationId xmlns:a16="http://schemas.microsoft.com/office/drawing/2014/main" id="{5CB6C8DD-66A6-492A-B870-A077F3E0F928}"/>
              </a:ext>
            </a:extLst>
          </p:cNvPr>
          <p:cNvGraphicFramePr>
            <a:graphicFrameLocks noChangeAspect="1"/>
          </p:cNvGraphicFramePr>
          <p:nvPr>
            <p:ph sz="quarter" idx="4294967295"/>
          </p:nvPr>
        </p:nvGraphicFramePr>
        <p:xfrm>
          <a:off x="3943350" y="5494338"/>
          <a:ext cx="4968875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9" name="Equation" r:id="rId3" imgW="2095500" imgH="431800" progId="Equation.3">
                  <p:embed/>
                </p:oleObj>
              </mc:Choice>
              <mc:Fallback>
                <p:oleObj name="Equation" r:id="rId3" imgW="2095500" imgH="431800" progId="Equation.3">
                  <p:embed/>
                  <p:pic>
                    <p:nvPicPr>
                      <p:cNvPr id="34837" name="Object 21">
                        <a:extLst>
                          <a:ext uri="{FF2B5EF4-FFF2-40B4-BE49-F238E27FC236}">
                            <a16:creationId xmlns:a16="http://schemas.microsoft.com/office/drawing/2014/main" id="{5CB6C8DD-66A6-492A-B870-A077F3E0F9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5494338"/>
                        <a:ext cx="4968875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 autoUpdateAnimBg="0"/>
      <p:bldP spid="34819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9F0039FB-2218-4074-8081-653AAC65413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76250"/>
            <a:ext cx="8229600" cy="64928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KUARTIL, DESIL, PERSENTIL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F364DE1-0288-4D96-96D5-3BE7EA3355D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485900"/>
            <a:ext cx="8229600" cy="44640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1. Kuartil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   Kelompok data yang sudah diurutkan (membesar atau mengecil) dibagi empat bagian yang sama besar.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	Ada 3 jenis yaitu kuartil pertama (Q</a:t>
            </a:r>
            <a:r>
              <a:rPr lang="en-US" altLang="en-US" sz="2800" baseline="-25000"/>
              <a:t>1</a:t>
            </a:r>
            <a:r>
              <a:rPr lang="en-US" altLang="en-US" sz="2800"/>
              <a:t>) atau kuartil bawah, kuartil kedua (Q</a:t>
            </a:r>
            <a:r>
              <a:rPr lang="en-US" altLang="en-US" sz="2800" baseline="-25000"/>
              <a:t>2</a:t>
            </a:r>
            <a:r>
              <a:rPr lang="en-US" altLang="en-US" sz="2800"/>
              <a:t>) atau kuartil tengah, dan kuartil ketiga (Q</a:t>
            </a:r>
            <a:r>
              <a:rPr lang="en-US" altLang="en-US" sz="2800" baseline="-25000"/>
              <a:t>3</a:t>
            </a:r>
            <a:r>
              <a:rPr lang="en-US" altLang="en-US" sz="2800"/>
              <a:t>) atau kuartil atas.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C423BDD1-F5B6-4AEC-BEE2-D49CB378AA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748713" cy="1387475"/>
          </a:xfrm>
        </p:spPr>
        <p:txBody>
          <a:bodyPr/>
          <a:lstStyle/>
          <a:p>
            <a:pPr algn="ctr"/>
            <a:r>
              <a:rPr lang="en-US" altLang="en-US" sz="4000"/>
              <a:t>KUARTIL, DESIL, PERSENTIL (lanjutan)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6F3124C5-E6D6-4E89-B40E-4211054B195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276475"/>
            <a:ext cx="8229600" cy="3886200"/>
          </a:xfrm>
        </p:spPr>
        <p:txBody>
          <a:bodyPr/>
          <a:lstStyle/>
          <a:p>
            <a:pPr marL="441325" indent="-441325">
              <a:buFont typeface="Wingdings" panose="05000000000000000000" pitchFamily="2" charset="2"/>
              <a:buNone/>
            </a:pPr>
            <a:r>
              <a:rPr lang="en-US" altLang="en-US"/>
              <a:t>2. Desil</a:t>
            </a:r>
          </a:p>
          <a:p>
            <a:pPr marL="441325" indent="-441325">
              <a:buFont typeface="Wingdings" panose="05000000000000000000" pitchFamily="2" charset="2"/>
              <a:buNone/>
            </a:pPr>
            <a:r>
              <a:rPr lang="en-US" altLang="en-US"/>
              <a:t>    Kelompok data yang sudah diurutkan  (membesar atau mengecil) dibagi sepuluh bagian yang sama besar.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1A34B-6D67-4ADD-AF48-902B7B542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PRESENTIL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A6BCE9-FF28-4FDD-822A-FE1538E70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51" t="32289" r="24620" b="12153"/>
          <a:stretch/>
        </p:blipFill>
        <p:spPr>
          <a:xfrm>
            <a:off x="838200" y="1524000"/>
            <a:ext cx="7467600" cy="480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82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9CFB3-3BE3-499A-905B-E76D2B143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92" y="384751"/>
            <a:ext cx="7772400" cy="850392"/>
          </a:xfrm>
        </p:spPr>
        <p:txBody>
          <a:bodyPr/>
          <a:lstStyle/>
          <a:p>
            <a:r>
              <a:rPr lang="en-US" dirty="0"/>
              <a:t>PENYAJIAN DATA</a:t>
            </a:r>
            <a:endParaRPr lang="en-ID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529DD6B-BBA4-4B65-AFCE-BE70CB0270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285301"/>
              </p:ext>
            </p:extLst>
          </p:nvPr>
        </p:nvGraphicFramePr>
        <p:xfrm>
          <a:off x="1981200" y="1359486"/>
          <a:ext cx="4419600" cy="294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2EF98F5-A69A-4089-BCBF-DB08952EF8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3518334"/>
              </p:ext>
            </p:extLst>
          </p:nvPr>
        </p:nvGraphicFramePr>
        <p:xfrm>
          <a:off x="1910862" y="4430229"/>
          <a:ext cx="4495800" cy="165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8408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13D0974E-CFAA-4473-B72D-CD0C624078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609600"/>
            <a:ext cx="7848600" cy="5410200"/>
          </a:xfrm>
        </p:spPr>
        <p:txBody>
          <a:bodyPr>
            <a:normAutofit fontScale="92500"/>
          </a:bodyPr>
          <a:lstStyle/>
          <a:p>
            <a:pPr marL="288925" indent="-288925" eaLnBrk="1" hangingPunct="1">
              <a:buFont typeface="Wingdings" panose="05000000000000000000" pitchFamily="2" charset="2"/>
              <a:buNone/>
              <a:defRPr/>
            </a:pPr>
            <a:r>
              <a:rPr lang="en-US" sz="4000" b="1" dirty="0"/>
              <a:t>B. Data </a:t>
            </a:r>
            <a:r>
              <a:rPr lang="en-US" sz="4000" b="1" dirty="0" err="1"/>
              <a:t>Kuantitatif</a:t>
            </a:r>
            <a:endParaRPr lang="en-US" sz="4000" b="1" dirty="0"/>
          </a:p>
          <a:p>
            <a:pPr marL="288925" indent="-288925" eaLnBrk="1" hangingPunct="1">
              <a:buFont typeface="Wingdings" panose="05000000000000000000" pitchFamily="2" charset="2"/>
              <a:buNone/>
              <a:defRPr/>
            </a:pPr>
            <a:endParaRPr lang="en-US" sz="1500" b="1" dirty="0"/>
          </a:p>
          <a:p>
            <a:pPr marL="288925" indent="-288925" eaLnBrk="1" hangingPunct="1">
              <a:buFontTx/>
              <a:buChar char="-"/>
              <a:defRPr/>
            </a:pPr>
            <a:r>
              <a:rPr lang="en-US" sz="4000" dirty="0"/>
              <a:t>Data </a:t>
            </a:r>
            <a:r>
              <a:rPr lang="en-US" sz="4000" dirty="0" err="1"/>
              <a:t>berhubungan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angka</a:t>
            </a:r>
            <a:r>
              <a:rPr lang="en-US" sz="4000" dirty="0"/>
              <a:t>, </a:t>
            </a:r>
            <a:r>
              <a:rPr lang="en-US" sz="4000" dirty="0" err="1"/>
              <a:t>diperoleh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</a:t>
            </a:r>
            <a:r>
              <a:rPr lang="en-US" sz="4000" dirty="0" err="1"/>
              <a:t>hasil</a:t>
            </a:r>
            <a:r>
              <a:rPr lang="en-US" sz="4000" dirty="0"/>
              <a:t> </a:t>
            </a:r>
            <a:r>
              <a:rPr lang="en-US" sz="4000" dirty="0" err="1"/>
              <a:t>pengukuran</a:t>
            </a:r>
            <a:r>
              <a:rPr lang="en-US" sz="4000" dirty="0"/>
              <a:t>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mengubah</a:t>
            </a:r>
            <a:r>
              <a:rPr lang="en-US" sz="4000" dirty="0"/>
              <a:t> data </a:t>
            </a:r>
            <a:r>
              <a:rPr lang="en-US" sz="4000" dirty="0" err="1"/>
              <a:t>kualitatif</a:t>
            </a:r>
            <a:r>
              <a:rPr lang="en-US" sz="4000" dirty="0"/>
              <a:t> </a:t>
            </a:r>
            <a:r>
              <a:rPr lang="en-US" sz="4000" dirty="0" err="1"/>
              <a:t>ke</a:t>
            </a:r>
            <a:r>
              <a:rPr lang="en-US" sz="4000" dirty="0"/>
              <a:t> data </a:t>
            </a:r>
            <a:r>
              <a:rPr lang="en-US" sz="4000" dirty="0" err="1"/>
              <a:t>kuantitatif</a:t>
            </a:r>
            <a:r>
              <a:rPr lang="en-US" sz="4000" dirty="0"/>
              <a:t> (</a:t>
            </a:r>
            <a:r>
              <a:rPr lang="en-US" sz="4000" dirty="0" err="1"/>
              <a:t>misal</a:t>
            </a:r>
            <a:r>
              <a:rPr lang="en-US" sz="4000" dirty="0"/>
              <a:t> : </a:t>
            </a:r>
            <a:r>
              <a:rPr lang="en-US" sz="4000" dirty="0" err="1"/>
              <a:t>skor</a:t>
            </a:r>
            <a:r>
              <a:rPr lang="en-US" sz="4000" dirty="0"/>
              <a:t> </a:t>
            </a:r>
            <a:r>
              <a:rPr lang="en-US" sz="4000" dirty="0" err="1"/>
              <a:t>hasil</a:t>
            </a:r>
            <a:r>
              <a:rPr lang="en-US" sz="4000" dirty="0"/>
              <a:t> </a:t>
            </a:r>
            <a:r>
              <a:rPr lang="en-US" sz="4000" dirty="0" err="1"/>
              <a:t>tes</a:t>
            </a:r>
            <a:r>
              <a:rPr lang="en-US" sz="4000" dirty="0"/>
              <a:t>)</a:t>
            </a:r>
          </a:p>
          <a:p>
            <a:pPr marL="288925" indent="-288925" eaLnBrk="1" hangingPunct="1">
              <a:buFontTx/>
              <a:buChar char="-"/>
              <a:defRPr/>
            </a:pPr>
            <a:endParaRPr lang="en-US" sz="1500" dirty="0"/>
          </a:p>
          <a:p>
            <a:pPr marL="288925" indent="-288925" eaLnBrk="1" hangingPunct="1">
              <a:buFont typeface="Wingdings" panose="05000000000000000000" pitchFamily="2" charset="2"/>
              <a:buNone/>
              <a:defRPr/>
            </a:pPr>
            <a:r>
              <a:rPr lang="en-US" sz="4000" dirty="0"/>
              <a:t>- </a:t>
            </a:r>
            <a:r>
              <a:rPr lang="en-US" sz="4000" dirty="0" err="1"/>
              <a:t>Sering</a:t>
            </a:r>
            <a:r>
              <a:rPr lang="en-US" sz="4000" dirty="0"/>
              <a:t> </a:t>
            </a:r>
            <a:r>
              <a:rPr lang="en-US" sz="4000" dirty="0" err="1"/>
              <a:t>dikaitkan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analisis</a:t>
            </a:r>
            <a:r>
              <a:rPr lang="en-US" sz="4000" dirty="0"/>
              <a:t> </a:t>
            </a:r>
            <a:r>
              <a:rPr lang="en-US" sz="4000" dirty="0" err="1"/>
              <a:t>statistik</a:t>
            </a:r>
            <a:r>
              <a:rPr lang="en-US" sz="4000" dirty="0"/>
              <a:t> (data </a:t>
            </a:r>
            <a:r>
              <a:rPr lang="en-US" sz="4000" dirty="0" err="1"/>
              <a:t>statistik</a:t>
            </a:r>
            <a:r>
              <a:rPr lang="en-US" sz="4000" dirty="0"/>
              <a:t>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37E8-2959-447A-839E-60ADD7CB1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583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HISTOGRAM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ED2C5A-E413-40D3-B112-12421E949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505" y="1181608"/>
            <a:ext cx="2133600" cy="2247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156316-675E-4734-A523-6F65CAAE8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4267200"/>
            <a:ext cx="4636853" cy="1919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F23902-0F7B-4D58-B22B-0383CB0564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208"/>
          <a:stretch/>
        </p:blipFill>
        <p:spPr>
          <a:xfrm>
            <a:off x="3181350" y="1524000"/>
            <a:ext cx="5124450" cy="206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25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3544D-BFA1-4B81-AD5D-54FAB1475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810768"/>
          </a:xfrm>
        </p:spPr>
        <p:txBody>
          <a:bodyPr/>
          <a:lstStyle/>
          <a:p>
            <a:pPr algn="ctr"/>
            <a:r>
              <a:rPr lang="en-US" dirty="0"/>
              <a:t>POLIGON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5EDDA8-B3F7-4EF6-8AD6-BDDE82476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97" y="1447800"/>
            <a:ext cx="2099603" cy="2196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A9D086-1A57-4C59-96F2-B62776F8A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97" y="4038600"/>
            <a:ext cx="3783037" cy="2088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815D99-4185-49CA-8D77-E9A456DB9B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254"/>
          <a:stretch/>
        </p:blipFill>
        <p:spPr>
          <a:xfrm>
            <a:off x="3166403" y="1691964"/>
            <a:ext cx="53340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495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7AFA4-51A9-4509-A01F-F222DF5CC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OGIF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10F6E-FBA8-468F-83E3-A0F6B68F3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21408"/>
            <a:ext cx="7772400" cy="2642617"/>
          </a:xfrm>
        </p:spPr>
        <p:txBody>
          <a:bodyPr/>
          <a:lstStyle/>
          <a:p>
            <a:pPr marL="0" indent="0">
              <a:buNone/>
            </a:pPr>
            <a:r>
              <a:rPr lang="en-ID" dirty="0"/>
              <a:t>Ada 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ogive </a:t>
            </a:r>
            <a:r>
              <a:rPr lang="en-ID" dirty="0" err="1"/>
              <a:t>yaitu</a:t>
            </a:r>
            <a:r>
              <a:rPr lang="en-ID" dirty="0"/>
              <a:t>:</a:t>
            </a:r>
          </a:p>
          <a:p>
            <a:r>
              <a:rPr lang="en-ID" dirty="0"/>
              <a:t>Ogive </a:t>
            </a:r>
            <a:r>
              <a:rPr lang="en-ID" dirty="0" err="1"/>
              <a:t>positif</a:t>
            </a:r>
            <a:r>
              <a:rPr lang="en-ID" dirty="0"/>
              <a:t> (ogive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). Ogive </a:t>
            </a:r>
            <a:r>
              <a:rPr lang="en-ID" dirty="0" err="1"/>
              <a:t>positif</a:t>
            </a:r>
            <a:r>
              <a:rPr lang="en-ID" dirty="0"/>
              <a:t> </a:t>
            </a:r>
            <a:r>
              <a:rPr lang="en-ID" dirty="0" err="1"/>
              <a:t>dibentuk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menghubungkan</a:t>
            </a:r>
            <a:r>
              <a:rPr lang="en-ID" dirty="0"/>
              <a:t> </a:t>
            </a:r>
            <a:r>
              <a:rPr lang="en-ID" dirty="0" err="1"/>
              <a:t>titik-titik</a:t>
            </a:r>
            <a:r>
              <a:rPr lang="en-ID" dirty="0"/>
              <a:t>,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tepi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absis</a:t>
            </a:r>
            <a:r>
              <a:rPr lang="en-ID" dirty="0"/>
              <a:t> dan </a:t>
            </a:r>
            <a:r>
              <a:rPr lang="en-ID" dirty="0" err="1"/>
              <a:t>frekuensi</a:t>
            </a:r>
            <a:r>
              <a:rPr lang="en-ID" dirty="0"/>
              <a:t> </a:t>
            </a:r>
            <a:r>
              <a:rPr lang="en-ID" dirty="0" err="1"/>
              <a:t>kumulatif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ordinat</a:t>
            </a:r>
            <a:r>
              <a:rPr lang="en-ID" dirty="0"/>
              <a:t>.</a:t>
            </a:r>
          </a:p>
          <a:p>
            <a:r>
              <a:rPr lang="en-ID" dirty="0"/>
              <a:t>Ogive </a:t>
            </a:r>
            <a:r>
              <a:rPr lang="en-ID" dirty="0" err="1"/>
              <a:t>negatif</a:t>
            </a:r>
            <a:r>
              <a:rPr lang="en-ID" dirty="0"/>
              <a:t> (ogive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). Ogive </a:t>
            </a:r>
            <a:r>
              <a:rPr lang="en-ID" dirty="0" err="1"/>
              <a:t>negatif</a:t>
            </a:r>
            <a:r>
              <a:rPr lang="en-ID" dirty="0"/>
              <a:t> </a:t>
            </a:r>
            <a:r>
              <a:rPr lang="en-ID" dirty="0" err="1"/>
              <a:t>dibentuk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menghubungkan</a:t>
            </a:r>
            <a:r>
              <a:rPr lang="en-ID" dirty="0"/>
              <a:t> </a:t>
            </a:r>
            <a:r>
              <a:rPr lang="en-ID" dirty="0" err="1"/>
              <a:t>titik-titik</a:t>
            </a:r>
            <a:r>
              <a:rPr lang="en-ID" dirty="0"/>
              <a:t>,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tepi</a:t>
            </a:r>
            <a:r>
              <a:rPr lang="en-ID" dirty="0"/>
              <a:t> </a:t>
            </a:r>
            <a:r>
              <a:rPr lang="en-ID" dirty="0" err="1"/>
              <a:t>bawah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absis</a:t>
            </a:r>
            <a:r>
              <a:rPr lang="en-ID" dirty="0"/>
              <a:t> dan </a:t>
            </a:r>
            <a:r>
              <a:rPr lang="en-ID" dirty="0" err="1"/>
              <a:t>frekuensi</a:t>
            </a:r>
            <a:r>
              <a:rPr lang="en-ID" dirty="0"/>
              <a:t> </a:t>
            </a:r>
            <a:r>
              <a:rPr lang="en-ID" dirty="0" err="1"/>
              <a:t>kumulatif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ordinat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15194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BE467-5ABE-4F46-8C94-752FECA73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734568"/>
          </a:xfrm>
        </p:spPr>
        <p:txBody>
          <a:bodyPr/>
          <a:lstStyle/>
          <a:p>
            <a:pPr algn="ctr"/>
            <a:r>
              <a:rPr lang="en-US" dirty="0"/>
              <a:t>OGIF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D387E-7291-44C9-B208-9D9740D89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1892866" cy="198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A95DCA-A5D4-4883-8573-B1D5535CD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267200"/>
            <a:ext cx="5991283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64775F-1F08-4159-A083-BABCEB310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434905"/>
            <a:ext cx="2917993" cy="2386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137C10-FD2B-41C8-AE21-F0BBEB4D3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5727" y="1504191"/>
            <a:ext cx="2838373" cy="231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896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B6E5-BFDB-4221-9749-5C1F30FF5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SOAL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09C103-6C1A-485F-ABB7-4A490810A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319" y="1930493"/>
            <a:ext cx="3521904" cy="23120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8FDD33-53B1-4D13-AAC9-384FFB2A324D}"/>
              </a:ext>
            </a:extLst>
          </p:cNvPr>
          <p:cNvSpPr txBox="1"/>
          <p:nvPr/>
        </p:nvSpPr>
        <p:spPr>
          <a:xfrm>
            <a:off x="441960" y="193049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24E471-56F8-4C17-91B5-4E51CB33FD01}"/>
              </a:ext>
            </a:extLst>
          </p:cNvPr>
          <p:cNvSpPr txBox="1"/>
          <p:nvPr/>
        </p:nvSpPr>
        <p:spPr>
          <a:xfrm>
            <a:off x="4783896" y="193049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D35567-7FE2-4222-9160-040A533522F2}"/>
              </a:ext>
            </a:extLst>
          </p:cNvPr>
          <p:cNvSpPr txBox="1"/>
          <p:nvPr/>
        </p:nvSpPr>
        <p:spPr>
          <a:xfrm>
            <a:off x="822960" y="4582794"/>
            <a:ext cx="733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Mean, Median dan Modus</a:t>
            </a:r>
          </a:p>
          <a:p>
            <a:pPr marL="342900" indent="-342900">
              <a:buAutoNum type="arabicPeriod"/>
            </a:pPr>
            <a:r>
              <a:rPr lang="en-US" sz="2400" dirty="0" err="1"/>
              <a:t>Buat</a:t>
            </a:r>
            <a:r>
              <a:rPr lang="en-US" sz="2400" dirty="0"/>
              <a:t> </a:t>
            </a:r>
            <a:r>
              <a:rPr lang="en-US" sz="2400" dirty="0" err="1"/>
              <a:t>grafik</a:t>
            </a:r>
            <a:r>
              <a:rPr lang="en-US" sz="2400" dirty="0"/>
              <a:t> histogram, polygon dan </a:t>
            </a:r>
            <a:r>
              <a:rPr lang="en-US" sz="2400" dirty="0" err="1"/>
              <a:t>ogif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err="1"/>
              <a:t>Quartil</a:t>
            </a:r>
            <a:r>
              <a:rPr lang="en-US" sz="2400" dirty="0"/>
              <a:t> 1, </a:t>
            </a:r>
            <a:r>
              <a:rPr lang="en-US" sz="2400" dirty="0" err="1"/>
              <a:t>Desil</a:t>
            </a:r>
            <a:r>
              <a:rPr lang="en-US" sz="2400" dirty="0"/>
              <a:t> 4 dan </a:t>
            </a:r>
            <a:r>
              <a:rPr lang="en-US" sz="2400" dirty="0" err="1"/>
              <a:t>Prisentil</a:t>
            </a:r>
            <a:r>
              <a:rPr lang="en-US" sz="2400" dirty="0"/>
              <a:t> 70</a:t>
            </a:r>
            <a:endParaRPr lang="en-ID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79260C-42AF-4D77-BADD-AEC0CF471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864735"/>
            <a:ext cx="3521904" cy="217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55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6B2397D-15DA-4CDD-8590-162AE4F609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/>
              <a:t>TEKNIK PENGOLAHAN DATA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9DE2B4B-77CF-4201-AB0C-1C80A58001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7620000" cy="4572000"/>
          </a:xfrm>
        </p:spPr>
        <p:txBody>
          <a:bodyPr>
            <a:normAutofit fontScale="85000" lnSpcReduction="20000"/>
          </a:bodyPr>
          <a:lstStyle/>
          <a:p>
            <a:pPr marL="609600" indent="-609600" eaLnBrk="1" hangingPunct="1">
              <a:buFont typeface="Wingdings" panose="05000000000000000000" pitchFamily="2" charset="2"/>
              <a:buAutoNum type="alphaUcPeriod"/>
              <a:defRPr/>
            </a:pPr>
            <a:r>
              <a:rPr lang="en-US" sz="4000" b="1" dirty="0"/>
              <a:t>Teknik Non-</a:t>
            </a:r>
            <a:r>
              <a:rPr lang="en-US" sz="4000" b="1" dirty="0" err="1"/>
              <a:t>statistik</a:t>
            </a:r>
            <a:endParaRPr lang="en-US" sz="4000" b="1" dirty="0"/>
          </a:p>
          <a:p>
            <a:pPr marL="609600" indent="-609600" eaLnBrk="1" hangingPunct="1">
              <a:buFont typeface="Wingdings" panose="05000000000000000000" pitchFamily="2" charset="2"/>
              <a:buAutoNum type="alphaUcPeriod"/>
              <a:defRPr/>
            </a:pPr>
            <a:endParaRPr lang="en-US" sz="1500" b="1" dirty="0"/>
          </a:p>
          <a:p>
            <a:pPr marL="609600" indent="-609600" eaLnBrk="1" hangingPunct="1">
              <a:buFontTx/>
              <a:buChar char="-"/>
              <a:defRPr/>
            </a:pP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analisis</a:t>
            </a:r>
            <a:r>
              <a:rPr lang="en-US" sz="4000" dirty="0"/>
              <a:t> </a:t>
            </a:r>
            <a:r>
              <a:rPr lang="en-US" sz="4000" dirty="0" err="1"/>
              <a:t>kualitatif</a:t>
            </a:r>
            <a:endParaRPr lang="en-US" sz="1500" dirty="0"/>
          </a:p>
          <a:p>
            <a:pPr marL="609600" indent="-609600" eaLnBrk="1" hangingPunct="1">
              <a:buFontTx/>
              <a:buChar char="-"/>
              <a:defRPr/>
            </a:pPr>
            <a:r>
              <a:rPr lang="en-US" sz="4000" dirty="0" err="1"/>
              <a:t>Melalui</a:t>
            </a:r>
            <a:r>
              <a:rPr lang="en-US" sz="4000" dirty="0"/>
              <a:t> </a:t>
            </a:r>
            <a:r>
              <a:rPr lang="en-US" sz="4000" dirty="0" err="1"/>
              <a:t>cara</a:t>
            </a:r>
            <a:r>
              <a:rPr lang="en-US" sz="4000" dirty="0"/>
              <a:t> </a:t>
            </a:r>
            <a:r>
              <a:rPr lang="en-US" sz="4000" dirty="0" err="1"/>
              <a:t>induktif</a:t>
            </a:r>
            <a:r>
              <a:rPr lang="en-US" sz="4000" dirty="0"/>
              <a:t> (</a:t>
            </a:r>
            <a:r>
              <a:rPr lang="en-US" sz="4000" dirty="0" err="1"/>
              <a:t>pengambilan</a:t>
            </a:r>
            <a:r>
              <a:rPr lang="en-US" sz="4000" dirty="0"/>
              <a:t> </a:t>
            </a:r>
            <a:r>
              <a:rPr lang="en-US" sz="4000" dirty="0" err="1"/>
              <a:t>kesimpulan</a:t>
            </a:r>
            <a:r>
              <a:rPr lang="en-US" sz="4000" dirty="0"/>
              <a:t> </a:t>
            </a:r>
            <a:r>
              <a:rPr lang="en-US" sz="4000" dirty="0" err="1"/>
              <a:t>umum</a:t>
            </a:r>
            <a:r>
              <a:rPr lang="en-US" sz="4000" dirty="0"/>
              <a:t> </a:t>
            </a:r>
            <a:r>
              <a:rPr lang="en-US" sz="4000" dirty="0" err="1"/>
              <a:t>berdasarkan</a:t>
            </a:r>
            <a:r>
              <a:rPr lang="en-US" sz="4000" dirty="0"/>
              <a:t> </a:t>
            </a:r>
            <a:r>
              <a:rPr lang="en-US" sz="4000" dirty="0" err="1"/>
              <a:t>hasil</a:t>
            </a:r>
            <a:r>
              <a:rPr lang="en-US" sz="4000" dirty="0"/>
              <a:t> </a:t>
            </a:r>
            <a:r>
              <a:rPr lang="en-US" sz="4000" dirty="0" err="1"/>
              <a:t>observasi</a:t>
            </a:r>
            <a:r>
              <a:rPr lang="en-US" sz="4000" dirty="0"/>
              <a:t> </a:t>
            </a:r>
            <a:r>
              <a:rPr lang="en-US" sz="4000" dirty="0" err="1"/>
              <a:t>khusus</a:t>
            </a:r>
            <a:r>
              <a:rPr lang="en-US" sz="4000" dirty="0"/>
              <a:t>)</a:t>
            </a:r>
          </a:p>
          <a:p>
            <a:pPr marL="609600" indent="-609600" eaLnBrk="1" hangingPunct="1">
              <a:buFontTx/>
              <a:buNone/>
              <a:defRPr/>
            </a:pPr>
            <a:endParaRPr lang="en-US" sz="1500" dirty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sz="4000" b="1" dirty="0"/>
              <a:t>B. Teknik </a:t>
            </a:r>
            <a:r>
              <a:rPr lang="en-US" sz="4000" b="1" dirty="0" err="1"/>
              <a:t>Statistik</a:t>
            </a:r>
            <a:endParaRPr lang="en-US" sz="4000" b="1" dirty="0"/>
          </a:p>
          <a:p>
            <a:pPr marL="609600" indent="-609600" eaLnBrk="1" hangingPunct="1">
              <a:buFontTx/>
              <a:buNone/>
              <a:defRPr/>
            </a:pPr>
            <a:r>
              <a:rPr lang="en-US" sz="4000" dirty="0"/>
              <a:t>-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pengolahan</a:t>
            </a:r>
            <a:r>
              <a:rPr lang="en-US" sz="4000" dirty="0"/>
              <a:t> data </a:t>
            </a:r>
            <a:r>
              <a:rPr lang="en-US" sz="4000" dirty="0" err="1"/>
              <a:t>kuantitatif</a:t>
            </a:r>
            <a:endParaRPr lang="en-U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6B2397B-9193-4D30-BEFB-68B49D416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300" b="1"/>
              <a:t>LANGKAH2 PENGOLAHAN DATA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85FFAF3-6E52-492E-98E4-2AC0E1A20A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467600" cy="4114800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4000" b="1" dirty="0" err="1"/>
              <a:t>Penyusunan</a:t>
            </a:r>
            <a:r>
              <a:rPr lang="en-US" sz="4000" b="1" dirty="0"/>
              <a:t> Data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 err="1"/>
              <a:t>Perlu</a:t>
            </a:r>
            <a:r>
              <a:rPr lang="en-US" sz="4000" dirty="0"/>
              <a:t> </a:t>
            </a:r>
            <a:r>
              <a:rPr lang="en-US" sz="4000" dirty="0" err="1"/>
              <a:t>dipertimbangkan</a:t>
            </a:r>
            <a:r>
              <a:rPr lang="en-US" sz="4000" dirty="0"/>
              <a:t> :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/>
              <a:t>-</a:t>
            </a:r>
            <a:r>
              <a:rPr lang="en-US" sz="4000" dirty="0" err="1"/>
              <a:t>Hanya</a:t>
            </a:r>
            <a:r>
              <a:rPr lang="en-US" sz="4000" dirty="0"/>
              <a:t> </a:t>
            </a:r>
            <a:r>
              <a:rPr lang="en-US" sz="4000" dirty="0" err="1"/>
              <a:t>memilih</a:t>
            </a:r>
            <a:r>
              <a:rPr lang="en-US" sz="4000" dirty="0"/>
              <a:t> data yang </a:t>
            </a:r>
            <a:r>
              <a:rPr lang="en-US" sz="4000" dirty="0" err="1"/>
              <a:t>penting</a:t>
            </a:r>
            <a:r>
              <a:rPr lang="en-US" sz="4000" dirty="0"/>
              <a:t> &amp; </a:t>
            </a:r>
            <a:r>
              <a:rPr lang="en-US" sz="4000" dirty="0" err="1"/>
              <a:t>diperlukan</a:t>
            </a:r>
            <a:endParaRPr lang="en-US" sz="4000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/>
              <a:t>-</a:t>
            </a:r>
            <a:r>
              <a:rPr lang="en-US" sz="4000" dirty="0" err="1"/>
              <a:t>Hanya</a:t>
            </a:r>
            <a:r>
              <a:rPr lang="en-US" sz="4000" dirty="0"/>
              <a:t> </a:t>
            </a:r>
            <a:r>
              <a:rPr lang="en-US" sz="4000" dirty="0" err="1"/>
              <a:t>memilih</a:t>
            </a:r>
            <a:r>
              <a:rPr lang="en-US" sz="4000" dirty="0"/>
              <a:t> data yang </a:t>
            </a:r>
            <a:r>
              <a:rPr lang="en-US" sz="4000" dirty="0" err="1"/>
              <a:t>obyektif</a:t>
            </a:r>
            <a:r>
              <a:rPr lang="en-US" sz="4000" dirty="0"/>
              <a:t> (</a:t>
            </a:r>
            <a:r>
              <a:rPr lang="en-US" sz="4000" dirty="0" err="1"/>
              <a:t>tidak</a:t>
            </a:r>
            <a:r>
              <a:rPr lang="en-US" sz="4000" dirty="0"/>
              <a:t> bias)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/>
              <a:t>-</a:t>
            </a:r>
            <a:r>
              <a:rPr lang="en-US" sz="4000" dirty="0" err="1"/>
              <a:t>Bila</a:t>
            </a:r>
            <a:r>
              <a:rPr lang="en-US" sz="4000" dirty="0"/>
              <a:t> data </a:t>
            </a:r>
            <a:r>
              <a:rPr lang="en-US" sz="4000" dirty="0" err="1"/>
              <a:t>dikumpulkan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wawancara</a:t>
            </a:r>
            <a:r>
              <a:rPr lang="en-US" sz="4000" dirty="0"/>
              <a:t> / </a:t>
            </a:r>
            <a:r>
              <a:rPr lang="en-US" sz="4000" dirty="0" err="1"/>
              <a:t>angket</a:t>
            </a:r>
            <a:r>
              <a:rPr lang="en-US" sz="4000" dirty="0"/>
              <a:t> -&gt; </a:t>
            </a:r>
            <a:r>
              <a:rPr lang="en-US" sz="4000" dirty="0" err="1"/>
              <a:t>bedakan</a:t>
            </a:r>
            <a:r>
              <a:rPr lang="en-US" sz="4000" dirty="0"/>
              <a:t> </a:t>
            </a:r>
            <a:r>
              <a:rPr lang="en-US" sz="4000" dirty="0" err="1"/>
              <a:t>antara</a:t>
            </a:r>
            <a:r>
              <a:rPr lang="en-US" sz="4000" dirty="0"/>
              <a:t> </a:t>
            </a:r>
            <a:r>
              <a:rPr lang="en-US" sz="4000" dirty="0" err="1"/>
              <a:t>informasi</a:t>
            </a:r>
            <a:r>
              <a:rPr lang="en-US" sz="4000" dirty="0"/>
              <a:t> &amp; </a:t>
            </a:r>
            <a:r>
              <a:rPr lang="en-US" sz="4000" dirty="0" err="1"/>
              <a:t>kesan</a:t>
            </a:r>
            <a:r>
              <a:rPr lang="en-US" sz="4000" dirty="0"/>
              <a:t> </a:t>
            </a:r>
            <a:r>
              <a:rPr lang="en-US" sz="4000" dirty="0" err="1"/>
              <a:t>pribadi</a:t>
            </a:r>
            <a:r>
              <a:rPr lang="en-US" sz="4000" dirty="0"/>
              <a:t> </a:t>
            </a:r>
            <a:r>
              <a:rPr lang="en-US" sz="4000" dirty="0" err="1"/>
              <a:t>responden</a:t>
            </a:r>
            <a:endParaRPr lang="en-US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73328435-BC4C-4C5F-A308-D4622C27D5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609600"/>
            <a:ext cx="7772400" cy="55626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4000" b="1" dirty="0"/>
              <a:t>2. </a:t>
            </a:r>
            <a:r>
              <a:rPr lang="en-US" sz="4000" b="1" dirty="0" err="1"/>
              <a:t>Klasifikasi</a:t>
            </a:r>
            <a:r>
              <a:rPr lang="en-US" sz="4000" b="1" dirty="0"/>
              <a:t> (</a:t>
            </a:r>
            <a:r>
              <a:rPr lang="en-US" sz="4000" b="1" dirty="0" err="1"/>
              <a:t>Mengelompokkan</a:t>
            </a:r>
            <a:r>
              <a:rPr lang="en-US" sz="4000" b="1" dirty="0"/>
              <a:t> Data)</a:t>
            </a:r>
          </a:p>
          <a:p>
            <a:pPr marL="0" indent="0" eaLnBrk="1" hangingPunct="1">
              <a:buFont typeface="Wingdings" panose="05000000000000000000" pitchFamily="2" charset="2"/>
              <a:buChar char="l"/>
              <a:defRPr/>
            </a:pPr>
            <a:endParaRPr lang="en-US" sz="1500" b="1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4000" dirty="0" err="1"/>
              <a:t>Pengelompokan</a:t>
            </a:r>
            <a:r>
              <a:rPr lang="en-US" sz="4000" dirty="0"/>
              <a:t> </a:t>
            </a:r>
            <a:r>
              <a:rPr lang="en-US" sz="4000" dirty="0" err="1"/>
              <a:t>disesuaikan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permasalahan</a:t>
            </a:r>
            <a:r>
              <a:rPr lang="en-US" sz="4000" dirty="0"/>
              <a:t> </a:t>
            </a:r>
            <a:r>
              <a:rPr lang="en-US" sz="4000" dirty="0" err="1"/>
              <a:t>tujuan</a:t>
            </a:r>
            <a:r>
              <a:rPr lang="en-US" sz="4000" dirty="0"/>
              <a:t> </a:t>
            </a:r>
            <a:r>
              <a:rPr lang="en-US" sz="4000" dirty="0" err="1"/>
              <a:t>penelitian</a:t>
            </a:r>
            <a:r>
              <a:rPr lang="en-US" sz="4000" dirty="0"/>
              <a:t> &amp; </a:t>
            </a:r>
            <a:r>
              <a:rPr lang="en-US" sz="4000" dirty="0" err="1"/>
              <a:t>hipotesis</a:t>
            </a:r>
            <a:endParaRPr 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EC38E23-04E3-4729-B2DF-768B01C427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304800"/>
            <a:ext cx="7924800" cy="60960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4000" b="1" dirty="0"/>
              <a:t>3. </a:t>
            </a:r>
            <a:r>
              <a:rPr lang="en-US" sz="4000" b="1" dirty="0" err="1"/>
              <a:t>Analisis</a:t>
            </a:r>
            <a:r>
              <a:rPr lang="en-US" sz="4000" b="1" dirty="0"/>
              <a:t> Data</a:t>
            </a:r>
          </a:p>
          <a:p>
            <a:pPr marL="0" indent="0" eaLnBrk="1" hangingPunct="1">
              <a:buFont typeface="Wingdings" panose="05000000000000000000" pitchFamily="2" charset="2"/>
              <a:buChar char="l"/>
              <a:defRPr/>
            </a:pPr>
            <a:endParaRPr lang="en-US" sz="1500" b="1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4000" dirty="0"/>
              <a:t>Data </a:t>
            </a:r>
            <a:r>
              <a:rPr lang="en-US" sz="4000" dirty="0" err="1"/>
              <a:t>kualitatif</a:t>
            </a:r>
            <a:r>
              <a:rPr lang="en-US" sz="4000" dirty="0"/>
              <a:t> </a:t>
            </a:r>
            <a:r>
              <a:rPr lang="en-US" sz="4000" dirty="0" err="1"/>
              <a:t>diolah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teknik</a:t>
            </a:r>
            <a:r>
              <a:rPr lang="en-US" sz="4000" dirty="0"/>
              <a:t> </a:t>
            </a:r>
            <a:r>
              <a:rPr lang="en-US" sz="4000" dirty="0" err="1"/>
              <a:t>analisis</a:t>
            </a:r>
            <a:r>
              <a:rPr lang="en-US" sz="4000" dirty="0"/>
              <a:t> </a:t>
            </a:r>
            <a:r>
              <a:rPr lang="en-US" sz="4000" dirty="0" err="1"/>
              <a:t>kualitatif</a:t>
            </a:r>
            <a:r>
              <a:rPr lang="en-US" sz="4000" dirty="0"/>
              <a:t>. Data </a:t>
            </a:r>
            <a:r>
              <a:rPr lang="en-US" sz="4000" dirty="0" err="1"/>
              <a:t>kuantitatif</a:t>
            </a:r>
            <a:r>
              <a:rPr lang="en-US" sz="4000" dirty="0"/>
              <a:t> </a:t>
            </a:r>
            <a:r>
              <a:rPr lang="en-US" sz="4000" dirty="0" err="1"/>
              <a:t>diolah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teknik</a:t>
            </a:r>
            <a:r>
              <a:rPr lang="en-US" sz="4000" dirty="0"/>
              <a:t> </a:t>
            </a:r>
            <a:r>
              <a:rPr lang="en-US" sz="4000" dirty="0" err="1"/>
              <a:t>analisis</a:t>
            </a:r>
            <a:r>
              <a:rPr lang="en-US" sz="4000" dirty="0"/>
              <a:t> </a:t>
            </a:r>
            <a:r>
              <a:rPr lang="en-US" sz="4000" dirty="0" err="1"/>
              <a:t>kuantitatif</a:t>
            </a:r>
            <a:r>
              <a:rPr lang="en-US" sz="4000" dirty="0"/>
              <a:t> =&gt; </a:t>
            </a:r>
            <a:r>
              <a:rPr lang="en-US" sz="4000" dirty="0" err="1"/>
              <a:t>mencakup</a:t>
            </a:r>
            <a:r>
              <a:rPr lang="en-US" sz="4000" dirty="0"/>
              <a:t> </a:t>
            </a:r>
            <a:r>
              <a:rPr lang="en-US" sz="4000" dirty="0" err="1"/>
              <a:t>tabulasi</a:t>
            </a:r>
            <a:r>
              <a:rPr lang="en-US" sz="4000" dirty="0"/>
              <a:t> data, </a:t>
            </a:r>
            <a:r>
              <a:rPr lang="en-US" sz="4000" dirty="0" err="1"/>
              <a:t>perhitungan</a:t>
            </a:r>
            <a:r>
              <a:rPr lang="en-US" sz="4000" dirty="0"/>
              <a:t> </a:t>
            </a:r>
            <a:r>
              <a:rPr lang="en-US" sz="4000" dirty="0" err="1"/>
              <a:t>statistik</a:t>
            </a:r>
            <a:r>
              <a:rPr lang="en-US" sz="4000" dirty="0"/>
              <a:t>, &amp; uji </a:t>
            </a:r>
            <a:r>
              <a:rPr lang="en-US" sz="4000" dirty="0" err="1"/>
              <a:t>statistik</a:t>
            </a:r>
            <a:r>
              <a:rPr lang="en-US" sz="4000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80580A4-14A8-448B-A1DC-8B1BC8E5B8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457200"/>
            <a:ext cx="7696200" cy="5638800"/>
          </a:xfrm>
        </p:spPr>
        <p:txBody>
          <a:bodyPr>
            <a:normAutofit fontScale="85000" lnSpcReduction="20000"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b="1" dirty="0"/>
              <a:t>a. </a:t>
            </a:r>
            <a:r>
              <a:rPr lang="en-US" sz="4000" b="1" dirty="0" err="1"/>
              <a:t>Analisis</a:t>
            </a:r>
            <a:r>
              <a:rPr lang="en-US" sz="4000" b="1" dirty="0"/>
              <a:t> </a:t>
            </a:r>
            <a:r>
              <a:rPr lang="en-US" sz="4000" b="1" dirty="0" err="1"/>
              <a:t>Univariat</a:t>
            </a:r>
            <a:endParaRPr lang="en-US" sz="4000" b="1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endParaRPr lang="en-US" sz="1500" b="1" dirty="0"/>
          </a:p>
          <a:p>
            <a:pPr marL="609600" indent="-60960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4000" dirty="0" err="1"/>
              <a:t>Dilakukan</a:t>
            </a:r>
            <a:r>
              <a:rPr lang="en-US" sz="4000" dirty="0"/>
              <a:t> pada </a:t>
            </a:r>
            <a:r>
              <a:rPr lang="en-US" sz="4000" dirty="0" err="1"/>
              <a:t>tiap</a:t>
            </a:r>
            <a:r>
              <a:rPr lang="en-US" sz="4000" dirty="0"/>
              <a:t> </a:t>
            </a:r>
            <a:r>
              <a:rPr lang="en-US" sz="4000" dirty="0" err="1"/>
              <a:t>variabel</a:t>
            </a:r>
            <a:r>
              <a:rPr lang="en-US" sz="4000" dirty="0"/>
              <a:t> </a:t>
            </a:r>
            <a:r>
              <a:rPr lang="en-US" sz="4000" dirty="0" err="1"/>
              <a:t>hasil</a:t>
            </a:r>
            <a:r>
              <a:rPr lang="en-US" sz="4000" dirty="0"/>
              <a:t> </a:t>
            </a:r>
            <a:r>
              <a:rPr lang="en-US" sz="4000" dirty="0" err="1"/>
              <a:t>penelitian</a:t>
            </a:r>
            <a:endParaRPr lang="en-US" sz="4000" dirty="0"/>
          </a:p>
          <a:p>
            <a:pPr marL="609600" indent="-60960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4000" dirty="0" err="1"/>
              <a:t>Hanya</a:t>
            </a:r>
            <a:r>
              <a:rPr lang="en-US" sz="4000" dirty="0"/>
              <a:t> </a:t>
            </a:r>
            <a:r>
              <a:rPr lang="en-US" sz="4000" dirty="0" err="1"/>
              <a:t>mengetahui</a:t>
            </a:r>
            <a:r>
              <a:rPr lang="en-US" sz="4000" dirty="0"/>
              <a:t> </a:t>
            </a:r>
            <a:r>
              <a:rPr lang="en-US" sz="4000" dirty="0" err="1"/>
              <a:t>karakteristik</a:t>
            </a:r>
            <a:r>
              <a:rPr lang="en-US" sz="4000" dirty="0"/>
              <a:t> data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sz="4000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b="1" dirty="0"/>
              <a:t>b. </a:t>
            </a:r>
            <a:r>
              <a:rPr lang="en-US" sz="4000" b="1" dirty="0" err="1"/>
              <a:t>Analisis</a:t>
            </a:r>
            <a:r>
              <a:rPr lang="en-US" sz="4000" b="1" dirty="0"/>
              <a:t> </a:t>
            </a:r>
            <a:r>
              <a:rPr lang="en-US" sz="4000" b="1" dirty="0" err="1"/>
              <a:t>Bivariat</a:t>
            </a:r>
            <a:endParaRPr lang="en-US" sz="4000" b="1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l"/>
              <a:defRPr/>
            </a:pPr>
            <a:endParaRPr lang="en-US" sz="1500" b="1" dirty="0"/>
          </a:p>
          <a:p>
            <a:pPr marL="609600" indent="-60960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4000" dirty="0" err="1"/>
              <a:t>Dilakukan</a:t>
            </a:r>
            <a:r>
              <a:rPr lang="en-US" sz="4000" dirty="0"/>
              <a:t> pada 2 </a:t>
            </a:r>
            <a:r>
              <a:rPr lang="en-US" sz="4000" dirty="0" err="1"/>
              <a:t>variabel</a:t>
            </a:r>
            <a:r>
              <a:rPr lang="en-US" sz="4000" dirty="0"/>
              <a:t> yang </a:t>
            </a:r>
            <a:r>
              <a:rPr lang="en-US" sz="4000" dirty="0" err="1"/>
              <a:t>diduga</a:t>
            </a:r>
            <a:r>
              <a:rPr lang="en-US" sz="4000" dirty="0"/>
              <a:t> </a:t>
            </a:r>
            <a:r>
              <a:rPr lang="en-US" sz="4000" dirty="0" err="1"/>
              <a:t>berhubungan</a:t>
            </a:r>
            <a:r>
              <a:rPr lang="en-US" sz="4000" dirty="0"/>
              <a:t> / </a:t>
            </a:r>
            <a:r>
              <a:rPr lang="en-US" sz="4000" dirty="0" err="1"/>
              <a:t>berkorelasi</a:t>
            </a:r>
            <a:endParaRPr lang="en-US" sz="4000" dirty="0"/>
          </a:p>
          <a:p>
            <a:pPr marL="609600" indent="-60960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4000" dirty="0" err="1"/>
              <a:t>Dilakukan</a:t>
            </a:r>
            <a:r>
              <a:rPr lang="en-US" sz="4000" dirty="0"/>
              <a:t> </a:t>
            </a:r>
            <a:r>
              <a:rPr lang="en-US" sz="4000" dirty="0" err="1"/>
              <a:t>pengujian</a:t>
            </a:r>
            <a:r>
              <a:rPr lang="en-US" sz="4000" dirty="0"/>
              <a:t> </a:t>
            </a:r>
            <a:r>
              <a:rPr lang="en-US" sz="4000" dirty="0" err="1"/>
              <a:t>statistik</a:t>
            </a:r>
            <a:endParaRPr lang="en-US" sz="4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1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2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267</TotalTime>
  <Words>1310</Words>
  <Application>Microsoft Office PowerPoint</Application>
  <PresentationFormat>On-screen Show (4:3)</PresentationFormat>
  <Paragraphs>267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Wingdings</vt:lpstr>
      <vt:lpstr>Calibri</vt:lpstr>
      <vt:lpstr>Symbol</vt:lpstr>
      <vt:lpstr>Wood Type</vt:lpstr>
      <vt:lpstr>1_Wood Type</vt:lpstr>
      <vt:lpstr>2_Wood Type</vt:lpstr>
      <vt:lpstr>Microsoft Equation 3.0</vt:lpstr>
      <vt:lpstr>Applied Statistics for Business Pertemuan 1</vt:lpstr>
      <vt:lpstr>DEFINISI</vt:lpstr>
      <vt:lpstr>JENIS DATA</vt:lpstr>
      <vt:lpstr>PowerPoint Presentation</vt:lpstr>
      <vt:lpstr>TEKNIK PENGOLAHAN DATA</vt:lpstr>
      <vt:lpstr>LANGKAH2 PENGOLAHAN DATA</vt:lpstr>
      <vt:lpstr>PowerPoint Presentation</vt:lpstr>
      <vt:lpstr>PowerPoint Presentation</vt:lpstr>
      <vt:lpstr>PowerPoint Presentation</vt:lpstr>
      <vt:lpstr>PowerPoint Presentation</vt:lpstr>
      <vt:lpstr>TEKNIK  ANALISIS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PENYAJIAN 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KETENTUAN MEMBUAT GRAFIK</vt:lpstr>
      <vt:lpstr>JENIS GRAFIK / DIAGRAM</vt:lpstr>
      <vt:lpstr>UKURAN PEMUSATAN</vt:lpstr>
      <vt:lpstr>1. RATA-RATA HITUNG</vt:lpstr>
      <vt:lpstr>RATA-RATA HITUNG (lanjutan)</vt:lpstr>
      <vt:lpstr>RATA-RATA HITUNG (lanjutan)</vt:lpstr>
      <vt:lpstr>PowerPoint Presentation</vt:lpstr>
      <vt:lpstr>2. MEDIAN</vt:lpstr>
      <vt:lpstr>2. MEDIAN (lanjutan)</vt:lpstr>
      <vt:lpstr>3. MODUS</vt:lpstr>
      <vt:lpstr>3. MODUS (lanjutan)</vt:lpstr>
      <vt:lpstr>KUARTIL, DESIL, PERSENTIL</vt:lpstr>
      <vt:lpstr>KUARTIL, DESIL, PERSENTIL (lanjutan)</vt:lpstr>
      <vt:lpstr>PRESENTIL</vt:lpstr>
      <vt:lpstr>PENYAJIAN DATA</vt:lpstr>
      <vt:lpstr>HISTOGRAM</vt:lpstr>
      <vt:lpstr>POLIGON</vt:lpstr>
      <vt:lpstr>OGIF</vt:lpstr>
      <vt:lpstr>OGIF</vt:lpstr>
      <vt:lpstr>LATIHAN SOAL</vt:lpstr>
    </vt:vector>
  </TitlesOfParts>
  <Company>UNNES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PENGOLAHAN  &amp;  ANALISIS  DATA</dc:title>
  <dc:creator>IKM</dc:creator>
  <cp:lastModifiedBy>dhiankarya@yahoo.com</cp:lastModifiedBy>
  <cp:revision>19</cp:revision>
  <dcterms:created xsi:type="dcterms:W3CDTF">2007-09-10T05:09:47Z</dcterms:created>
  <dcterms:modified xsi:type="dcterms:W3CDTF">2023-12-01T04:43:04Z</dcterms:modified>
</cp:coreProperties>
</file>