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5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24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3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3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0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545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042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29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74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39145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6707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8BB6CB-4063-4E8B-9BC5-CC294ED7F8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96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06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417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8002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87736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60158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1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6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68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83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36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1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34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98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9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0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9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5795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381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5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5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0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3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6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26F23F-61BC-4438-B906-C10C8232AA27}"/>
              </a:ext>
            </a:extLst>
          </p:cNvPr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0" y="484926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latin typeface="Arial"/>
              </a:rPr>
              <a:t>BERDAMAI DENGAN TRAUMA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14428-39F5-41EC-B1F4-8347B77A8C8E}"/>
              </a:ext>
            </a:extLst>
          </p:cNvPr>
          <p:cNvSpPr txBox="1"/>
          <p:nvPr/>
        </p:nvSpPr>
        <p:spPr>
          <a:xfrm>
            <a:off x="147" y="5509883"/>
            <a:ext cx="121918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Lenny Utama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Afriyenti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S.Psi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.,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M.Psi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.,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Psikolog</a:t>
            </a:r>
            <a:endParaRPr lang="en-US" altLang="ko-KR" sz="1600" dirty="0">
              <a:latin typeface="Bahnschrift Light" panose="020B0502040204020203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Wahyu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Aulizalsini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Alurmei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,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S.Psi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., </a:t>
            </a:r>
            <a:r>
              <a:rPr lang="en-US" altLang="ko-KR" sz="1600" dirty="0" err="1">
                <a:latin typeface="Bahnschrift Light" panose="020B0502040204020203" pitchFamily="34" charset="0"/>
                <a:cs typeface="Arial" pitchFamily="34" charset="0"/>
              </a:rPr>
              <a:t>M.Psi</a:t>
            </a:r>
            <a:r>
              <a:rPr lang="en-US" altLang="ko-KR" sz="1600" dirty="0">
                <a:latin typeface="Bahnschrift Light" panose="020B0502040204020203" pitchFamily="34" charset="0"/>
                <a:cs typeface="Arial" pitchFamily="34" charset="0"/>
              </a:rPr>
              <a:t>., </a:t>
            </a:r>
            <a:r>
              <a:rPr lang="en-US" altLang="ko-KR" sz="1600" dirty="0" err="1" smtClean="0">
                <a:latin typeface="Bahnschrift Light" panose="020B0502040204020203" pitchFamily="34" charset="0"/>
                <a:cs typeface="Arial" pitchFamily="34" charset="0"/>
              </a:rPr>
              <a:t>Psikolog</a:t>
            </a:r>
            <a:endParaRPr lang="en-US" altLang="ko-KR" sz="1600" dirty="0" smtClean="0">
              <a:latin typeface="Bahnschrift Light" panose="020B0502040204020203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Mic </a:t>
            </a:r>
            <a:r>
              <a:rPr kumimoji="0" lang="en-US" altLang="ko-K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Finanto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Ario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 </a:t>
            </a:r>
            <a:r>
              <a:rPr kumimoji="0" lang="en-US" altLang="ko-KR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Bangun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, </a:t>
            </a:r>
            <a:r>
              <a:rPr kumimoji="0" lang="en-US" altLang="ko-KR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S.Psi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., </a:t>
            </a:r>
            <a:r>
              <a:rPr kumimoji="0" lang="en-US" altLang="ko-KR" sz="16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cs typeface="Arial" pitchFamily="34" charset="0"/>
              </a:rPr>
              <a:t>M.Si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Ligh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90E6235C-F3B8-4724-BEAE-4AACD70FBA9A}"/>
              </a:ext>
            </a:extLst>
          </p:cNvPr>
          <p:cNvSpPr/>
          <p:nvPr/>
        </p:nvSpPr>
        <p:spPr>
          <a:xfrm>
            <a:off x="1285875" y="2494220"/>
            <a:ext cx="3291244" cy="3980111"/>
          </a:xfrm>
          <a:custGeom>
            <a:avLst/>
            <a:gdLst>
              <a:gd name="connsiteX0" fmla="*/ 0 w 3686175"/>
              <a:gd name="connsiteY0" fmla="*/ 2055386 h 4457700"/>
              <a:gd name="connsiteX1" fmla="*/ 0 w 3686175"/>
              <a:gd name="connsiteY1" fmla="*/ 1996331 h 4457700"/>
              <a:gd name="connsiteX2" fmla="*/ 120968 w 3686175"/>
              <a:gd name="connsiteY2" fmla="*/ 1869648 h 4457700"/>
              <a:gd name="connsiteX3" fmla="*/ 242888 w 3686175"/>
              <a:gd name="connsiteY3" fmla="*/ 1732488 h 4457700"/>
              <a:gd name="connsiteX4" fmla="*/ 277178 w 3686175"/>
              <a:gd name="connsiteY4" fmla="*/ 1493411 h 4457700"/>
              <a:gd name="connsiteX5" fmla="*/ 278130 w 3686175"/>
              <a:gd name="connsiteY5" fmla="*/ 1294338 h 4457700"/>
              <a:gd name="connsiteX6" fmla="*/ 447675 w 3686175"/>
              <a:gd name="connsiteY6" fmla="*/ 761891 h 4457700"/>
              <a:gd name="connsiteX7" fmla="*/ 462915 w 3686175"/>
              <a:gd name="connsiteY7" fmla="*/ 726648 h 4457700"/>
              <a:gd name="connsiteX8" fmla="*/ 461010 w 3686175"/>
              <a:gd name="connsiteY8" fmla="*/ 719981 h 4457700"/>
              <a:gd name="connsiteX9" fmla="*/ 445770 w 3686175"/>
              <a:gd name="connsiteY9" fmla="*/ 727601 h 4457700"/>
              <a:gd name="connsiteX10" fmla="*/ 495300 w 3686175"/>
              <a:gd name="connsiteY10" fmla="*/ 541863 h 4457700"/>
              <a:gd name="connsiteX11" fmla="*/ 458153 w 3686175"/>
              <a:gd name="connsiteY11" fmla="*/ 589488 h 4457700"/>
              <a:gd name="connsiteX12" fmla="*/ 647700 w 3686175"/>
              <a:gd name="connsiteY12" fmla="*/ 340886 h 4457700"/>
              <a:gd name="connsiteX13" fmla="*/ 582930 w 3686175"/>
              <a:gd name="connsiteY13" fmla="*/ 370413 h 4457700"/>
              <a:gd name="connsiteX14" fmla="*/ 600075 w 3686175"/>
              <a:gd name="connsiteY14" fmla="*/ 346601 h 4457700"/>
              <a:gd name="connsiteX15" fmla="*/ 776288 w 3686175"/>
              <a:gd name="connsiteY15" fmla="*/ 257066 h 4457700"/>
              <a:gd name="connsiteX16" fmla="*/ 891540 w 3686175"/>
              <a:gd name="connsiteY16" fmla="*/ 229443 h 4457700"/>
              <a:gd name="connsiteX17" fmla="*/ 938213 w 3686175"/>
              <a:gd name="connsiteY17" fmla="*/ 196106 h 4457700"/>
              <a:gd name="connsiteX18" fmla="*/ 1144905 w 3686175"/>
              <a:gd name="connsiteY18" fmla="*/ 31323 h 4457700"/>
              <a:gd name="connsiteX19" fmla="*/ 1165860 w 3686175"/>
              <a:gd name="connsiteY19" fmla="*/ 26561 h 4457700"/>
              <a:gd name="connsiteX20" fmla="*/ 1196340 w 3686175"/>
              <a:gd name="connsiteY20" fmla="*/ 32276 h 4457700"/>
              <a:gd name="connsiteX21" fmla="*/ 1301115 w 3686175"/>
              <a:gd name="connsiteY21" fmla="*/ 5606 h 4457700"/>
              <a:gd name="connsiteX22" fmla="*/ 1280160 w 3686175"/>
              <a:gd name="connsiteY22" fmla="*/ 28466 h 4457700"/>
              <a:gd name="connsiteX23" fmla="*/ 1403033 w 3686175"/>
              <a:gd name="connsiteY23" fmla="*/ 17036 h 4457700"/>
              <a:gd name="connsiteX24" fmla="*/ 1370648 w 3686175"/>
              <a:gd name="connsiteY24" fmla="*/ 37991 h 4457700"/>
              <a:gd name="connsiteX25" fmla="*/ 1378268 w 3686175"/>
              <a:gd name="connsiteY25" fmla="*/ 42753 h 4457700"/>
              <a:gd name="connsiteX26" fmla="*/ 1401128 w 3686175"/>
              <a:gd name="connsiteY26" fmla="*/ 48468 h 4457700"/>
              <a:gd name="connsiteX27" fmla="*/ 1682115 w 3686175"/>
              <a:gd name="connsiteY27" fmla="*/ 29418 h 4457700"/>
              <a:gd name="connsiteX28" fmla="*/ 2013585 w 3686175"/>
              <a:gd name="connsiteY28" fmla="*/ 28466 h 4457700"/>
              <a:gd name="connsiteX29" fmla="*/ 2286000 w 3686175"/>
              <a:gd name="connsiteY29" fmla="*/ 58946 h 4457700"/>
              <a:gd name="connsiteX30" fmla="*/ 2541270 w 3686175"/>
              <a:gd name="connsiteY30" fmla="*/ 109428 h 4457700"/>
              <a:gd name="connsiteX31" fmla="*/ 2574608 w 3686175"/>
              <a:gd name="connsiteY31" fmla="*/ 121811 h 4457700"/>
              <a:gd name="connsiteX32" fmla="*/ 2751773 w 3686175"/>
              <a:gd name="connsiteY32" fmla="*/ 214203 h 4457700"/>
              <a:gd name="connsiteX33" fmla="*/ 2498408 w 3686175"/>
              <a:gd name="connsiteY33" fmla="*/ 34181 h 4457700"/>
              <a:gd name="connsiteX34" fmla="*/ 2518410 w 3686175"/>
              <a:gd name="connsiteY34" fmla="*/ 32276 h 4457700"/>
              <a:gd name="connsiteX35" fmla="*/ 2828925 w 3686175"/>
              <a:gd name="connsiteY35" fmla="*/ 302786 h 4457700"/>
              <a:gd name="connsiteX36" fmla="*/ 2837498 w 3686175"/>
              <a:gd name="connsiteY36" fmla="*/ 374223 h 4457700"/>
              <a:gd name="connsiteX37" fmla="*/ 3133725 w 3686175"/>
              <a:gd name="connsiteY37" fmla="*/ 293261 h 4457700"/>
              <a:gd name="connsiteX38" fmla="*/ 3069908 w 3686175"/>
              <a:gd name="connsiteY38" fmla="*/ 293261 h 4457700"/>
              <a:gd name="connsiteX39" fmla="*/ 2973705 w 3686175"/>
              <a:gd name="connsiteY39" fmla="*/ 308501 h 4457700"/>
              <a:gd name="connsiteX40" fmla="*/ 2908935 w 3686175"/>
              <a:gd name="connsiteY40" fmla="*/ 366603 h 4457700"/>
              <a:gd name="connsiteX41" fmla="*/ 2924175 w 3686175"/>
              <a:gd name="connsiteY41" fmla="*/ 396131 h 4457700"/>
              <a:gd name="connsiteX42" fmla="*/ 2972753 w 3686175"/>
              <a:gd name="connsiteY42" fmla="*/ 388511 h 4457700"/>
              <a:gd name="connsiteX43" fmla="*/ 3132773 w 3686175"/>
              <a:gd name="connsiteY43" fmla="*/ 368508 h 4457700"/>
              <a:gd name="connsiteX44" fmla="*/ 2998470 w 3686175"/>
              <a:gd name="connsiteY44" fmla="*/ 405656 h 4457700"/>
              <a:gd name="connsiteX45" fmla="*/ 3079433 w 3686175"/>
              <a:gd name="connsiteY45" fmla="*/ 414228 h 4457700"/>
              <a:gd name="connsiteX46" fmla="*/ 3160395 w 3686175"/>
              <a:gd name="connsiteY46" fmla="*/ 445661 h 4457700"/>
              <a:gd name="connsiteX47" fmla="*/ 3083243 w 3686175"/>
              <a:gd name="connsiteY47" fmla="*/ 435183 h 4457700"/>
              <a:gd name="connsiteX48" fmla="*/ 3215640 w 3686175"/>
              <a:gd name="connsiteY48" fmla="*/ 491381 h 4457700"/>
              <a:gd name="connsiteX49" fmla="*/ 3157538 w 3686175"/>
              <a:gd name="connsiteY49" fmla="*/ 476141 h 4457700"/>
              <a:gd name="connsiteX50" fmla="*/ 3173730 w 3686175"/>
              <a:gd name="connsiteY50" fmla="*/ 494238 h 4457700"/>
              <a:gd name="connsiteX51" fmla="*/ 3308033 w 3686175"/>
              <a:gd name="connsiteY51" fmla="*/ 689501 h 4457700"/>
              <a:gd name="connsiteX52" fmla="*/ 3393758 w 3686175"/>
              <a:gd name="connsiteY52" fmla="*/ 842853 h 4457700"/>
              <a:gd name="connsiteX53" fmla="*/ 3467100 w 3686175"/>
              <a:gd name="connsiteY53" fmla="*/ 1227663 h 4457700"/>
              <a:gd name="connsiteX54" fmla="*/ 3483293 w 3686175"/>
              <a:gd name="connsiteY54" fmla="*/ 1302911 h 4457700"/>
              <a:gd name="connsiteX55" fmla="*/ 3605213 w 3686175"/>
              <a:gd name="connsiteY55" fmla="*/ 1573421 h 4457700"/>
              <a:gd name="connsiteX56" fmla="*/ 3558540 w 3686175"/>
              <a:gd name="connsiteY56" fmla="*/ 1822976 h 4457700"/>
              <a:gd name="connsiteX57" fmla="*/ 3527108 w 3686175"/>
              <a:gd name="connsiteY57" fmla="*/ 1921083 h 4457700"/>
              <a:gd name="connsiteX58" fmla="*/ 3553778 w 3686175"/>
              <a:gd name="connsiteY58" fmla="*/ 2005856 h 4457700"/>
              <a:gd name="connsiteX59" fmla="*/ 3622358 w 3686175"/>
              <a:gd name="connsiteY59" fmla="*/ 2024906 h 4457700"/>
              <a:gd name="connsiteX60" fmla="*/ 3668078 w 3686175"/>
              <a:gd name="connsiteY60" fmla="*/ 1975376 h 4457700"/>
              <a:gd name="connsiteX61" fmla="*/ 3673793 w 3686175"/>
              <a:gd name="connsiteY61" fmla="*/ 1944896 h 4457700"/>
              <a:gd name="connsiteX62" fmla="*/ 3639503 w 3686175"/>
              <a:gd name="connsiteY62" fmla="*/ 2080151 h 4457700"/>
              <a:gd name="connsiteX63" fmla="*/ 3585210 w 3686175"/>
              <a:gd name="connsiteY63" fmla="*/ 2164923 h 4457700"/>
              <a:gd name="connsiteX64" fmla="*/ 3498533 w 3686175"/>
              <a:gd name="connsiteY64" fmla="*/ 2310656 h 4457700"/>
              <a:gd name="connsiteX65" fmla="*/ 3452813 w 3686175"/>
              <a:gd name="connsiteY65" fmla="*/ 2408764 h 4457700"/>
              <a:gd name="connsiteX66" fmla="*/ 3448050 w 3686175"/>
              <a:gd name="connsiteY66" fmla="*/ 2458293 h 4457700"/>
              <a:gd name="connsiteX67" fmla="*/ 3183255 w 3686175"/>
              <a:gd name="connsiteY67" fmla="*/ 2671654 h 4457700"/>
              <a:gd name="connsiteX68" fmla="*/ 3066098 w 3686175"/>
              <a:gd name="connsiteY68" fmla="*/ 2803098 h 4457700"/>
              <a:gd name="connsiteX69" fmla="*/ 3066098 w 3686175"/>
              <a:gd name="connsiteY69" fmla="*/ 2880251 h 4457700"/>
              <a:gd name="connsiteX70" fmla="*/ 3031808 w 3686175"/>
              <a:gd name="connsiteY70" fmla="*/ 3010743 h 4457700"/>
              <a:gd name="connsiteX71" fmla="*/ 2946083 w 3686175"/>
              <a:gd name="connsiteY71" fmla="*/ 3070751 h 4457700"/>
              <a:gd name="connsiteX72" fmla="*/ 2998470 w 3686175"/>
              <a:gd name="connsiteY72" fmla="*/ 2908826 h 4457700"/>
              <a:gd name="connsiteX73" fmla="*/ 2875598 w 3686175"/>
              <a:gd name="connsiteY73" fmla="*/ 3078371 h 4457700"/>
              <a:gd name="connsiteX74" fmla="*/ 2957513 w 3686175"/>
              <a:gd name="connsiteY74" fmla="*/ 2907873 h 4457700"/>
              <a:gd name="connsiteX75" fmla="*/ 2829878 w 3686175"/>
              <a:gd name="connsiteY75" fmla="*/ 3063131 h 4457700"/>
              <a:gd name="connsiteX76" fmla="*/ 2926080 w 3686175"/>
              <a:gd name="connsiteY76" fmla="*/ 2949783 h 4457700"/>
              <a:gd name="connsiteX77" fmla="*/ 2812733 w 3686175"/>
              <a:gd name="connsiteY77" fmla="*/ 3049796 h 4457700"/>
              <a:gd name="connsiteX78" fmla="*/ 2533650 w 3686175"/>
              <a:gd name="connsiteY78" fmla="*/ 3226008 h 4457700"/>
              <a:gd name="connsiteX79" fmla="*/ 2338388 w 3686175"/>
              <a:gd name="connsiteY79" fmla="*/ 3264108 h 4457700"/>
              <a:gd name="connsiteX80" fmla="*/ 2214563 w 3686175"/>
              <a:gd name="connsiteY80" fmla="*/ 3397458 h 4457700"/>
              <a:gd name="connsiteX81" fmla="*/ 2216468 w 3686175"/>
              <a:gd name="connsiteY81" fmla="*/ 3450798 h 4457700"/>
              <a:gd name="connsiteX82" fmla="*/ 2396490 w 3686175"/>
              <a:gd name="connsiteY82" fmla="*/ 3977531 h 4457700"/>
              <a:gd name="connsiteX83" fmla="*/ 2577465 w 3686175"/>
              <a:gd name="connsiteY83" fmla="*/ 4291856 h 4457700"/>
              <a:gd name="connsiteX84" fmla="*/ 2556510 w 3686175"/>
              <a:gd name="connsiteY84" fmla="*/ 4342339 h 4457700"/>
              <a:gd name="connsiteX85" fmla="*/ 1666875 w 3686175"/>
              <a:gd name="connsiteY85" fmla="*/ 4464259 h 4457700"/>
              <a:gd name="connsiteX86" fmla="*/ 1286828 w 3686175"/>
              <a:gd name="connsiteY86" fmla="*/ 4460449 h 4457700"/>
              <a:gd name="connsiteX87" fmla="*/ 743903 w 3686175"/>
              <a:gd name="connsiteY87" fmla="*/ 4396631 h 4457700"/>
              <a:gd name="connsiteX88" fmla="*/ 716280 w 3686175"/>
              <a:gd name="connsiteY88" fmla="*/ 4354721 h 4457700"/>
              <a:gd name="connsiteX89" fmla="*/ 808673 w 3686175"/>
              <a:gd name="connsiteY89" fmla="*/ 3804176 h 4457700"/>
              <a:gd name="connsiteX90" fmla="*/ 759143 w 3686175"/>
              <a:gd name="connsiteY90" fmla="*/ 3469848 h 4457700"/>
              <a:gd name="connsiteX91" fmla="*/ 602933 w 3686175"/>
              <a:gd name="connsiteY91" fmla="*/ 3306018 h 4457700"/>
              <a:gd name="connsiteX92" fmla="*/ 296228 w 3686175"/>
              <a:gd name="connsiteY92" fmla="*/ 3193623 h 4457700"/>
              <a:gd name="connsiteX93" fmla="*/ 180023 w 3686175"/>
              <a:gd name="connsiteY93" fmla="*/ 3141236 h 4457700"/>
              <a:gd name="connsiteX94" fmla="*/ 73343 w 3686175"/>
              <a:gd name="connsiteY94" fmla="*/ 2839293 h 4457700"/>
              <a:gd name="connsiteX95" fmla="*/ 70485 w 3686175"/>
              <a:gd name="connsiteY95" fmla="*/ 2664033 h 4457700"/>
              <a:gd name="connsiteX96" fmla="*/ 89535 w 3686175"/>
              <a:gd name="connsiteY96" fmla="*/ 2507823 h 4457700"/>
              <a:gd name="connsiteX97" fmla="*/ 87630 w 3686175"/>
              <a:gd name="connsiteY97" fmla="*/ 2477343 h 4457700"/>
              <a:gd name="connsiteX98" fmla="*/ 65723 w 3686175"/>
              <a:gd name="connsiteY98" fmla="*/ 2304941 h 4457700"/>
              <a:gd name="connsiteX99" fmla="*/ 82868 w 3686175"/>
              <a:gd name="connsiteY99" fmla="*/ 2251601 h 4457700"/>
              <a:gd name="connsiteX100" fmla="*/ 42863 w 3686175"/>
              <a:gd name="connsiteY100" fmla="*/ 2117298 h 4457700"/>
              <a:gd name="connsiteX101" fmla="*/ 0 w 3686175"/>
              <a:gd name="connsiteY101" fmla="*/ 2055386 h 4457700"/>
              <a:gd name="connsiteX102" fmla="*/ 2730818 w 3686175"/>
              <a:gd name="connsiteY102" fmla="*/ 275163 h 4457700"/>
              <a:gd name="connsiteX103" fmla="*/ 2600325 w 3686175"/>
              <a:gd name="connsiteY103" fmla="*/ 147528 h 4457700"/>
              <a:gd name="connsiteX104" fmla="*/ 2730818 w 3686175"/>
              <a:gd name="connsiteY104" fmla="*/ 275163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86175" h="4457700">
                <a:moveTo>
                  <a:pt x="0" y="2055386"/>
                </a:move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94323" y="1103838"/>
                  <a:pt x="345758" y="924768"/>
                  <a:pt x="447675" y="761891"/>
                </a:cubicBezTo>
                <a:cubicBezTo>
                  <a:pt x="454343" y="751413"/>
                  <a:pt x="461963" y="740936"/>
                  <a:pt x="462915" y="726648"/>
                </a:cubicBezTo>
                <a:cubicBezTo>
                  <a:pt x="462915" y="723791"/>
                  <a:pt x="461963" y="721886"/>
                  <a:pt x="461010" y="719981"/>
                </a:cubicBezTo>
                <a:cubicBezTo>
                  <a:pt x="453390" y="719028"/>
                  <a:pt x="456248" y="731411"/>
                  <a:pt x="445770" y="727601"/>
                </a:cubicBezTo>
                <a:cubicBezTo>
                  <a:pt x="451485" y="662831"/>
                  <a:pt x="477203" y="603776"/>
                  <a:pt x="495300" y="541863"/>
                </a:cubicBezTo>
                <a:cubicBezTo>
                  <a:pt x="482918" y="558056"/>
                  <a:pt x="470535" y="573296"/>
                  <a:pt x="458153" y="589488"/>
                </a:cubicBezTo>
                <a:cubicBezTo>
                  <a:pt x="495300" y="486618"/>
                  <a:pt x="560070" y="405656"/>
                  <a:pt x="647700" y="340886"/>
                </a:cubicBezTo>
                <a:cubicBezTo>
                  <a:pt x="626745" y="350411"/>
                  <a:pt x="605790" y="359936"/>
                  <a:pt x="582930" y="370413"/>
                </a:cubicBezTo>
                <a:cubicBezTo>
                  <a:pt x="584835" y="356126"/>
                  <a:pt x="593408" y="351363"/>
                  <a:pt x="600075" y="346601"/>
                </a:cubicBezTo>
                <a:cubicBezTo>
                  <a:pt x="653415" y="306596"/>
                  <a:pt x="711518" y="274211"/>
                  <a:pt x="776288" y="257066"/>
                </a:cubicBezTo>
                <a:cubicBezTo>
                  <a:pt x="814388" y="246588"/>
                  <a:pt x="853440" y="238016"/>
                  <a:pt x="891540" y="229443"/>
                </a:cubicBezTo>
                <a:cubicBezTo>
                  <a:pt x="912495" y="224681"/>
                  <a:pt x="925830" y="213251"/>
                  <a:pt x="938213" y="196106"/>
                </a:cubicBezTo>
                <a:cubicBezTo>
                  <a:pt x="991553" y="121811"/>
                  <a:pt x="1062038" y="69423"/>
                  <a:pt x="1144905" y="31323"/>
                </a:cubicBez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92605" y="-8682"/>
                  <a:pt x="1903095" y="-10587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lose/>
                <a:moveTo>
                  <a:pt x="2730818" y="275163"/>
                </a:moveTo>
                <a:cubicBezTo>
                  <a:pt x="2725103" y="205631"/>
                  <a:pt x="2662238" y="146576"/>
                  <a:pt x="2600325" y="147528"/>
                </a:cubicBezTo>
                <a:cubicBezTo>
                  <a:pt x="2647950" y="184676"/>
                  <a:pt x="2687955" y="226586"/>
                  <a:pt x="2730818" y="2751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80EC1-2A6D-41BF-89BB-4ADBCE285E40}"/>
              </a:ext>
            </a:extLst>
          </p:cNvPr>
          <p:cNvGrpSpPr/>
          <p:nvPr/>
        </p:nvGrpSpPr>
        <p:grpSpPr>
          <a:xfrm>
            <a:off x="1681194" y="2674628"/>
            <a:ext cx="2589798" cy="2589797"/>
            <a:chOff x="3376439" y="2358405"/>
            <a:chExt cx="2592288" cy="2592288"/>
          </a:xfrm>
        </p:grpSpPr>
        <p:sp>
          <p:nvSpPr>
            <p:cNvPr id="31" name="Pie 6">
              <a:extLst>
                <a:ext uri="{FF2B5EF4-FFF2-40B4-BE49-F238E27FC236}">
                  <a16:creationId xmlns:a16="http://schemas.microsoft.com/office/drawing/2014/main" id="{7B27B406-C9E3-45A6-8C4E-4CAD2EE6E47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2" name="Pie 13">
              <a:extLst>
                <a:ext uri="{FF2B5EF4-FFF2-40B4-BE49-F238E27FC236}">
                  <a16:creationId xmlns:a16="http://schemas.microsoft.com/office/drawing/2014/main" id="{A636F4E2-60D9-4346-B5C0-F3E56264542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Pie 14">
              <a:extLst>
                <a:ext uri="{FF2B5EF4-FFF2-40B4-BE49-F238E27FC236}">
                  <a16:creationId xmlns:a16="http://schemas.microsoft.com/office/drawing/2014/main" id="{B2E5F563-EA7B-40B9-BEE1-3232DF51EB9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5">
              <a:extLst>
                <a:ext uri="{FF2B5EF4-FFF2-40B4-BE49-F238E27FC236}">
                  <a16:creationId xmlns:a16="http://schemas.microsoft.com/office/drawing/2014/main" id="{C4E1A02E-6477-4543-B365-735E6054089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B6D123-EFBD-4B3A-A4D8-59A2B73BC829}"/>
              </a:ext>
            </a:extLst>
          </p:cNvPr>
          <p:cNvGrpSpPr/>
          <p:nvPr/>
        </p:nvGrpSpPr>
        <p:grpSpPr>
          <a:xfrm>
            <a:off x="1045648" y="2069051"/>
            <a:ext cx="4032340" cy="3953350"/>
            <a:chOff x="879403" y="1813638"/>
            <a:chExt cx="4032340" cy="395335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6A643C5-3B90-4B7C-A397-8BB0352829F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BD0004-CB42-4C3E-8553-A0D5B26A922E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1E21E33-45FB-4773-94D9-C02196B32371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BA0DDB-4C96-4C86-9F22-BB474885EC50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2B36E9-13D6-4AAA-B3F5-5EC525E4D117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3" name="Trapezoid 10">
            <a:extLst>
              <a:ext uri="{FF2B5EF4-FFF2-40B4-BE49-F238E27FC236}">
                <a16:creationId xmlns:a16="http://schemas.microsoft.com/office/drawing/2014/main" id="{D654BE16-4D6E-491B-B393-C9B9C98A22D2}"/>
              </a:ext>
            </a:extLst>
          </p:cNvPr>
          <p:cNvSpPr/>
          <p:nvPr/>
        </p:nvSpPr>
        <p:spPr>
          <a:xfrm>
            <a:off x="3161551" y="296857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64C76967-A464-495B-B28A-E4CA0ADCB97F}"/>
              </a:ext>
            </a:extLst>
          </p:cNvPr>
          <p:cNvSpPr/>
          <p:nvPr/>
        </p:nvSpPr>
        <p:spPr>
          <a:xfrm>
            <a:off x="3529801" y="43512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E844AE6-8D44-4A75-BACD-D56B15FB63A7}"/>
              </a:ext>
            </a:extLst>
          </p:cNvPr>
          <p:cNvSpPr>
            <a:spLocks noChangeAspect="1"/>
          </p:cNvSpPr>
          <p:nvPr/>
        </p:nvSpPr>
        <p:spPr>
          <a:xfrm>
            <a:off x="2335061" y="3142676"/>
            <a:ext cx="310571" cy="3370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6D07AAF4-2671-440D-A811-95152ACBEC54}"/>
              </a:ext>
            </a:extLst>
          </p:cNvPr>
          <p:cNvSpPr>
            <a:spLocks/>
          </p:cNvSpPr>
          <p:nvPr/>
        </p:nvSpPr>
        <p:spPr>
          <a:xfrm>
            <a:off x="3674430" y="36400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E53981-CA9C-47CB-88CB-89C6F83F349F}"/>
              </a:ext>
            </a:extLst>
          </p:cNvPr>
          <p:cNvSpPr txBox="1"/>
          <p:nvPr/>
        </p:nvSpPr>
        <p:spPr>
          <a:xfrm>
            <a:off x="6343066" y="1825061"/>
            <a:ext cx="5039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 disclosure/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sumber-sumber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kekuatan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5835145" y="1893360"/>
            <a:ext cx="462257" cy="4307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8CCE9C-F827-4E31-B789-D616BD581883}"/>
              </a:ext>
            </a:extLst>
          </p:cNvPr>
          <p:cNvSpPr txBox="1"/>
          <p:nvPr/>
        </p:nvSpPr>
        <p:spPr>
          <a:xfrm>
            <a:off x="6343066" y="2990918"/>
            <a:ext cx="503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Ingatan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pengalaman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hidup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positif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menyenangkan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00D50B1-85A7-4259-949A-BE231053BB37}"/>
              </a:ext>
            </a:extLst>
          </p:cNvPr>
          <p:cNvSpPr/>
          <p:nvPr/>
        </p:nvSpPr>
        <p:spPr>
          <a:xfrm>
            <a:off x="5835145" y="3059218"/>
            <a:ext cx="462257" cy="4307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ACCCA4-067E-44E8-B685-3032A6833A41}"/>
              </a:ext>
            </a:extLst>
          </p:cNvPr>
          <p:cNvSpPr txBox="1"/>
          <p:nvPr/>
        </p:nvSpPr>
        <p:spPr>
          <a:xfrm>
            <a:off x="6343066" y="4156774"/>
            <a:ext cx="5039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Ikatan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hubungan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interpersonal yang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9B8589C-0336-46D1-ACAF-AFFF488656F5}"/>
              </a:ext>
            </a:extLst>
          </p:cNvPr>
          <p:cNvSpPr/>
          <p:nvPr/>
        </p:nvSpPr>
        <p:spPr>
          <a:xfrm>
            <a:off x="5835145" y="4225074"/>
            <a:ext cx="462257" cy="4307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EBCD74-B5C0-417D-B3BB-7576EF8C8EBE}"/>
              </a:ext>
            </a:extLst>
          </p:cNvPr>
          <p:cNvSpPr txBox="1"/>
          <p:nvPr/>
        </p:nvSpPr>
        <p:spPr>
          <a:xfrm>
            <a:off x="6343066" y="5322632"/>
            <a:ext cx="503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Keyakinan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postif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religi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kemampuan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/skill,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hobi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kegiatan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menyenangkan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A8D90EB-AAC7-4720-B59B-37631D01C278}"/>
              </a:ext>
            </a:extLst>
          </p:cNvPr>
          <p:cNvSpPr/>
          <p:nvPr/>
        </p:nvSpPr>
        <p:spPr>
          <a:xfrm>
            <a:off x="5835145" y="5390931"/>
            <a:ext cx="462257" cy="4307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294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-Shape 5">
            <a:extLst>
              <a:ext uri="{FF2B5EF4-FFF2-40B4-BE49-F238E27FC236}">
                <a16:creationId xmlns:a16="http://schemas.microsoft.com/office/drawing/2014/main" id="{50D7DA60-4801-41DA-9F51-F11A00C63B86}"/>
              </a:ext>
            </a:extLst>
          </p:cNvPr>
          <p:cNvSpPr/>
          <p:nvPr/>
        </p:nvSpPr>
        <p:spPr>
          <a:xfrm rot="13500000">
            <a:off x="6204386" y="2041503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E62A19BC-BC20-40FA-BA0C-9F60D7309502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10E7B4E3-D5A8-4112-B71A-73CD00F7F461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DA4417C9-3020-4CB9-9483-D209992F67B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63337B4A-77AF-4578-8C53-483DEE8ABFFC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50877225-F8DE-4412-A106-C393E1C636B1}"/>
              </a:ext>
            </a:extLst>
          </p:cNvPr>
          <p:cNvSpPr/>
          <p:nvPr/>
        </p:nvSpPr>
        <p:spPr>
          <a:xfrm rot="13500000">
            <a:off x="8113631" y="3748806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9A216189-7CA2-461A-AF84-CC5668B20F0C}"/>
              </a:ext>
            </a:extLst>
          </p:cNvPr>
          <p:cNvSpPr/>
          <p:nvPr/>
        </p:nvSpPr>
        <p:spPr>
          <a:xfrm rot="13500000">
            <a:off x="4254186" y="2930706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36EF727B-C7AA-413C-8EED-C525286C5E15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Mengolah</a:t>
            </a:r>
            <a:r>
              <a:rPr lang="en-US" dirty="0"/>
              <a:t> Trauma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46F597BE-50F3-4A56-9EEF-6D8DB45E12EB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6EB7D-6ACA-4AF5-AE04-2D248BCA084E}"/>
              </a:ext>
            </a:extLst>
          </p:cNvPr>
          <p:cNvSpPr txBox="1"/>
          <p:nvPr/>
        </p:nvSpPr>
        <p:spPr>
          <a:xfrm>
            <a:off x="8110428" y="4749762"/>
            <a:ext cx="1989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Therapy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A4A3FFA3-9E05-4FFA-9528-823539439B88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C2E1F-5BFC-444A-8EA9-39B8052B0215}"/>
              </a:ext>
            </a:extLst>
          </p:cNvPr>
          <p:cNvSpPr txBox="1"/>
          <p:nvPr/>
        </p:nvSpPr>
        <p:spPr>
          <a:xfrm>
            <a:off x="3100485" y="2632314"/>
            <a:ext cx="1989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Teknik</a:t>
            </a:r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Grounding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B6ABE-F0F3-4290-A208-8DBD1BD762E4}"/>
              </a:ext>
            </a:extLst>
          </p:cNvPr>
          <p:cNvSpPr txBox="1"/>
          <p:nvPr/>
        </p:nvSpPr>
        <p:spPr>
          <a:xfrm>
            <a:off x="7435544" y="2459908"/>
            <a:ext cx="220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 Freedom Technique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8EDE4-2003-402F-8C1F-5A962B0CBC2B}"/>
              </a:ext>
            </a:extLst>
          </p:cNvPr>
          <p:cNvSpPr txBox="1"/>
          <p:nvPr/>
        </p:nvSpPr>
        <p:spPr>
          <a:xfrm>
            <a:off x="4698179" y="4117086"/>
            <a:ext cx="203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Container Box</a:t>
            </a:r>
          </a:p>
          <a:p>
            <a:endParaRPr lang="en-ID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Butterfly Hugs</a:t>
            </a:r>
            <a:endParaRPr lang="en-ID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BE7D0ECA-D041-4567-97C5-2E99FE9A77A0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D5004659-996D-46A0-AC7B-18F2744E73C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9D3E5236-3CE4-46B3-A06B-A1999FE902D1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AB9CDF47-9E42-492D-AEC7-C1CAB831C607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BBCE9-DC70-421D-A36C-AFBBC5EE999F}"/>
              </a:ext>
            </a:extLst>
          </p:cNvPr>
          <p:cNvSpPr txBox="1"/>
          <p:nvPr/>
        </p:nvSpPr>
        <p:spPr>
          <a:xfrm>
            <a:off x="1074178" y="465159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 Place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641845" y="653672"/>
            <a:ext cx="10433131" cy="550398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655312" y="11276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ID" altLang="ko-KR" sz="2700" b="1" dirty="0">
                  <a:cs typeface="Arial" pitchFamily="34" charset="0"/>
                </a:rPr>
                <a:t>Trauma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655312" y="22666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ID" altLang="ko-KR" sz="2700" b="1" dirty="0" err="1">
                  <a:cs typeface="Arial" pitchFamily="34" charset="0"/>
                </a:rPr>
                <a:t>Jenis</a:t>
              </a:r>
              <a:r>
                <a:rPr lang="en-ID" altLang="ko-KR" sz="2700" b="1" dirty="0">
                  <a:cs typeface="Arial" pitchFamily="34" charset="0"/>
                </a:rPr>
                <a:t> Trauma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655312" y="34056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Neurobiologis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655312" y="45446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Pengolahan</a:t>
              </a:r>
              <a:r>
                <a:rPr lang="en-US" altLang="ko-KR" sz="2700" b="1" dirty="0">
                  <a:cs typeface="Arial" pitchFamily="34" charset="0"/>
                </a:rPr>
                <a:t> Trauma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19815" y="1141371"/>
            <a:ext cx="27899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04" y="1194861"/>
            <a:ext cx="1553286" cy="8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n-cs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n-cs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n-cs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n-cs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j-ea"/>
                    <a:cs typeface="+mn-cs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j-ea"/>
                    <a:cs typeface="+mn-cs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j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j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j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j-ea"/>
                    <a:cs typeface="+mn-cs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Trauma???</a:t>
            </a: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2B63E036-E51A-464D-A8FA-01AE2E9C58A0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grpSp>
        <p:nvGrpSpPr>
          <p:cNvPr id="26" name="Graphic 3">
            <a:extLst>
              <a:ext uri="{FF2B5EF4-FFF2-40B4-BE49-F238E27FC236}">
                <a16:creationId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1190625" y="1612079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2" name="Group 33">
            <a:extLst>
              <a:ext uri="{FF2B5EF4-FFF2-40B4-BE49-F238E27FC236}">
                <a16:creationId xmlns:a16="http://schemas.microsoft.com/office/drawing/2014/main" id="{81B2DF2A-28B8-4BA9-8BB5-FA86E1693E92}"/>
              </a:ext>
            </a:extLst>
          </p:cNvPr>
          <p:cNvGrpSpPr/>
          <p:nvPr/>
        </p:nvGrpSpPr>
        <p:grpSpPr>
          <a:xfrm>
            <a:off x="4947770" y="1730310"/>
            <a:ext cx="2416155" cy="718502"/>
            <a:chOff x="973910" y="2440815"/>
            <a:chExt cx="1864530" cy="71850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B6A97F-2372-48D3-9E2B-996A232F06F5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LUKA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4CD9AA-215C-4FE0-A87F-6C4931F5CA4A}"/>
                </a:ext>
              </a:extLst>
            </p:cNvPr>
            <p:cNvSpPr txBox="1"/>
            <p:nvPr/>
          </p:nvSpPr>
          <p:spPr>
            <a:xfrm>
              <a:off x="973910" y="2440815"/>
              <a:ext cx="1864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Latin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FCC63FF0-CE99-43C6-9381-41DE298FA889}"/>
              </a:ext>
            </a:extLst>
          </p:cNvPr>
          <p:cNvGrpSpPr/>
          <p:nvPr/>
        </p:nvGrpSpPr>
        <p:grpSpPr>
          <a:xfrm>
            <a:off x="4145884" y="2050325"/>
            <a:ext cx="684069" cy="684069"/>
            <a:chOff x="3218806" y="1961572"/>
            <a:chExt cx="684068" cy="684068"/>
          </a:xfrm>
        </p:grpSpPr>
        <p:sp>
          <p:nvSpPr>
            <p:cNvPr id="56" name="Diamond 36">
              <a:extLst>
                <a:ext uri="{FF2B5EF4-FFF2-40B4-BE49-F238E27FC236}">
                  <a16:creationId xmlns:a16="http://schemas.microsoft.com/office/drawing/2014/main" id="{2C820D78-78B9-4FE4-A59C-D0282FA1CC6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1303D8D-834D-4136-93DE-952730A5577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01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id="{499BA6FF-7EE1-464C-AD0A-D8799EA089B9}"/>
              </a:ext>
            </a:extLst>
          </p:cNvPr>
          <p:cNvGrpSpPr/>
          <p:nvPr/>
        </p:nvGrpSpPr>
        <p:grpSpPr>
          <a:xfrm>
            <a:off x="5840544" y="3667810"/>
            <a:ext cx="3093646" cy="853345"/>
            <a:chOff x="973910" y="2552193"/>
            <a:chExt cx="1864530" cy="8533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A5DA024-304E-483E-BBAB-BF79A8287C9D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Psikologis</a:t>
              </a:r>
              <a:r>
                <a:rPr lang="en-ID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= </a:t>
              </a:r>
              <a:r>
                <a:rPr lang="en-ID" altLang="ko-KR" sz="16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Wound of the soul</a:t>
              </a:r>
              <a:r>
                <a:rPr lang="en-ID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/ </a:t>
              </a:r>
              <a:r>
                <a:rPr lang="en-ID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luka</a:t>
              </a:r>
              <a:r>
                <a:rPr lang="en-ID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jiwa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EFD9EE-39C6-4C95-BEB4-C4FA2C36E2A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Trauma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1" name="Group 42">
            <a:extLst>
              <a:ext uri="{FF2B5EF4-FFF2-40B4-BE49-F238E27FC236}">
                <a16:creationId xmlns:a16="http://schemas.microsoft.com/office/drawing/2014/main" id="{1F8C30AD-0CA5-4257-B561-B201F5B0E1A1}"/>
              </a:ext>
            </a:extLst>
          </p:cNvPr>
          <p:cNvGrpSpPr/>
          <p:nvPr/>
        </p:nvGrpSpPr>
        <p:grpSpPr>
          <a:xfrm>
            <a:off x="5038658" y="3876448"/>
            <a:ext cx="684069" cy="684069"/>
            <a:chOff x="3218806" y="1961572"/>
            <a:chExt cx="684068" cy="684068"/>
          </a:xfrm>
        </p:grpSpPr>
        <p:sp>
          <p:nvSpPr>
            <p:cNvPr id="62" name="Diamond 43">
              <a:extLst>
                <a:ext uri="{FF2B5EF4-FFF2-40B4-BE49-F238E27FC236}">
                  <a16:creationId xmlns:a16="http://schemas.microsoft.com/office/drawing/2014/main" id="{1E2867EB-81CA-4AA0-8BC4-13637536608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8BBC46D-DB5F-493E-92C8-982899D542E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4" name="Group 45">
            <a:extLst>
              <a:ext uri="{FF2B5EF4-FFF2-40B4-BE49-F238E27FC236}">
                <a16:creationId xmlns:a16="http://schemas.microsoft.com/office/drawing/2014/main" id="{626BC14E-B3F8-49EE-BDCD-790472D63B64}"/>
              </a:ext>
            </a:extLst>
          </p:cNvPr>
          <p:cNvGrpSpPr/>
          <p:nvPr/>
        </p:nvGrpSpPr>
        <p:grpSpPr>
          <a:xfrm>
            <a:off x="9097891" y="4521155"/>
            <a:ext cx="3141308" cy="2515339"/>
            <a:chOff x="973910" y="2552193"/>
            <a:chExt cx="1864530" cy="251533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3C8864-D97A-44F1-9CBC-2A30AADC0253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“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Suatu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kejadian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luar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biasa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yang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mengancam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fisik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harga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diri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individu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serta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dianggap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dapat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menyebabkan</a:t>
              </a:r>
              <a:r>
                <a:rPr kumimoji="0" lang="en-US" altLang="ko-KR" sz="14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kematian</a:t>
              </a:r>
              <a:r>
                <a:rPr kumimoji="0" lang="en-US" altLang="ko-KR" sz="14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sehingga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menimbulkan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rasa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takut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luar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biasa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, rasa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tidak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aman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, rasa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tidak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berdaya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ketika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peristiwa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itu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terjadi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”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4B1587-BB40-493B-9870-A72919CB5DBB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Definisi</a:t>
              </a:r>
              <a:r>
                <a:rPr kumimoji="0" lang="en-ID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ID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menurut</a:t>
              </a:r>
              <a:r>
                <a:rPr kumimoji="0" lang="en-ID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(APA,2008)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7" name="Group 48">
            <a:extLst>
              <a:ext uri="{FF2B5EF4-FFF2-40B4-BE49-F238E27FC236}">
                <a16:creationId xmlns:a16="http://schemas.microsoft.com/office/drawing/2014/main" id="{928C7F71-14CF-4C64-875C-1E8B350708C3}"/>
              </a:ext>
            </a:extLst>
          </p:cNvPr>
          <p:cNvGrpSpPr/>
          <p:nvPr/>
        </p:nvGrpSpPr>
        <p:grpSpPr>
          <a:xfrm>
            <a:off x="8382630" y="4789509"/>
            <a:ext cx="684069" cy="684069"/>
            <a:chOff x="3218806" y="1961572"/>
            <a:chExt cx="684068" cy="684068"/>
          </a:xfrm>
        </p:grpSpPr>
        <p:sp>
          <p:nvSpPr>
            <p:cNvPr id="68" name="Diamond 49">
              <a:extLst>
                <a:ext uri="{FF2B5EF4-FFF2-40B4-BE49-F238E27FC236}">
                  <a16:creationId xmlns:a16="http://schemas.microsoft.com/office/drawing/2014/main" id="{708F5FDF-02C1-43AA-9572-4A55C744853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2A4FB9-F792-4917-9D6E-3E43A5777824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04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70" name="Group 51">
            <a:extLst>
              <a:ext uri="{FF2B5EF4-FFF2-40B4-BE49-F238E27FC236}">
                <a16:creationId xmlns:a16="http://schemas.microsoft.com/office/drawing/2014/main" id="{26D018A0-3477-4FBC-9225-5FA978C7D0CB}"/>
              </a:ext>
            </a:extLst>
          </p:cNvPr>
          <p:cNvGrpSpPr/>
          <p:nvPr/>
        </p:nvGrpSpPr>
        <p:grpSpPr>
          <a:xfrm>
            <a:off x="8394722" y="2754749"/>
            <a:ext cx="2416155" cy="607124"/>
            <a:chOff x="973910" y="2552193"/>
            <a:chExt cx="1864530" cy="60712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9247E4-A18E-4D36-982F-359EA8DD82F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Medis</a:t>
              </a:r>
              <a:r>
                <a:rPr kumimoji="0" lang="en-ID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= </a:t>
              </a:r>
              <a:r>
                <a:rPr kumimoji="0" lang="en-ID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Benturan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D5687B5-F939-477F-B62E-24C590AE79A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b="1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Trauma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73" name="Group 54">
            <a:extLst>
              <a:ext uri="{FF2B5EF4-FFF2-40B4-BE49-F238E27FC236}">
                <a16:creationId xmlns:a16="http://schemas.microsoft.com/office/drawing/2014/main" id="{0F0A6D03-F456-42E1-BF34-3CD63F78BE9B}"/>
              </a:ext>
            </a:extLst>
          </p:cNvPr>
          <p:cNvGrpSpPr/>
          <p:nvPr/>
        </p:nvGrpSpPr>
        <p:grpSpPr>
          <a:xfrm>
            <a:off x="7592836" y="2963387"/>
            <a:ext cx="684069" cy="684069"/>
            <a:chOff x="3218806" y="1961572"/>
            <a:chExt cx="684068" cy="684068"/>
          </a:xfrm>
        </p:grpSpPr>
        <p:sp>
          <p:nvSpPr>
            <p:cNvPr id="74" name="Diamond 55">
              <a:extLst>
                <a:ext uri="{FF2B5EF4-FFF2-40B4-BE49-F238E27FC236}">
                  <a16:creationId xmlns:a16="http://schemas.microsoft.com/office/drawing/2014/main" id="{6F6AD7C8-177C-46D7-AFB9-909ED382F7C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E4F1773-7A57-4413-8BEC-EF8BD08D0C1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03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37213" y="4494397"/>
            <a:ext cx="4407327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Ciri-Ciri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 Trauma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5B125-DF35-487E-9673-BB7B6B0C6A49}"/>
              </a:ext>
            </a:extLst>
          </p:cNvPr>
          <p:cNvGrpSpPr/>
          <p:nvPr/>
        </p:nvGrpSpPr>
        <p:grpSpPr>
          <a:xfrm>
            <a:off x="5044540" y="1956878"/>
            <a:ext cx="6229634" cy="4333422"/>
            <a:chOff x="5044540" y="1776642"/>
            <a:chExt cx="6229634" cy="43334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C714CE-18F2-4D61-991D-A4073D3EA3B6}"/>
                </a:ext>
              </a:extLst>
            </p:cNvPr>
            <p:cNvSpPr/>
            <p:nvPr/>
          </p:nvSpPr>
          <p:spPr>
            <a:xfrm>
              <a:off x="5356950" y="2060603"/>
              <a:ext cx="5688623" cy="3765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91335B-1002-4577-93FA-4C553B792507}"/>
                </a:ext>
              </a:extLst>
            </p:cNvPr>
            <p:cNvSpPr txBox="1"/>
            <p:nvPr/>
          </p:nvSpPr>
          <p:spPr>
            <a:xfrm>
              <a:off x="5575540" y="3343188"/>
              <a:ext cx="5251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AutoNum type="arabicPeriod"/>
              </a:pPr>
              <a:r>
                <a:rPr lang="en-ID" altLang="ko-KR" sz="2400" dirty="0" err="1">
                  <a:solidFill>
                    <a:schemeClr val="bg1"/>
                  </a:solidFill>
                  <a:cs typeface="Arial" pitchFamily="34" charset="0"/>
                </a:rPr>
                <a:t>Menghindar</a:t>
              </a:r>
              <a:endParaRPr lang="en-ID" altLang="ko-KR" sz="24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algn="ctr">
                <a:buAutoNum type="arabicPeriod"/>
              </a:pPr>
              <a:r>
                <a:rPr lang="en-ID" altLang="ko-KR" sz="2400" dirty="0">
                  <a:solidFill>
                    <a:schemeClr val="bg1"/>
                  </a:solidFill>
                  <a:cs typeface="Arial" pitchFamily="34" charset="0"/>
                </a:rPr>
                <a:t>Sensitive </a:t>
              </a:r>
              <a:r>
                <a:rPr lang="en-ID" altLang="ko-KR" sz="2400" dirty="0" err="1">
                  <a:solidFill>
                    <a:schemeClr val="bg1"/>
                  </a:solidFill>
                  <a:cs typeface="Arial" pitchFamily="34" charset="0"/>
                </a:rPr>
                <a:t>emosional</a:t>
              </a:r>
              <a:endParaRPr lang="en-ID" altLang="ko-KR" sz="24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algn="ctr">
                <a:buAutoNum type="arabicPeriod"/>
              </a:pPr>
              <a:r>
                <a:rPr lang="en-ID" altLang="ko-KR" sz="2400" dirty="0">
                  <a:solidFill>
                    <a:schemeClr val="bg1"/>
                  </a:solidFill>
                  <a:cs typeface="Arial" pitchFamily="34" charset="0"/>
                </a:rPr>
                <a:t>Stress </a:t>
              </a:r>
              <a:r>
                <a:rPr lang="en-ID" altLang="ko-KR" sz="2400" dirty="0" err="1">
                  <a:solidFill>
                    <a:schemeClr val="bg1"/>
                  </a:solidFill>
                  <a:cs typeface="Arial" pitchFamily="34" charset="0"/>
                </a:rPr>
                <a:t>respons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FAE10E6-CA4F-431A-964A-46FDD4C8E308}"/>
                </a:ext>
              </a:extLst>
            </p:cNvPr>
            <p:cNvSpPr/>
            <p:nvPr/>
          </p:nvSpPr>
          <p:spPr>
            <a:xfrm rot="5400000">
              <a:off x="5044540" y="177664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5237397D-F707-4A6F-BF24-94B04A72CCBC}"/>
                </a:ext>
              </a:extLst>
            </p:cNvPr>
            <p:cNvSpPr/>
            <p:nvPr/>
          </p:nvSpPr>
          <p:spPr>
            <a:xfrm rot="10800000">
              <a:off x="10816974" y="177664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6745E8BB-71D0-41BD-9252-588F91713290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8182C2B-7311-4B5F-9ACC-9DDE33B6CA02}"/>
                </a:ext>
              </a:extLst>
            </p:cNvPr>
            <p:cNvSpPr/>
            <p:nvPr/>
          </p:nvSpPr>
          <p:spPr>
            <a:xfrm rot="16200000">
              <a:off x="10816973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0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FA87E18-0EA7-4234-96D6-9FEE9FA82A3C}"/>
              </a:ext>
            </a:extLst>
          </p:cNvPr>
          <p:cNvSpPr txBox="1"/>
          <p:nvPr/>
        </p:nvSpPr>
        <p:spPr>
          <a:xfrm>
            <a:off x="951338" y="2750141"/>
            <a:ext cx="31611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defRPr/>
            </a:pP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Trauma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tipe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1,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kejadian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tunggal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.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defRPr/>
            </a:pP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Kecelakaan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,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bencana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alam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,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tindak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kekerasan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criminal (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perampokan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,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peristiwa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tembak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menembak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defRPr/>
            </a:pP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Trauma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ini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ditandai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dengan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adanya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ancaman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besar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terhadap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keselamatan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jiwa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(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kehidupan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)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dan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kejutan</a:t>
            </a:r>
            <a:r>
              <a:rPr lang="en-ID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mendadak</a:t>
            </a:r>
            <a:endParaRPr lang="en-ID" sz="160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21CF4491-4912-4172-BD74-9A5ADD0105CF}"/>
              </a:ext>
            </a:extLst>
          </p:cNvPr>
          <p:cNvSpPr txBox="1"/>
          <p:nvPr/>
        </p:nvSpPr>
        <p:spPr>
          <a:xfrm>
            <a:off x="4285397" y="3209839"/>
            <a:ext cx="3496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>
                <a:latin typeface="+mj-lt"/>
              </a:rPr>
              <a:t>Trauma </a:t>
            </a:r>
            <a:r>
              <a:rPr lang="en-ID" sz="1600" dirty="0" err="1">
                <a:latin typeface="+mj-lt"/>
              </a:rPr>
              <a:t>tipe</a:t>
            </a:r>
            <a:r>
              <a:rPr lang="en-ID" sz="1600" dirty="0">
                <a:latin typeface="+mj-lt"/>
              </a:rPr>
              <a:t> 2 , </a:t>
            </a:r>
            <a:r>
              <a:rPr lang="en-ID" sz="1600" dirty="0" err="1">
                <a:latin typeface="+mj-lt"/>
              </a:rPr>
              <a:t>kejadian</a:t>
            </a:r>
            <a:r>
              <a:rPr lang="en-ID" sz="1600" dirty="0">
                <a:latin typeface="+mj-lt"/>
              </a:rPr>
              <a:t> yang </a:t>
            </a:r>
            <a:r>
              <a:rPr lang="en-ID" sz="1600" dirty="0" err="1">
                <a:latin typeface="+mj-lt"/>
              </a:rPr>
              <a:t>berlangsung</a:t>
            </a:r>
            <a:r>
              <a:rPr lang="en-ID" sz="1600" dirty="0">
                <a:latin typeface="+mj-lt"/>
              </a:rPr>
              <a:t> lama </a:t>
            </a:r>
            <a:r>
              <a:rPr lang="en-ID" sz="1600" dirty="0" err="1">
                <a:latin typeface="+mj-lt"/>
              </a:rPr>
              <a:t>dan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berulang-ulang</a:t>
            </a:r>
            <a:r>
              <a:rPr lang="en-ID" sz="1600" dirty="0">
                <a:latin typeface="+mj-lt"/>
              </a:rPr>
              <a:t>.</a:t>
            </a:r>
          </a:p>
          <a:p>
            <a:r>
              <a:rPr lang="en-ID" sz="1600" dirty="0" err="1">
                <a:latin typeface="+mj-lt"/>
              </a:rPr>
              <a:t>Penyiksaan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berulang</a:t>
            </a:r>
            <a:r>
              <a:rPr lang="en-ID" sz="1600" dirty="0">
                <a:latin typeface="+mj-lt"/>
              </a:rPr>
              <a:t> kali, bullying, abuse verbal </a:t>
            </a:r>
            <a:r>
              <a:rPr lang="en-ID" sz="1600" dirty="0" err="1">
                <a:latin typeface="+mj-lt"/>
              </a:rPr>
              <a:t>maupun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fisik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berulang</a:t>
            </a:r>
            <a:r>
              <a:rPr lang="en-ID" sz="1600" dirty="0">
                <a:latin typeface="+mj-lt"/>
              </a:rPr>
              <a:t> kali.</a:t>
            </a:r>
          </a:p>
          <a:p>
            <a:r>
              <a:rPr lang="en-ID" sz="1600" dirty="0">
                <a:latin typeface="+mj-lt"/>
              </a:rPr>
              <a:t>Multiple trauma, trauma </a:t>
            </a:r>
            <a:r>
              <a:rPr lang="en-ID" sz="1600" dirty="0" err="1">
                <a:latin typeface="+mj-lt"/>
              </a:rPr>
              <a:t>sudah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terintegrasi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dalam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bentuk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kepribadian</a:t>
            </a:r>
            <a:r>
              <a:rPr lang="en-ID" sz="1600" dirty="0">
                <a:latin typeface="+mj-lt"/>
              </a:rPr>
              <a:t>. </a:t>
            </a:r>
            <a:r>
              <a:rPr lang="en-ID" sz="1600" dirty="0" err="1">
                <a:latin typeface="+mj-lt"/>
              </a:rPr>
              <a:t>Adaptasi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menjadi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tidak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sehat</a:t>
            </a:r>
            <a:endParaRPr lang="en-ID" sz="1600" dirty="0">
              <a:latin typeface="+mj-lt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E03388B-4CA4-4D32-A1C9-8DC6F779E555}"/>
              </a:ext>
            </a:extLst>
          </p:cNvPr>
          <p:cNvSpPr txBox="1"/>
          <p:nvPr/>
        </p:nvSpPr>
        <p:spPr>
          <a:xfrm>
            <a:off x="1034732" y="1739108"/>
            <a:ext cx="19943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Trauma </a:t>
            </a:r>
            <a:r>
              <a:rPr lang="en-US" altLang="ko-KR" sz="2800" b="1" dirty="0" err="1">
                <a:solidFill>
                  <a:schemeClr val="accent2"/>
                </a:solidFill>
                <a:cs typeface="Arial" pitchFamily="34" charset="0"/>
              </a:rPr>
              <a:t>Tipe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 1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0E5EA1A0-B815-4FC3-90A5-1DD810A382D3}"/>
              </a:ext>
            </a:extLst>
          </p:cNvPr>
          <p:cNvSpPr txBox="1"/>
          <p:nvPr/>
        </p:nvSpPr>
        <p:spPr>
          <a:xfrm>
            <a:off x="4775682" y="2228462"/>
            <a:ext cx="18336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Trauma </a:t>
            </a:r>
            <a:r>
              <a:rPr lang="en-US" altLang="ko-KR" sz="2800" b="1" dirty="0" err="1">
                <a:solidFill>
                  <a:schemeClr val="accent3"/>
                </a:solidFill>
                <a:cs typeface="Arial" pitchFamily="34" charset="0"/>
              </a:rPr>
              <a:t>Tipe</a:t>
            </a: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 2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52A9D10-F555-4B64-8805-2F0472FDFDE6}"/>
              </a:ext>
            </a:extLst>
          </p:cNvPr>
          <p:cNvSpPr txBox="1"/>
          <p:nvPr/>
        </p:nvSpPr>
        <p:spPr>
          <a:xfrm>
            <a:off x="8291748" y="2593658"/>
            <a:ext cx="303924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Trauma </a:t>
            </a:r>
            <a:r>
              <a:rPr lang="en-US" altLang="ko-KR" sz="2800" b="1" dirty="0" err="1">
                <a:solidFill>
                  <a:schemeClr val="accent4"/>
                </a:solidFill>
                <a:cs typeface="Arial" pitchFamily="34" charset="0"/>
              </a:rPr>
              <a:t>Sekunder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8" name="Rounded Rectangle 5">
            <a:extLst>
              <a:ext uri="{FF2B5EF4-FFF2-40B4-BE49-F238E27FC236}">
                <a16:creationId xmlns:a16="http://schemas.microsoft.com/office/drawing/2014/main" id="{BA279F23-E075-475B-A644-9385A22D3084}"/>
              </a:ext>
            </a:extLst>
          </p:cNvPr>
          <p:cNvSpPr/>
          <p:nvPr/>
        </p:nvSpPr>
        <p:spPr>
          <a:xfrm flipH="1">
            <a:off x="5383386" y="1709422"/>
            <a:ext cx="673643" cy="5557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9" name="Donut 24">
            <a:extLst>
              <a:ext uri="{FF2B5EF4-FFF2-40B4-BE49-F238E27FC236}">
                <a16:creationId xmlns:a16="http://schemas.microsoft.com/office/drawing/2014/main" id="{9E9CBA60-BBBA-468E-A260-720FBE096058}"/>
              </a:ext>
            </a:extLst>
          </p:cNvPr>
          <p:cNvSpPr/>
          <p:nvPr/>
        </p:nvSpPr>
        <p:spPr>
          <a:xfrm>
            <a:off x="9444450" y="1922509"/>
            <a:ext cx="679723" cy="68525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0" name="그룹 13">
            <a:extLst>
              <a:ext uri="{FF2B5EF4-FFF2-40B4-BE49-F238E27FC236}">
                <a16:creationId xmlns:a16="http://schemas.microsoft.com/office/drawing/2014/main" id="{299AFC3E-1AC3-4B15-B4FA-C64CB895CAA4}"/>
              </a:ext>
            </a:extLst>
          </p:cNvPr>
          <p:cNvGrpSpPr/>
          <p:nvPr/>
        </p:nvGrpSpPr>
        <p:grpSpPr>
          <a:xfrm>
            <a:off x="8746490" y="6244932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351" name="Rectangle 16">
              <a:extLst>
                <a:ext uri="{FF2B5EF4-FFF2-40B4-BE49-F238E27FC236}">
                  <a16:creationId xmlns:a16="http://schemas.microsoft.com/office/drawing/2014/main" id="{1E178927-8094-400A-B672-4EA92FE6CBF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2" name="Rectangle 16">
              <a:extLst>
                <a:ext uri="{FF2B5EF4-FFF2-40B4-BE49-F238E27FC236}">
                  <a16:creationId xmlns:a16="http://schemas.microsoft.com/office/drawing/2014/main" id="{6D20A3FF-29E5-4E49-A56C-556AB229DB0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3" name="Rectangle 16">
              <a:extLst>
                <a:ext uri="{FF2B5EF4-FFF2-40B4-BE49-F238E27FC236}">
                  <a16:creationId xmlns:a16="http://schemas.microsoft.com/office/drawing/2014/main" id="{DD2FBF04-A938-4DFB-B013-965CE3765D7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4" name="Rectangle 16">
              <a:extLst>
                <a:ext uri="{FF2B5EF4-FFF2-40B4-BE49-F238E27FC236}">
                  <a16:creationId xmlns:a16="http://schemas.microsoft.com/office/drawing/2014/main" id="{D45E2268-BBDF-40F3-BE5E-C838D753294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5" name="Rectangle 16">
              <a:extLst>
                <a:ext uri="{FF2B5EF4-FFF2-40B4-BE49-F238E27FC236}">
                  <a16:creationId xmlns:a16="http://schemas.microsoft.com/office/drawing/2014/main" id="{B8CFBD30-A6A3-4A31-BDA0-EBEDF4ACEBC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6" name="Rectangle 16">
              <a:extLst>
                <a:ext uri="{FF2B5EF4-FFF2-40B4-BE49-F238E27FC236}">
                  <a16:creationId xmlns:a16="http://schemas.microsoft.com/office/drawing/2014/main" id="{2DBCB9F7-3735-488B-9EF2-20C96D79A48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7" name="Rectangle 16">
              <a:extLst>
                <a:ext uri="{FF2B5EF4-FFF2-40B4-BE49-F238E27FC236}">
                  <a16:creationId xmlns:a16="http://schemas.microsoft.com/office/drawing/2014/main" id="{57FA45DD-D6FE-415C-AC61-460BCD87B6C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8" name="Rectangle 16">
              <a:extLst>
                <a:ext uri="{FF2B5EF4-FFF2-40B4-BE49-F238E27FC236}">
                  <a16:creationId xmlns:a16="http://schemas.microsoft.com/office/drawing/2014/main" id="{EBB2CE0F-4957-43D0-853D-B833875B5DF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9" name="Rectangle 16">
              <a:extLst>
                <a:ext uri="{FF2B5EF4-FFF2-40B4-BE49-F238E27FC236}">
                  <a16:creationId xmlns:a16="http://schemas.microsoft.com/office/drawing/2014/main" id="{B5E67745-D56A-4BAD-BA2E-42F85437722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0" name="Rectangle 16">
              <a:extLst>
                <a:ext uri="{FF2B5EF4-FFF2-40B4-BE49-F238E27FC236}">
                  <a16:creationId xmlns:a16="http://schemas.microsoft.com/office/drawing/2014/main" id="{08342198-5B3E-4287-86E3-4EF4A4A15BB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1" name="그룹 599">
            <a:extLst>
              <a:ext uri="{FF2B5EF4-FFF2-40B4-BE49-F238E27FC236}">
                <a16:creationId xmlns:a16="http://schemas.microsoft.com/office/drawing/2014/main" id="{FAC73268-EF61-4014-92FB-EBB6E1C4A377}"/>
              </a:ext>
            </a:extLst>
          </p:cNvPr>
          <p:cNvGrpSpPr/>
          <p:nvPr/>
        </p:nvGrpSpPr>
        <p:grpSpPr>
          <a:xfrm>
            <a:off x="4361161" y="5965075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362" name="Rectangle 16">
              <a:extLst>
                <a:ext uri="{FF2B5EF4-FFF2-40B4-BE49-F238E27FC236}">
                  <a16:creationId xmlns:a16="http://schemas.microsoft.com/office/drawing/2014/main" id="{0B483B50-44EA-41C8-86B5-686BD2C0E8D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3" name="Rectangle 16">
              <a:extLst>
                <a:ext uri="{FF2B5EF4-FFF2-40B4-BE49-F238E27FC236}">
                  <a16:creationId xmlns:a16="http://schemas.microsoft.com/office/drawing/2014/main" id="{462B5A56-E3D7-4807-AEA0-BDE3EC7EAD79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4" name="Rectangle 16">
              <a:extLst>
                <a:ext uri="{FF2B5EF4-FFF2-40B4-BE49-F238E27FC236}">
                  <a16:creationId xmlns:a16="http://schemas.microsoft.com/office/drawing/2014/main" id="{4D40D7E6-BFD4-4690-838E-6EBC5518366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5" name="Rectangle 16">
              <a:extLst>
                <a:ext uri="{FF2B5EF4-FFF2-40B4-BE49-F238E27FC236}">
                  <a16:creationId xmlns:a16="http://schemas.microsoft.com/office/drawing/2014/main" id="{E716FE57-A52F-42D5-8A26-CB52820D067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6" name="Rectangle 16">
              <a:extLst>
                <a:ext uri="{FF2B5EF4-FFF2-40B4-BE49-F238E27FC236}">
                  <a16:creationId xmlns:a16="http://schemas.microsoft.com/office/drawing/2014/main" id="{FF0534EF-AFAE-4305-A876-819BABBE3B4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7" name="Rectangle 16">
              <a:extLst>
                <a:ext uri="{FF2B5EF4-FFF2-40B4-BE49-F238E27FC236}">
                  <a16:creationId xmlns:a16="http://schemas.microsoft.com/office/drawing/2014/main" id="{346C7C7C-6B46-4B5C-AC52-BEF38AD1BD9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8" name="Rectangle 16">
              <a:extLst>
                <a:ext uri="{FF2B5EF4-FFF2-40B4-BE49-F238E27FC236}">
                  <a16:creationId xmlns:a16="http://schemas.microsoft.com/office/drawing/2014/main" id="{A2BE078D-9F43-46E4-9C40-07ABA00CFFB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9" name="Rectangle 16">
              <a:extLst>
                <a:ext uri="{FF2B5EF4-FFF2-40B4-BE49-F238E27FC236}">
                  <a16:creationId xmlns:a16="http://schemas.microsoft.com/office/drawing/2014/main" id="{EF289C9D-07BA-44F1-9526-F2770D5B3D8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0" name="Rectangle 16">
              <a:extLst>
                <a:ext uri="{FF2B5EF4-FFF2-40B4-BE49-F238E27FC236}">
                  <a16:creationId xmlns:a16="http://schemas.microsoft.com/office/drawing/2014/main" id="{197E4A1F-1DA1-4716-8FA0-54BF1B22D03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1" name="Rectangle 16">
              <a:extLst>
                <a:ext uri="{FF2B5EF4-FFF2-40B4-BE49-F238E27FC236}">
                  <a16:creationId xmlns:a16="http://schemas.microsoft.com/office/drawing/2014/main" id="{A639D6D2-F9BC-4FEA-BDB8-3ADEA23DB09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83" name="Rectangle 9">
            <a:extLst>
              <a:ext uri="{FF2B5EF4-FFF2-40B4-BE49-F238E27FC236}">
                <a16:creationId xmlns:a16="http://schemas.microsoft.com/office/drawing/2014/main" id="{F8C2AE57-C45B-4E7F-8CF8-8101D26B1516}"/>
              </a:ext>
            </a:extLst>
          </p:cNvPr>
          <p:cNvSpPr/>
          <p:nvPr/>
        </p:nvSpPr>
        <p:spPr>
          <a:xfrm>
            <a:off x="1789549" y="1320424"/>
            <a:ext cx="530008" cy="49613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6" name="그룹 644">
            <a:extLst>
              <a:ext uri="{FF2B5EF4-FFF2-40B4-BE49-F238E27FC236}">
                <a16:creationId xmlns:a16="http://schemas.microsoft.com/office/drawing/2014/main" id="{D2DD845D-8074-4757-9F60-4ADCF2AE7830}"/>
              </a:ext>
            </a:extLst>
          </p:cNvPr>
          <p:cNvGrpSpPr/>
          <p:nvPr/>
        </p:nvGrpSpPr>
        <p:grpSpPr>
          <a:xfrm>
            <a:off x="987530" y="5423168"/>
            <a:ext cx="2366418" cy="131927"/>
            <a:chOff x="8445975" y="6117821"/>
            <a:chExt cx="2783111" cy="155158"/>
          </a:xfrm>
        </p:grpSpPr>
        <p:sp>
          <p:nvSpPr>
            <p:cNvPr id="407" name="Rectangle 16">
              <a:extLst>
                <a:ext uri="{FF2B5EF4-FFF2-40B4-BE49-F238E27FC236}">
                  <a16:creationId xmlns:a16="http://schemas.microsoft.com/office/drawing/2014/main" id="{2FB9E9AC-5B89-497D-87CA-23E5B570B2C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8" name="Rectangle 16">
              <a:extLst>
                <a:ext uri="{FF2B5EF4-FFF2-40B4-BE49-F238E27FC236}">
                  <a16:creationId xmlns:a16="http://schemas.microsoft.com/office/drawing/2014/main" id="{5B88328C-C482-497A-93D5-25AF2B616DB5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9" name="Rectangle 16">
              <a:extLst>
                <a:ext uri="{FF2B5EF4-FFF2-40B4-BE49-F238E27FC236}">
                  <a16:creationId xmlns:a16="http://schemas.microsoft.com/office/drawing/2014/main" id="{B4696C7D-32A4-40D5-A8B7-6DEAC4BC09B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0" name="Rectangle 16">
              <a:extLst>
                <a:ext uri="{FF2B5EF4-FFF2-40B4-BE49-F238E27FC236}">
                  <a16:creationId xmlns:a16="http://schemas.microsoft.com/office/drawing/2014/main" id="{BC267AC7-9135-4291-94AD-A8115BCBC38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1" name="Rectangle 16">
              <a:extLst>
                <a:ext uri="{FF2B5EF4-FFF2-40B4-BE49-F238E27FC236}">
                  <a16:creationId xmlns:a16="http://schemas.microsoft.com/office/drawing/2014/main" id="{CBA7358B-3A3F-4B0E-A2BB-2D3F41A431B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2" name="Rectangle 16">
              <a:extLst>
                <a:ext uri="{FF2B5EF4-FFF2-40B4-BE49-F238E27FC236}">
                  <a16:creationId xmlns:a16="http://schemas.microsoft.com/office/drawing/2014/main" id="{9B43BDEC-5D69-4816-BC3F-7622AEA6514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3" name="Rectangle 16">
              <a:extLst>
                <a:ext uri="{FF2B5EF4-FFF2-40B4-BE49-F238E27FC236}">
                  <a16:creationId xmlns:a16="http://schemas.microsoft.com/office/drawing/2014/main" id="{20C0F075-04D2-43E5-B048-3C78733DFAA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4" name="Rectangle 16">
              <a:extLst>
                <a:ext uri="{FF2B5EF4-FFF2-40B4-BE49-F238E27FC236}">
                  <a16:creationId xmlns:a16="http://schemas.microsoft.com/office/drawing/2014/main" id="{FE047715-CAEE-4A13-8351-97EE9AED590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5" name="Rectangle 16">
              <a:extLst>
                <a:ext uri="{FF2B5EF4-FFF2-40B4-BE49-F238E27FC236}">
                  <a16:creationId xmlns:a16="http://schemas.microsoft.com/office/drawing/2014/main" id="{36ED1AD7-1127-4A0C-B83A-A1CF5555DC0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6" name="Rectangle 16">
              <a:extLst>
                <a:ext uri="{FF2B5EF4-FFF2-40B4-BE49-F238E27FC236}">
                  <a16:creationId xmlns:a16="http://schemas.microsoft.com/office/drawing/2014/main" id="{148B66B1-1A72-40FB-AB9F-ED4D2B70FD7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81" name="Content Placeholder 2"/>
          <p:cNvSpPr txBox="1">
            <a:spLocks/>
          </p:cNvSpPr>
          <p:nvPr/>
        </p:nvSpPr>
        <p:spPr>
          <a:xfrm>
            <a:off x="3453539" y="823165"/>
            <a:ext cx="3009204" cy="4130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5979" y="3606760"/>
            <a:ext cx="3816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latin typeface="+mj-lt"/>
              </a:rPr>
              <a:t>Trauma </a:t>
            </a:r>
            <a:r>
              <a:rPr lang="en-ID" sz="1600" dirty="0" err="1">
                <a:latin typeface="+mj-lt"/>
              </a:rPr>
              <a:t>sekunder</a:t>
            </a:r>
            <a:r>
              <a:rPr lang="en-ID" sz="1600" dirty="0">
                <a:latin typeface="+mj-lt"/>
              </a:rPr>
              <a:t>, </a:t>
            </a:r>
            <a:r>
              <a:rPr lang="en-ID" sz="1600" dirty="0" err="1">
                <a:latin typeface="+mj-lt"/>
              </a:rPr>
              <a:t>adalah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luka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batin</a:t>
            </a:r>
            <a:r>
              <a:rPr lang="en-ID" sz="1600" dirty="0">
                <a:latin typeface="+mj-lt"/>
              </a:rPr>
              <a:t> (</a:t>
            </a:r>
            <a:r>
              <a:rPr lang="en-ID" sz="1600" dirty="0" err="1">
                <a:latin typeface="+mj-lt"/>
              </a:rPr>
              <a:t>dalam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bentuk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respon</a:t>
            </a:r>
            <a:r>
              <a:rPr lang="en-ID" sz="1600" dirty="0">
                <a:latin typeface="+mj-lt"/>
              </a:rPr>
              <a:t> stress traumatic) yang </a:t>
            </a:r>
            <a:r>
              <a:rPr lang="en-ID" sz="1600" dirty="0" err="1">
                <a:latin typeface="+mj-lt"/>
              </a:rPr>
              <a:t>bisa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terjadi</a:t>
            </a:r>
            <a:r>
              <a:rPr lang="en-ID" sz="1600" dirty="0">
                <a:latin typeface="+mj-lt"/>
              </a:rPr>
              <a:t> karena </a:t>
            </a:r>
            <a:r>
              <a:rPr lang="en-ID" sz="1600" dirty="0" err="1">
                <a:latin typeface="+mj-lt"/>
              </a:rPr>
              <a:t>menyaksikan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atau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mengetahui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penderitaan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atau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pengalaman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buruk</a:t>
            </a:r>
            <a:r>
              <a:rPr lang="en-ID" sz="1600" dirty="0">
                <a:latin typeface="+mj-lt"/>
              </a:rPr>
              <a:t> orang lain</a:t>
            </a:r>
          </a:p>
          <a:p>
            <a:r>
              <a:rPr lang="en-ID" sz="1600" dirty="0" err="1">
                <a:latin typeface="+mj-lt"/>
              </a:rPr>
              <a:t>Respon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emosional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seperti</a:t>
            </a:r>
            <a:r>
              <a:rPr lang="en-ID" sz="1600" dirty="0">
                <a:latin typeface="+mj-lt"/>
              </a:rPr>
              <a:t> yang </a:t>
            </a:r>
            <a:r>
              <a:rPr lang="en-ID" sz="1600" dirty="0" err="1">
                <a:latin typeface="+mj-lt"/>
              </a:rPr>
              <a:t>dialami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oleh</a:t>
            </a:r>
            <a:r>
              <a:rPr lang="en-ID" sz="1600" dirty="0">
                <a:latin typeface="+mj-lt"/>
              </a:rPr>
              <a:t> orang </a:t>
            </a:r>
            <a:r>
              <a:rPr lang="en-ID" sz="1600" dirty="0" err="1">
                <a:latin typeface="+mj-lt"/>
              </a:rPr>
              <a:t>yag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terkena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dampak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langsung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dari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suatu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bencana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juga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bisa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dialami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oleh</a:t>
            </a:r>
            <a:r>
              <a:rPr lang="en-ID" sz="1600" dirty="0">
                <a:latin typeface="+mj-lt"/>
              </a:rPr>
              <a:t> orang yang </a:t>
            </a:r>
            <a:r>
              <a:rPr lang="en-ID" sz="1600" dirty="0" err="1">
                <a:latin typeface="+mj-lt"/>
              </a:rPr>
              <a:t>tidak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mengalami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langsung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bencana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tersebut</a:t>
            </a:r>
            <a:r>
              <a:rPr lang="en-ID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6" y="6642"/>
            <a:ext cx="5416092" cy="6851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868366" y="1484347"/>
            <a:ext cx="1958019" cy="688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simptom</a:t>
            </a:r>
            <a:endParaRPr kumimoji="0" lang="en-ID" sz="36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68366" y="3303575"/>
            <a:ext cx="1958019" cy="688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 err="1">
                <a:solidFill>
                  <a:srgbClr val="000000"/>
                </a:solidFill>
                <a:latin typeface="Corbel" panose="020B0503020204020204"/>
              </a:rPr>
              <a:t>diagnosa</a:t>
            </a:r>
            <a:endParaRPr lang="en-ID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68365" y="5293810"/>
            <a:ext cx="1958019" cy="688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 err="1">
                <a:solidFill>
                  <a:srgbClr val="000000"/>
                </a:solidFill>
                <a:latin typeface="Corbel" panose="020B0503020204020204"/>
              </a:rPr>
              <a:t>peristiwa</a:t>
            </a:r>
            <a:endParaRPr lang="en-ID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455391" y="1828799"/>
            <a:ext cx="1009934" cy="3444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Left Arrow 6"/>
          <p:cNvSpPr/>
          <p:nvPr/>
        </p:nvSpPr>
        <p:spPr>
          <a:xfrm>
            <a:off x="6455391" y="3647417"/>
            <a:ext cx="1009934" cy="3444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Left Arrow 7"/>
          <p:cNvSpPr/>
          <p:nvPr/>
        </p:nvSpPr>
        <p:spPr>
          <a:xfrm>
            <a:off x="6455391" y="5466036"/>
            <a:ext cx="1009934" cy="3444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6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r="19501"/>
          <a:stretch>
            <a:fillRect/>
          </a:stretch>
        </p:blipFill>
        <p:spPr>
          <a:xfrm>
            <a:off x="784918" y="1925211"/>
            <a:ext cx="2531488" cy="415164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/>
              <a:t>Isi </a:t>
            </a:r>
            <a:r>
              <a:rPr lang="en-ID" dirty="0" err="1"/>
              <a:t>Pohon</a:t>
            </a:r>
            <a:r>
              <a:rPr lang="en-ID" dirty="0"/>
              <a:t> Trauma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8162" y="2276794"/>
            <a:ext cx="2866471" cy="1148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Simptom</a:t>
            </a:r>
            <a:r>
              <a:rPr kumimoji="0" lang="en-ID" sz="36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>
                <a:solidFill>
                  <a:srgbClr val="000000"/>
                </a:solidFill>
                <a:latin typeface="Corbel" panose="020B0503020204020204"/>
              </a:rPr>
              <a:t>_____________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_____________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8631" y="5075446"/>
            <a:ext cx="2846001" cy="12025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 err="1">
                <a:solidFill>
                  <a:srgbClr val="000000"/>
                </a:solidFill>
                <a:latin typeface="Corbel" panose="020B0503020204020204"/>
              </a:rPr>
              <a:t>Peristiwa</a:t>
            </a:r>
            <a:endParaRPr lang="en-ID" dirty="0">
              <a:solidFill>
                <a:srgbClr val="000000"/>
              </a:solidFill>
              <a:latin typeface="Corbel" panose="020B0503020204020204"/>
            </a:endParaRPr>
          </a:p>
          <a:p>
            <a:r>
              <a:rPr lang="en-ID" dirty="0">
                <a:solidFill>
                  <a:srgbClr val="000000"/>
                </a:solidFill>
                <a:latin typeface="Corbel" panose="020B0503020204020204"/>
              </a:rPr>
              <a:t>________________</a:t>
            </a:r>
          </a:p>
          <a:p>
            <a:r>
              <a:rPr lang="en-ID" dirty="0">
                <a:solidFill>
                  <a:srgbClr val="000000"/>
                </a:solidFill>
                <a:latin typeface="Corbel" panose="020B0503020204020204"/>
              </a:rPr>
              <a:t>________________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42073" y="3549235"/>
            <a:ext cx="1958019" cy="688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 err="1">
                <a:solidFill>
                  <a:srgbClr val="000000"/>
                </a:solidFill>
                <a:latin typeface="Corbel" panose="020B0503020204020204"/>
              </a:rPr>
              <a:t>diagnosa</a:t>
            </a:r>
            <a:endParaRPr lang="en-ID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603009" y="2851190"/>
            <a:ext cx="1009934" cy="342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Left Arrow 8"/>
          <p:cNvSpPr/>
          <p:nvPr/>
        </p:nvSpPr>
        <p:spPr>
          <a:xfrm>
            <a:off x="3592551" y="3917903"/>
            <a:ext cx="5128368" cy="342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Left Arrow 9"/>
          <p:cNvSpPr/>
          <p:nvPr/>
        </p:nvSpPr>
        <p:spPr>
          <a:xfrm>
            <a:off x="3603009" y="5262665"/>
            <a:ext cx="1009934" cy="342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6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0" y="0"/>
            <a:ext cx="9100540" cy="68580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7096836" y="1392071"/>
            <a:ext cx="5095163" cy="26476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Trauma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rasional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system </a:t>
            </a:r>
            <a:r>
              <a:rPr lang="en-ID" dirty="0" err="1"/>
              <a:t>emosi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57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33"/>
            <a:ext cx="12192000" cy="6574394"/>
          </a:xfrm>
        </p:spPr>
      </p:pic>
    </p:spTree>
    <p:extLst>
      <p:ext uri="{BB962C8B-B14F-4D97-AF65-F5344CB8AC3E}">
        <p14:creationId xmlns:p14="http://schemas.microsoft.com/office/powerpoint/2010/main" val="39618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326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Unicode MS</vt:lpstr>
      <vt:lpstr>Bahnschrift Light</vt:lpstr>
      <vt:lpstr>Corbel</vt:lpstr>
      <vt:lpstr>HY중고딕</vt:lpstr>
      <vt:lpstr>Wingdings 2</vt:lpstr>
      <vt:lpstr>Cover and End Slide Master</vt:lpstr>
      <vt:lpstr>Contents Slide Master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 utama</dc:creator>
  <cp:lastModifiedBy>ASUS</cp:lastModifiedBy>
  <cp:revision>12</cp:revision>
  <dcterms:created xsi:type="dcterms:W3CDTF">2021-05-01T23:01:21Z</dcterms:created>
  <dcterms:modified xsi:type="dcterms:W3CDTF">2024-01-14T06:04:22Z</dcterms:modified>
</cp:coreProperties>
</file>