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0" d="100"/>
          <a:sy n="90" d="100"/>
        </p:scale>
        <p:origin x="6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1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8072B"/>
        </a:solidFill>
        <a:effectLst/>
      </p:bgPr>
    </p:bg>
    <p:spTree>
      <p:nvGrpSpPr>
        <p:cNvPr id="1" name=""/>
        <p:cNvGrpSpPr/>
        <p:nvPr/>
      </p:nvGrpSpPr>
      <p:grpSpPr>
        <a:xfrm>
          <a:off x="0" y="0"/>
          <a:ext cx="0" cy="0"/>
          <a:chOff x="0" y="0"/>
          <a:chExt cx="0" cy="0"/>
        </a:xfrm>
      </p:grpSpPr>
      <p:pic>
        <p:nvPicPr>
          <p:cNvPr id="2" name="Image 0" descr="/uploadFile/template/metaverso_20240709174943A943.gif"/>
          <p:cNvPicPr>
            <a:picLocks noChangeAspect="1"/>
          </p:cNvPicPr>
          <p:nvPr/>
        </p:nvPicPr>
        <p:blipFill>
          <a:blip r:embed="rId3"/>
          <a:stretch>
            <a:fillRect/>
          </a:stretch>
        </p:blipFill>
        <p:spPr>
          <a:xfrm>
            <a:off x="5394960" y="689288"/>
            <a:ext cx="3291840" cy="3291840"/>
          </a:xfrm>
          <a:prstGeom prst="rect">
            <a:avLst/>
          </a:prstGeom>
        </p:spPr>
      </p:pic>
      <p:pic>
        <p:nvPicPr>
          <p:cNvPr id="3" name="Image 1" descr="/uploadFile/template/素材1_20240709174800A936.png"/>
          <p:cNvPicPr>
            <a:picLocks noChangeAspect="1"/>
          </p:cNvPicPr>
          <p:nvPr/>
        </p:nvPicPr>
        <p:blipFill>
          <a:blip r:embed="rId4"/>
          <a:stretch>
            <a:fillRect/>
          </a:stretch>
        </p:blipFill>
        <p:spPr>
          <a:xfrm>
            <a:off x="275026" y="689288"/>
            <a:ext cx="9189370" cy="2981440"/>
          </a:xfrm>
          <a:prstGeom prst="rect">
            <a:avLst/>
          </a:prstGeom>
        </p:spPr>
      </p:pic>
      <p:sp>
        <p:nvSpPr>
          <p:cNvPr id="4" name="Text 0"/>
          <p:cNvSpPr/>
          <p:nvPr/>
        </p:nvSpPr>
        <p:spPr>
          <a:xfrm>
            <a:off x="1212111" y="961513"/>
            <a:ext cx="7315200" cy="2597891"/>
          </a:xfrm>
          <a:prstGeom prst="rect">
            <a:avLst/>
          </a:prstGeom>
          <a:noFill/>
          <a:ln/>
          <a:effectLst>
            <a:outerShdw blurRad="19050" dist="25400" dir="2700000" algn="bl" rotWithShape="0">
              <a:srgbClr val="D20AF4">
                <a:alpha val="100000"/>
              </a:srgbClr>
            </a:outerShdw>
          </a:effectLst>
        </p:spPr>
        <p:txBody>
          <a:bodyPr wrap="square" lIns="95250" tIns="95250" rIns="95250" bIns="95250" rtlCol="0" anchor="t">
            <a:spAutoFit/>
          </a:bodyPr>
          <a:lstStyle/>
          <a:p>
            <a:pPr algn="ctr">
              <a:lnSpc>
                <a:spcPct val="96000"/>
              </a:lnSpc>
              <a:spcBef>
                <a:spcPts val="375"/>
              </a:spcBef>
            </a:pPr>
            <a:r>
              <a:rPr lang="en-US" sz="3000" b="1" dirty="0" smtClean="0">
                <a:solidFill>
                  <a:srgbClr val="FFFFFF"/>
                </a:solidFill>
                <a:latin typeface="Arial" pitchFamily="34" charset="0"/>
                <a:ea typeface="Arial" pitchFamily="34" charset="-122"/>
                <a:cs typeface="Arial" pitchFamily="34" charset="-120"/>
              </a:rPr>
              <a:t>TEORI ETIKA DAN BISNIS</a:t>
            </a:r>
          </a:p>
          <a:p>
            <a:pPr>
              <a:lnSpc>
                <a:spcPct val="96000"/>
              </a:lnSpc>
              <a:spcBef>
                <a:spcPts val="375"/>
              </a:spcBef>
            </a:pPr>
            <a:endParaRPr lang="en-US" sz="2400" dirty="0" smtClean="0">
              <a:solidFill>
                <a:srgbClr val="FF0000"/>
              </a:solidFill>
              <a:latin typeface="Arial" pitchFamily="34" charset="0"/>
              <a:ea typeface="Arial" pitchFamily="34" charset="-122"/>
              <a:cs typeface="Arial" pitchFamily="34" charset="-120"/>
            </a:endParaRPr>
          </a:p>
          <a:p>
            <a:pPr algn="ctr">
              <a:lnSpc>
                <a:spcPct val="96000"/>
              </a:lnSpc>
              <a:spcBef>
                <a:spcPts val="375"/>
              </a:spcBef>
            </a:pPr>
            <a:r>
              <a:rPr lang="en-US" sz="2400" dirty="0" smtClean="0">
                <a:solidFill>
                  <a:srgbClr val="FF0000"/>
                </a:solidFill>
                <a:latin typeface="Arial" pitchFamily="34" charset="0"/>
                <a:ea typeface="Arial" pitchFamily="34" charset="-122"/>
                <a:cs typeface="Arial" pitchFamily="34" charset="-120"/>
              </a:rPr>
              <a:t>PROF. DR. ISTIANINGSIH SASRTODIHARJO</a:t>
            </a:r>
          </a:p>
          <a:p>
            <a:pPr algn="ctr">
              <a:lnSpc>
                <a:spcPct val="96000"/>
              </a:lnSpc>
              <a:spcBef>
                <a:spcPts val="375"/>
              </a:spcBef>
            </a:pPr>
            <a:endParaRPr lang="en-GB" sz="1600" b="1" dirty="0" smtClean="0">
              <a:solidFill>
                <a:srgbClr val="FFFFFF"/>
              </a:solidFill>
              <a:latin typeface="Arial" pitchFamily="34" charset="0"/>
              <a:cs typeface="Arial" pitchFamily="34" charset="-120"/>
            </a:endParaRPr>
          </a:p>
          <a:p>
            <a:pPr algn="ctr">
              <a:lnSpc>
                <a:spcPct val="96000"/>
              </a:lnSpc>
              <a:spcBef>
                <a:spcPts val="375"/>
              </a:spcBef>
            </a:pPr>
            <a:endParaRPr lang="en-GB" sz="1600" b="1" dirty="0">
              <a:solidFill>
                <a:srgbClr val="FFFFFF"/>
              </a:solidFill>
              <a:latin typeface="Arial" pitchFamily="34" charset="0"/>
              <a:cs typeface="Arial" pitchFamily="34" charset="-120"/>
            </a:endParaRPr>
          </a:p>
          <a:p>
            <a:pPr algn="ctr">
              <a:lnSpc>
                <a:spcPct val="96000"/>
              </a:lnSpc>
              <a:spcBef>
                <a:spcPts val="375"/>
              </a:spcBef>
            </a:pPr>
            <a:r>
              <a:rPr lang="en-GB" sz="1600" b="1" dirty="0" smtClean="0">
                <a:solidFill>
                  <a:srgbClr val="FFFFFF"/>
                </a:solidFill>
                <a:latin typeface="Arial" pitchFamily="34" charset="0"/>
                <a:cs typeface="Arial" pitchFamily="34" charset="-120"/>
              </a:rPr>
              <a:t>MAGISTER MANAJEMEN UBHARA JAYA</a:t>
            </a:r>
          </a:p>
          <a:p>
            <a:pPr algn="ctr">
              <a:lnSpc>
                <a:spcPct val="96000"/>
              </a:lnSpc>
              <a:spcBef>
                <a:spcPts val="375"/>
              </a:spcBef>
            </a:pPr>
            <a:r>
              <a:rPr lang="en-GB" sz="1600" b="1" dirty="0" smtClean="0">
                <a:solidFill>
                  <a:srgbClr val="FFFFFF"/>
                </a:solidFill>
                <a:latin typeface="Arial" pitchFamily="34" charset="0"/>
                <a:cs typeface="Arial" pitchFamily="34" charset="-120"/>
              </a:rPr>
              <a:t>28 SEPTEMBER 2024</a:t>
            </a:r>
            <a:endParaRPr lang="en-US" sz="16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11" y="305121"/>
            <a:ext cx="1621902" cy="164355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5403" t="18957" r="18990" b="18538"/>
          <a:stretch/>
        </p:blipFill>
        <p:spPr>
          <a:xfrm>
            <a:off x="7403559" y="87970"/>
            <a:ext cx="1584435" cy="2134968"/>
          </a:xfrm>
          <a:prstGeom prst="rect">
            <a:avLst/>
          </a:prstGeom>
        </p:spPr>
      </p:pic>
      <p:grpSp>
        <p:nvGrpSpPr>
          <p:cNvPr id="7" name="Group 6">
            <a:extLst>
              <a:ext uri="{FF2B5EF4-FFF2-40B4-BE49-F238E27FC236}">
                <a16:creationId xmlns:a16="http://schemas.microsoft.com/office/drawing/2014/main" id="{4D5A804C-CBB7-42D9-AC59-FFA19160A23A}"/>
              </a:ext>
            </a:extLst>
          </p:cNvPr>
          <p:cNvGrpSpPr/>
          <p:nvPr/>
        </p:nvGrpSpPr>
        <p:grpSpPr>
          <a:xfrm>
            <a:off x="7403559" y="3086817"/>
            <a:ext cx="1697606" cy="1726359"/>
            <a:chOff x="1525348" y="1579815"/>
            <a:chExt cx="6070988" cy="4052791"/>
          </a:xfrm>
        </p:grpSpPr>
        <p:grpSp>
          <p:nvGrpSpPr>
            <p:cNvPr id="8" name="Group 7">
              <a:extLst>
                <a:ext uri="{FF2B5EF4-FFF2-40B4-BE49-F238E27FC236}">
                  <a16:creationId xmlns:a16="http://schemas.microsoft.com/office/drawing/2014/main" id="{89E94D7B-5746-401B-89A1-5F366B1A2933}"/>
                </a:ext>
              </a:extLst>
            </p:cNvPr>
            <p:cNvGrpSpPr/>
            <p:nvPr/>
          </p:nvGrpSpPr>
          <p:grpSpPr>
            <a:xfrm rot="10800000">
              <a:off x="3333447" y="3946302"/>
              <a:ext cx="2494213" cy="1686304"/>
              <a:chOff x="2987824" y="3700232"/>
              <a:chExt cx="2780246" cy="1879687"/>
            </a:xfrm>
          </p:grpSpPr>
          <p:sp>
            <p:nvSpPr>
              <p:cNvPr id="17" name="Rectangle 39">
                <a:extLst>
                  <a:ext uri="{FF2B5EF4-FFF2-40B4-BE49-F238E27FC236}">
                    <a16:creationId xmlns:a16="http://schemas.microsoft.com/office/drawing/2014/main" id="{DA79E0BA-2633-492B-ACF7-BE28CDA57C8F}"/>
                  </a:ext>
                </a:extLst>
              </p:cNvPr>
              <p:cNvSpPr/>
              <p:nvPr/>
            </p:nvSpPr>
            <p:spPr>
              <a:xfrm rot="5400000" flipV="1">
                <a:off x="2787184" y="4631800"/>
                <a:ext cx="1687478" cy="208760"/>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 name="Rectangle 26">
                <a:extLst>
                  <a:ext uri="{FF2B5EF4-FFF2-40B4-BE49-F238E27FC236}">
                    <a16:creationId xmlns:a16="http://schemas.microsoft.com/office/drawing/2014/main" id="{48AFABDA-FEE7-4702-B90F-C89A85892BFF}"/>
                  </a:ext>
                </a:extLst>
              </p:cNvPr>
              <p:cNvSpPr/>
              <p:nvPr/>
            </p:nvSpPr>
            <p:spPr>
              <a:xfrm rot="16200000" flipH="1" flipV="1">
                <a:off x="3035148" y="4605481"/>
                <a:ext cx="1734320" cy="21455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 name="Rectangle 52">
                <a:extLst>
                  <a:ext uri="{FF2B5EF4-FFF2-40B4-BE49-F238E27FC236}">
                    <a16:creationId xmlns:a16="http://schemas.microsoft.com/office/drawing/2014/main" id="{52C7F5E4-D135-4207-8C01-FEC630A23287}"/>
                  </a:ext>
                </a:extLst>
              </p:cNvPr>
              <p:cNvSpPr/>
              <p:nvPr/>
            </p:nvSpPr>
            <p:spPr>
              <a:xfrm rot="16200000" flipH="1" flipV="1">
                <a:off x="4883414" y="4695262"/>
                <a:ext cx="1555516" cy="213797"/>
              </a:xfrm>
              <a:custGeom>
                <a:avLst/>
                <a:gdLst/>
                <a:ahLst/>
                <a:cxnLst/>
                <a:rect l="l" t="t" r="r" b="b"/>
                <a:pathLst>
                  <a:path w="5393520" h="667240">
                    <a:moveTo>
                      <a:pt x="5393520" y="0"/>
                    </a:moveTo>
                    <a:lnTo>
                      <a:pt x="1875109" y="0"/>
                    </a:lnTo>
                    <a:lnTo>
                      <a:pt x="1875109" y="658575"/>
                    </a:lnTo>
                    <a:lnTo>
                      <a:pt x="1782911" y="658575"/>
                    </a:lnTo>
                    <a:lnTo>
                      <a:pt x="1782911" y="0"/>
                    </a:lnTo>
                    <a:lnTo>
                      <a:pt x="1642284" y="0"/>
                    </a:lnTo>
                    <a:lnTo>
                      <a:pt x="1642284" y="658575"/>
                    </a:lnTo>
                    <a:lnTo>
                      <a:pt x="1550085" y="658575"/>
                    </a:lnTo>
                    <a:lnTo>
                      <a:pt x="1550085" y="0"/>
                    </a:lnTo>
                    <a:lnTo>
                      <a:pt x="1409458" y="0"/>
                    </a:lnTo>
                    <a:lnTo>
                      <a:pt x="1409458" y="658575"/>
                    </a:lnTo>
                    <a:lnTo>
                      <a:pt x="1317259" y="658575"/>
                    </a:lnTo>
                    <a:lnTo>
                      <a:pt x="1317259" y="0"/>
                    </a:lnTo>
                    <a:lnTo>
                      <a:pt x="1176632" y="0"/>
                    </a:lnTo>
                    <a:lnTo>
                      <a:pt x="1176632" y="658575"/>
                    </a:lnTo>
                    <a:lnTo>
                      <a:pt x="1084434" y="658575"/>
                    </a:lnTo>
                    <a:lnTo>
                      <a:pt x="1084434" y="0"/>
                    </a:lnTo>
                    <a:lnTo>
                      <a:pt x="943806" y="0"/>
                    </a:lnTo>
                    <a:lnTo>
                      <a:pt x="943806" y="658575"/>
                    </a:lnTo>
                    <a:lnTo>
                      <a:pt x="851608" y="658575"/>
                    </a:lnTo>
                    <a:lnTo>
                      <a:pt x="851608" y="0"/>
                    </a:lnTo>
                    <a:lnTo>
                      <a:pt x="710981" y="0"/>
                    </a:lnTo>
                    <a:lnTo>
                      <a:pt x="710981" y="658575"/>
                    </a:lnTo>
                    <a:lnTo>
                      <a:pt x="618782" y="658575"/>
                    </a:lnTo>
                    <a:lnTo>
                      <a:pt x="618782" y="0"/>
                    </a:lnTo>
                    <a:lnTo>
                      <a:pt x="478155" y="0"/>
                    </a:lnTo>
                    <a:lnTo>
                      <a:pt x="478155" y="658575"/>
                    </a:lnTo>
                    <a:lnTo>
                      <a:pt x="385957" y="658575"/>
                    </a:lnTo>
                    <a:lnTo>
                      <a:pt x="385957" y="0"/>
                    </a:lnTo>
                    <a:lnTo>
                      <a:pt x="245332" y="0"/>
                    </a:lnTo>
                    <a:lnTo>
                      <a:pt x="245332" y="658575"/>
                    </a:lnTo>
                    <a:lnTo>
                      <a:pt x="153133" y="658575"/>
                    </a:lnTo>
                    <a:lnTo>
                      <a:pt x="153133" y="0"/>
                    </a:lnTo>
                    <a:lnTo>
                      <a:pt x="0" y="0"/>
                    </a:lnTo>
                    <a:lnTo>
                      <a:pt x="0" y="667240"/>
                    </a:lnTo>
                    <a:lnTo>
                      <a:pt x="5393520" y="667240"/>
                    </a:lnTo>
                    <a:close/>
                  </a:path>
                </a:pathLst>
              </a:custGeom>
              <a:solidFill>
                <a:schemeClr val="accent3">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 name="Rectangle 98">
                <a:extLst>
                  <a:ext uri="{FF2B5EF4-FFF2-40B4-BE49-F238E27FC236}">
                    <a16:creationId xmlns:a16="http://schemas.microsoft.com/office/drawing/2014/main" id="{82536D25-3EB3-4256-BADC-D219C99281B4}"/>
                  </a:ext>
                </a:extLst>
              </p:cNvPr>
              <p:cNvSpPr/>
              <p:nvPr/>
            </p:nvSpPr>
            <p:spPr>
              <a:xfrm rot="5400000" flipH="1">
                <a:off x="3572073" y="4627733"/>
                <a:ext cx="1694715" cy="209656"/>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 name="Rectangle 110">
                <a:extLst>
                  <a:ext uri="{FF2B5EF4-FFF2-40B4-BE49-F238E27FC236}">
                    <a16:creationId xmlns:a16="http://schemas.microsoft.com/office/drawing/2014/main" id="{0A0C8E43-95A5-4247-8F88-A547EFBF345B}"/>
                  </a:ext>
                </a:extLst>
              </p:cNvPr>
              <p:cNvSpPr/>
              <p:nvPr/>
            </p:nvSpPr>
            <p:spPr>
              <a:xfrm rot="5400000" flipH="1">
                <a:off x="3412106" y="4737149"/>
                <a:ext cx="1499976" cy="185564"/>
              </a:xfrm>
              <a:custGeom>
                <a:avLst/>
                <a:gdLst/>
                <a:ahLst/>
                <a:cxnLst/>
                <a:rect l="l" t="t" r="r" b="b"/>
                <a:pathLst>
                  <a:path w="5393520" h="667240">
                    <a:moveTo>
                      <a:pt x="160738" y="0"/>
                    </a:moveTo>
                    <a:lnTo>
                      <a:pt x="0" y="0"/>
                    </a:lnTo>
                    <a:lnTo>
                      <a:pt x="0" y="667240"/>
                    </a:lnTo>
                    <a:lnTo>
                      <a:pt x="160738" y="667240"/>
                    </a:lnTo>
                    <a:close/>
                    <a:moveTo>
                      <a:pt x="374828" y="0"/>
                    </a:moveTo>
                    <a:lnTo>
                      <a:pt x="244143" y="0"/>
                    </a:lnTo>
                    <a:lnTo>
                      <a:pt x="244143" y="667240"/>
                    </a:lnTo>
                    <a:lnTo>
                      <a:pt x="374828" y="667240"/>
                    </a:lnTo>
                    <a:close/>
                    <a:moveTo>
                      <a:pt x="588917" y="0"/>
                    </a:moveTo>
                    <a:lnTo>
                      <a:pt x="458233" y="0"/>
                    </a:lnTo>
                    <a:lnTo>
                      <a:pt x="458233" y="667240"/>
                    </a:lnTo>
                    <a:lnTo>
                      <a:pt x="588917" y="667240"/>
                    </a:lnTo>
                    <a:close/>
                    <a:moveTo>
                      <a:pt x="803007" y="0"/>
                    </a:moveTo>
                    <a:lnTo>
                      <a:pt x="672322" y="0"/>
                    </a:lnTo>
                    <a:lnTo>
                      <a:pt x="672322" y="667240"/>
                    </a:lnTo>
                    <a:lnTo>
                      <a:pt x="803007" y="667240"/>
                    </a:lnTo>
                    <a:close/>
                    <a:moveTo>
                      <a:pt x="5393520" y="0"/>
                    </a:moveTo>
                    <a:lnTo>
                      <a:pt x="886412" y="0"/>
                    </a:lnTo>
                    <a:lnTo>
                      <a:pt x="886412" y="667240"/>
                    </a:lnTo>
                    <a:lnTo>
                      <a:pt x="5393520" y="667240"/>
                    </a:lnTo>
                    <a:close/>
                  </a:path>
                </a:pathLst>
              </a:custGeom>
              <a:solidFill>
                <a:schemeClr val="accent1">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2" name="Rectangle 112">
                <a:extLst>
                  <a:ext uri="{FF2B5EF4-FFF2-40B4-BE49-F238E27FC236}">
                    <a16:creationId xmlns:a16="http://schemas.microsoft.com/office/drawing/2014/main" id="{AE809B55-0840-45B2-9127-88F675B9FC02}"/>
                  </a:ext>
                </a:extLst>
              </p:cNvPr>
              <p:cNvSpPr/>
              <p:nvPr/>
            </p:nvSpPr>
            <p:spPr>
              <a:xfrm rot="5400000" flipH="1">
                <a:off x="3801983" y="4577115"/>
                <a:ext cx="1784807" cy="220801"/>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 name="Rectangle 112">
                <a:extLst>
                  <a:ext uri="{FF2B5EF4-FFF2-40B4-BE49-F238E27FC236}">
                    <a16:creationId xmlns:a16="http://schemas.microsoft.com/office/drawing/2014/main" id="{6D1856C4-4B79-43B1-8987-125EE786AE21}"/>
                  </a:ext>
                </a:extLst>
              </p:cNvPr>
              <p:cNvSpPr/>
              <p:nvPr/>
            </p:nvSpPr>
            <p:spPr>
              <a:xfrm rot="5400000" flipH="1">
                <a:off x="2410703" y="4523806"/>
                <a:ext cx="1879687" cy="232539"/>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 name="Rectangle 97">
                <a:extLst>
                  <a:ext uri="{FF2B5EF4-FFF2-40B4-BE49-F238E27FC236}">
                    <a16:creationId xmlns:a16="http://schemas.microsoft.com/office/drawing/2014/main" id="{515EFC2E-C398-40FE-9590-1AAB9DB5EC51}"/>
                  </a:ext>
                </a:extLst>
              </p:cNvPr>
              <p:cNvSpPr/>
              <p:nvPr/>
            </p:nvSpPr>
            <p:spPr>
              <a:xfrm rot="5400000" flipH="1">
                <a:off x="2326501" y="4731870"/>
                <a:ext cx="1509371" cy="186726"/>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1">
                  <a:lumMod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 name="Rectangle 74">
                <a:extLst>
                  <a:ext uri="{FF2B5EF4-FFF2-40B4-BE49-F238E27FC236}">
                    <a16:creationId xmlns:a16="http://schemas.microsoft.com/office/drawing/2014/main" id="{3D215235-0B96-48B3-B8D5-3DB53063AA8E}"/>
                  </a:ext>
                </a:extLst>
              </p:cNvPr>
              <p:cNvSpPr/>
              <p:nvPr/>
            </p:nvSpPr>
            <p:spPr>
              <a:xfrm rot="5400000" flipH="1">
                <a:off x="4624354" y="4709730"/>
                <a:ext cx="1530076" cy="210301"/>
              </a:xfrm>
              <a:custGeom>
                <a:avLst/>
                <a:gdLst/>
                <a:ahLst/>
                <a:cxnLst/>
                <a:rect l="l" t="t" r="r" b="b"/>
                <a:pathLst>
                  <a:path w="5393520" h="667240">
                    <a:moveTo>
                      <a:pt x="4294520" y="262881"/>
                    </a:moveTo>
                    <a:lnTo>
                      <a:pt x="4294520" y="390769"/>
                    </a:lnTo>
                    <a:lnTo>
                      <a:pt x="4155512" y="390769"/>
                    </a:lnTo>
                    <a:lnTo>
                      <a:pt x="4155512" y="262881"/>
                    </a:lnTo>
                    <a:close/>
                    <a:moveTo>
                      <a:pt x="4545033" y="262881"/>
                    </a:moveTo>
                    <a:lnTo>
                      <a:pt x="4545033" y="390769"/>
                    </a:lnTo>
                    <a:lnTo>
                      <a:pt x="4406025" y="390769"/>
                    </a:lnTo>
                    <a:lnTo>
                      <a:pt x="4406025" y="262881"/>
                    </a:lnTo>
                    <a:close/>
                    <a:moveTo>
                      <a:pt x="4795546" y="262881"/>
                    </a:moveTo>
                    <a:lnTo>
                      <a:pt x="4795546" y="390769"/>
                    </a:lnTo>
                    <a:lnTo>
                      <a:pt x="4656538" y="390769"/>
                    </a:lnTo>
                    <a:lnTo>
                      <a:pt x="4656538" y="262881"/>
                    </a:lnTo>
                    <a:close/>
                    <a:moveTo>
                      <a:pt x="5393520" y="0"/>
                    </a:moveTo>
                    <a:lnTo>
                      <a:pt x="1140534" y="0"/>
                    </a:lnTo>
                    <a:lnTo>
                      <a:pt x="1140534" y="658575"/>
                    </a:lnTo>
                    <a:lnTo>
                      <a:pt x="1057129" y="658575"/>
                    </a:lnTo>
                    <a:lnTo>
                      <a:pt x="1057129" y="0"/>
                    </a:lnTo>
                    <a:lnTo>
                      <a:pt x="926444" y="0"/>
                    </a:lnTo>
                    <a:lnTo>
                      <a:pt x="926444" y="658575"/>
                    </a:lnTo>
                    <a:lnTo>
                      <a:pt x="843039" y="658575"/>
                    </a:lnTo>
                    <a:lnTo>
                      <a:pt x="843039" y="0"/>
                    </a:lnTo>
                    <a:lnTo>
                      <a:pt x="712355" y="0"/>
                    </a:lnTo>
                    <a:lnTo>
                      <a:pt x="712355" y="658575"/>
                    </a:lnTo>
                    <a:lnTo>
                      <a:pt x="628950" y="658575"/>
                    </a:lnTo>
                    <a:lnTo>
                      <a:pt x="628950" y="0"/>
                    </a:lnTo>
                    <a:lnTo>
                      <a:pt x="498265" y="0"/>
                    </a:lnTo>
                    <a:lnTo>
                      <a:pt x="498265" y="658575"/>
                    </a:lnTo>
                    <a:lnTo>
                      <a:pt x="414860" y="658575"/>
                    </a:lnTo>
                    <a:lnTo>
                      <a:pt x="414860"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 name="Rectangle 131">
                <a:extLst>
                  <a:ext uri="{FF2B5EF4-FFF2-40B4-BE49-F238E27FC236}">
                    <a16:creationId xmlns:a16="http://schemas.microsoft.com/office/drawing/2014/main" id="{46D4D347-97A2-4FBA-B066-7CC234A85CEC}"/>
                  </a:ext>
                </a:extLst>
              </p:cNvPr>
              <p:cNvSpPr/>
              <p:nvPr/>
            </p:nvSpPr>
            <p:spPr>
              <a:xfrm rot="5400000" flipH="1">
                <a:off x="4253712" y="4609117"/>
                <a:ext cx="1581603" cy="360000"/>
              </a:xfrm>
              <a:custGeom>
                <a:avLst/>
                <a:gdLst/>
                <a:ahLst/>
                <a:cxnLst/>
                <a:rect l="l" t="t" r="r" b="b"/>
                <a:pathLst>
                  <a:path w="1581603" h="360000">
                    <a:moveTo>
                      <a:pt x="1202902" y="360000"/>
                    </a:moveTo>
                    <a:lnTo>
                      <a:pt x="1202902" y="0"/>
                    </a:lnTo>
                    <a:lnTo>
                      <a:pt x="1152000" y="0"/>
                    </a:lnTo>
                    <a:lnTo>
                      <a:pt x="1019560" y="0"/>
                    </a:lnTo>
                    <a:lnTo>
                      <a:pt x="929520" y="0"/>
                    </a:lnTo>
                    <a:lnTo>
                      <a:pt x="863339" y="0"/>
                    </a:lnTo>
                    <a:lnTo>
                      <a:pt x="773299" y="0"/>
                    </a:lnTo>
                    <a:lnTo>
                      <a:pt x="429603" y="0"/>
                    </a:lnTo>
                    <a:lnTo>
                      <a:pt x="0" y="0"/>
                    </a:lnTo>
                    <a:lnTo>
                      <a:pt x="0" y="360000"/>
                    </a:lnTo>
                    <a:lnTo>
                      <a:pt x="429603" y="360000"/>
                    </a:lnTo>
                    <a:lnTo>
                      <a:pt x="773299" y="360000"/>
                    </a:lnTo>
                    <a:lnTo>
                      <a:pt x="863339" y="360000"/>
                    </a:lnTo>
                    <a:lnTo>
                      <a:pt x="929520" y="360000"/>
                    </a:lnTo>
                    <a:lnTo>
                      <a:pt x="1019560" y="360000"/>
                    </a:lnTo>
                    <a:lnTo>
                      <a:pt x="1152000" y="360000"/>
                    </a:lnTo>
                    <a:close/>
                    <a:moveTo>
                      <a:pt x="1359123" y="360000"/>
                    </a:moveTo>
                    <a:lnTo>
                      <a:pt x="1359123" y="0"/>
                    </a:lnTo>
                    <a:lnTo>
                      <a:pt x="1292942" y="0"/>
                    </a:lnTo>
                    <a:lnTo>
                      <a:pt x="1292942" y="360000"/>
                    </a:lnTo>
                    <a:close/>
                    <a:moveTo>
                      <a:pt x="1581603" y="360000"/>
                    </a:moveTo>
                    <a:lnTo>
                      <a:pt x="1581603" y="0"/>
                    </a:lnTo>
                    <a:lnTo>
                      <a:pt x="1449163" y="0"/>
                    </a:lnTo>
                    <a:lnTo>
                      <a:pt x="1449163" y="36000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9" name="Group 8">
              <a:extLst>
                <a:ext uri="{FF2B5EF4-FFF2-40B4-BE49-F238E27FC236}">
                  <a16:creationId xmlns:a16="http://schemas.microsoft.com/office/drawing/2014/main" id="{A9EF9588-2F62-49A1-A2CC-2C45FBE1237E}"/>
                </a:ext>
              </a:extLst>
            </p:cNvPr>
            <p:cNvGrpSpPr/>
            <p:nvPr/>
          </p:nvGrpSpPr>
          <p:grpSpPr>
            <a:xfrm>
              <a:off x="1525348" y="1579815"/>
              <a:ext cx="6070988" cy="2761700"/>
              <a:chOff x="1525348" y="1579815"/>
              <a:chExt cx="6070988" cy="2761700"/>
            </a:xfrm>
          </p:grpSpPr>
          <p:sp>
            <p:nvSpPr>
              <p:cNvPr id="10" name="Rectangle 5">
                <a:extLst>
                  <a:ext uri="{FF2B5EF4-FFF2-40B4-BE49-F238E27FC236}">
                    <a16:creationId xmlns:a16="http://schemas.microsoft.com/office/drawing/2014/main" id="{CCF21B08-2616-410B-93DA-0D363B16F653}"/>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 name="Rectangle 5">
                <a:extLst>
                  <a:ext uri="{FF2B5EF4-FFF2-40B4-BE49-F238E27FC236}">
                    <a16:creationId xmlns:a16="http://schemas.microsoft.com/office/drawing/2014/main" id="{CAFF207D-DAFE-4970-A31C-6867E26183D9}"/>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2" name="Freeform 22">
                <a:extLst>
                  <a:ext uri="{FF2B5EF4-FFF2-40B4-BE49-F238E27FC236}">
                    <a16:creationId xmlns:a16="http://schemas.microsoft.com/office/drawing/2014/main" id="{EFF41FA7-66E6-4C75-B95C-440904ABB2A3}"/>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cxnSp>
            <p:nvCxnSpPr>
              <p:cNvPr id="13" name="Straight Connector 12">
                <a:extLst>
                  <a:ext uri="{FF2B5EF4-FFF2-40B4-BE49-F238E27FC236}">
                    <a16:creationId xmlns:a16="http://schemas.microsoft.com/office/drawing/2014/main" id="{E099F25B-4BB6-4250-9180-71DF436251A0}"/>
                  </a:ext>
                </a:extLst>
              </p:cNvPr>
              <p:cNvCxnSpPr/>
              <p:nvPr/>
            </p:nvCxnSpPr>
            <p:spPr>
              <a:xfrm>
                <a:off x="4662703" y="2187506"/>
                <a:ext cx="1586226" cy="61473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F5B8E4-E79C-48B4-8CEB-EA98970F0580}"/>
                  </a:ext>
                </a:extLst>
              </p:cNvPr>
              <p:cNvCxnSpPr/>
              <p:nvPr/>
            </p:nvCxnSpPr>
            <p:spPr>
              <a:xfrm>
                <a:off x="6248932" y="2802241"/>
                <a:ext cx="0" cy="101060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E6096B6D-CA48-4AE0-A3C4-7D8DF9C68D2C}"/>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 name="Oval 15">
                <a:extLst>
                  <a:ext uri="{FF2B5EF4-FFF2-40B4-BE49-F238E27FC236}">
                    <a16:creationId xmlns:a16="http://schemas.microsoft.com/office/drawing/2014/main" id="{1C0AFE33-9640-495A-B6E4-25295E35D7B8}"/>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grpSp>
        <p:nvGrpSpPr>
          <p:cNvPr id="27" name="Graphic 2">
            <a:extLst>
              <a:ext uri="{FF2B5EF4-FFF2-40B4-BE49-F238E27FC236}">
                <a16:creationId xmlns:a16="http://schemas.microsoft.com/office/drawing/2014/main" id="{BE5D1B83-C936-404D-84B4-B8B0F8EEC877}"/>
              </a:ext>
            </a:extLst>
          </p:cNvPr>
          <p:cNvGrpSpPr/>
          <p:nvPr/>
        </p:nvGrpSpPr>
        <p:grpSpPr>
          <a:xfrm rot="16200000">
            <a:off x="741174" y="2934189"/>
            <a:ext cx="351922" cy="1167098"/>
            <a:chOff x="5817392" y="2512218"/>
            <a:chExt cx="552450" cy="1832122"/>
          </a:xfrm>
        </p:grpSpPr>
        <p:sp>
          <p:nvSpPr>
            <p:cNvPr id="28" name="Freeform: Shape 5283">
              <a:extLst>
                <a:ext uri="{FF2B5EF4-FFF2-40B4-BE49-F238E27FC236}">
                  <a16:creationId xmlns:a16="http://schemas.microsoft.com/office/drawing/2014/main" id="{B23ACB6C-0C18-4754-8E6D-EDD58A6E09FC}"/>
                </a:ext>
              </a:extLst>
            </p:cNvPr>
            <p:cNvSpPr/>
            <p:nvPr/>
          </p:nvSpPr>
          <p:spPr>
            <a:xfrm>
              <a:off x="5818346" y="2512218"/>
              <a:ext cx="548533" cy="294323"/>
            </a:xfrm>
            <a:custGeom>
              <a:avLst/>
              <a:gdLst>
                <a:gd name="connsiteX0" fmla="*/ 552926 w 552450"/>
                <a:gd name="connsiteY0" fmla="*/ 305276 h 304800"/>
                <a:gd name="connsiteX1" fmla="*/ 7144 w 552450"/>
                <a:gd name="connsiteY1" fmla="*/ 305276 h 304800"/>
                <a:gd name="connsiteX2" fmla="*/ 7144 w 552450"/>
                <a:gd name="connsiteY2" fmla="*/ 178594 h 304800"/>
                <a:gd name="connsiteX3" fmla="*/ 552926 w 552450"/>
                <a:gd name="connsiteY3" fmla="*/ 178594 h 304800"/>
                <a:gd name="connsiteX4" fmla="*/ 552926 w 552450"/>
                <a:gd name="connsiteY4" fmla="*/ 3052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304800">
                  <a:moveTo>
                    <a:pt x="552926" y="305276"/>
                  </a:moveTo>
                  <a:lnTo>
                    <a:pt x="7144" y="305276"/>
                  </a:lnTo>
                  <a:lnTo>
                    <a:pt x="7144" y="178594"/>
                  </a:lnTo>
                  <a:cubicBezTo>
                    <a:pt x="7144" y="-50006"/>
                    <a:pt x="552926" y="-50006"/>
                    <a:pt x="552926" y="178594"/>
                  </a:cubicBezTo>
                  <a:lnTo>
                    <a:pt x="552926" y="305276"/>
                  </a:lnTo>
                  <a:close/>
                </a:path>
              </a:pathLst>
            </a:custGeom>
            <a:solidFill>
              <a:schemeClr val="bg1"/>
            </a:solidFill>
            <a:ln w="9525" cap="flat">
              <a:noFill/>
              <a:prstDash val="solid"/>
              <a:miter/>
            </a:ln>
          </p:spPr>
          <p:txBody>
            <a:bodyPr rtlCol="0" anchor="ctr"/>
            <a:lstStyle/>
            <a:p>
              <a:endParaRPr lang="en-US" sz="1050"/>
            </a:p>
          </p:txBody>
        </p:sp>
        <p:sp>
          <p:nvSpPr>
            <p:cNvPr id="29" name="Freeform: Shape 5284">
              <a:extLst>
                <a:ext uri="{FF2B5EF4-FFF2-40B4-BE49-F238E27FC236}">
                  <a16:creationId xmlns:a16="http://schemas.microsoft.com/office/drawing/2014/main" id="{698691AE-BA93-44FB-A964-95AFBA416AD5}"/>
                </a:ext>
              </a:extLst>
            </p:cNvPr>
            <p:cNvSpPr/>
            <p:nvPr/>
          </p:nvSpPr>
          <p:spPr>
            <a:xfrm>
              <a:off x="5817392" y="3601390"/>
              <a:ext cx="552450" cy="742950"/>
            </a:xfrm>
            <a:custGeom>
              <a:avLst/>
              <a:gdLst>
                <a:gd name="connsiteX0" fmla="*/ 551974 w 552450"/>
                <a:gd name="connsiteY0" fmla="*/ 228614 h 742950"/>
                <a:gd name="connsiteX1" fmla="*/ 279559 w 552450"/>
                <a:gd name="connsiteY1" fmla="*/ 739154 h 742950"/>
                <a:gd name="connsiteX2" fmla="*/ 7144 w 552450"/>
                <a:gd name="connsiteY2" fmla="*/ 228614 h 742950"/>
                <a:gd name="connsiteX3" fmla="*/ 551974 w 552450"/>
                <a:gd name="connsiteY3" fmla="*/ 228614 h 742950"/>
              </a:gdLst>
              <a:ahLst/>
              <a:cxnLst>
                <a:cxn ang="0">
                  <a:pos x="connsiteX0" y="connsiteY0"/>
                </a:cxn>
                <a:cxn ang="0">
                  <a:pos x="connsiteX1" y="connsiteY1"/>
                </a:cxn>
                <a:cxn ang="0">
                  <a:pos x="connsiteX2" y="connsiteY2"/>
                </a:cxn>
                <a:cxn ang="0">
                  <a:pos x="connsiteX3" y="connsiteY3"/>
                </a:cxn>
              </a:cxnLst>
              <a:rect l="l" t="t" r="r" b="b"/>
              <a:pathLst>
                <a:path w="552450" h="742950">
                  <a:moveTo>
                    <a:pt x="551974" y="228614"/>
                  </a:moveTo>
                  <a:lnTo>
                    <a:pt x="279559" y="739154"/>
                  </a:lnTo>
                  <a:lnTo>
                    <a:pt x="7144" y="228614"/>
                  </a:lnTo>
                  <a:cubicBezTo>
                    <a:pt x="186214" y="-71423"/>
                    <a:pt x="367189" y="-61898"/>
                    <a:pt x="551974" y="228614"/>
                  </a:cubicBezTo>
                  <a:close/>
                </a:path>
              </a:pathLst>
            </a:custGeom>
            <a:solidFill>
              <a:schemeClr val="accent1">
                <a:alpha val="52000"/>
              </a:schemeClr>
            </a:solidFill>
            <a:ln w="9525" cap="flat">
              <a:noFill/>
              <a:prstDash val="solid"/>
              <a:miter/>
            </a:ln>
          </p:spPr>
          <p:txBody>
            <a:bodyPr rtlCol="0" anchor="ctr"/>
            <a:lstStyle/>
            <a:p>
              <a:endParaRPr lang="en-US" sz="1050"/>
            </a:p>
          </p:txBody>
        </p:sp>
        <p:sp>
          <p:nvSpPr>
            <p:cNvPr id="30" name="Freeform: Shape 5285">
              <a:extLst>
                <a:ext uri="{FF2B5EF4-FFF2-40B4-BE49-F238E27FC236}">
                  <a16:creationId xmlns:a16="http://schemas.microsoft.com/office/drawing/2014/main" id="{E634D931-EFB4-471F-87AD-2E7B6ACCC393}"/>
                </a:ext>
              </a:extLst>
            </p:cNvPr>
            <p:cNvSpPr/>
            <p:nvPr/>
          </p:nvSpPr>
          <p:spPr>
            <a:xfrm>
              <a:off x="5935503" y="3680081"/>
              <a:ext cx="304800" cy="657225"/>
            </a:xfrm>
            <a:custGeom>
              <a:avLst/>
              <a:gdLst>
                <a:gd name="connsiteX0" fmla="*/ 297656 w 304800"/>
                <a:gd name="connsiteY0" fmla="*/ 37526 h 657225"/>
                <a:gd name="connsiteX1" fmla="*/ 161449 w 304800"/>
                <a:gd name="connsiteY1" fmla="*/ 654746 h 657225"/>
                <a:gd name="connsiteX2" fmla="*/ 7144 w 304800"/>
                <a:gd name="connsiteY2" fmla="*/ 51814 h 657225"/>
                <a:gd name="connsiteX3" fmla="*/ 297656 w 304800"/>
                <a:gd name="connsiteY3" fmla="*/ 37526 h 657225"/>
              </a:gdLst>
              <a:ahLst/>
              <a:cxnLst>
                <a:cxn ang="0">
                  <a:pos x="connsiteX0" y="connsiteY0"/>
                </a:cxn>
                <a:cxn ang="0">
                  <a:pos x="connsiteX1" y="connsiteY1"/>
                </a:cxn>
                <a:cxn ang="0">
                  <a:pos x="connsiteX2" y="connsiteY2"/>
                </a:cxn>
                <a:cxn ang="0">
                  <a:pos x="connsiteX3" y="connsiteY3"/>
                </a:cxn>
              </a:cxnLst>
              <a:rect l="l" t="t" r="r" b="b"/>
              <a:pathLst>
                <a:path w="304800" h="657225">
                  <a:moveTo>
                    <a:pt x="297656" y="37526"/>
                  </a:moveTo>
                  <a:lnTo>
                    <a:pt x="161449" y="654746"/>
                  </a:lnTo>
                  <a:lnTo>
                    <a:pt x="7144" y="51814"/>
                  </a:lnTo>
                  <a:cubicBezTo>
                    <a:pt x="107156" y="-10099"/>
                    <a:pt x="188119" y="-574"/>
                    <a:pt x="297656" y="37526"/>
                  </a:cubicBezTo>
                  <a:close/>
                </a:path>
              </a:pathLst>
            </a:custGeom>
            <a:solidFill>
              <a:schemeClr val="bg1">
                <a:alpha val="54000"/>
              </a:schemeClr>
            </a:solidFill>
            <a:ln w="9525" cap="flat">
              <a:noFill/>
              <a:prstDash val="solid"/>
              <a:miter/>
            </a:ln>
          </p:spPr>
          <p:txBody>
            <a:bodyPr rtlCol="0" anchor="ctr"/>
            <a:lstStyle/>
            <a:p>
              <a:endParaRPr lang="en-US" sz="1050"/>
            </a:p>
          </p:txBody>
        </p:sp>
        <p:sp>
          <p:nvSpPr>
            <p:cNvPr id="31" name="Freeform: Shape 5286">
              <a:extLst>
                <a:ext uri="{FF2B5EF4-FFF2-40B4-BE49-F238E27FC236}">
                  <a16:creationId xmlns:a16="http://schemas.microsoft.com/office/drawing/2014/main" id="{4E7F7DE6-4477-48B5-9F27-A6F9730746E6}"/>
                </a:ext>
              </a:extLst>
            </p:cNvPr>
            <p:cNvSpPr/>
            <p:nvPr/>
          </p:nvSpPr>
          <p:spPr>
            <a:xfrm>
              <a:off x="5919078" y="2844641"/>
              <a:ext cx="337344" cy="952500"/>
            </a:xfrm>
            <a:custGeom>
              <a:avLst/>
              <a:gdLst>
                <a:gd name="connsiteX0" fmla="*/ 277808 w 276225"/>
                <a:gd name="connsiteY0" fmla="*/ 7144 h 952500"/>
                <a:gd name="connsiteX1" fmla="*/ 277808 w 276225"/>
                <a:gd name="connsiteY1" fmla="*/ 903446 h 952500"/>
                <a:gd name="connsiteX2" fmla="*/ 95880 w 276225"/>
                <a:gd name="connsiteY2" fmla="*/ 948214 h 952500"/>
                <a:gd name="connsiteX3" fmla="*/ 7298 w 276225"/>
                <a:gd name="connsiteY3" fmla="*/ 925354 h 952500"/>
                <a:gd name="connsiteX4" fmla="*/ 9203 w 276225"/>
                <a:gd name="connsiteY4" fmla="*/ 7144 h 952500"/>
                <a:gd name="connsiteX5" fmla="*/ 277808 w 276225"/>
                <a:gd name="connsiteY5" fmla="*/ 7144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952500">
                  <a:moveTo>
                    <a:pt x="277808" y="7144"/>
                  </a:moveTo>
                  <a:cubicBezTo>
                    <a:pt x="278760" y="277654"/>
                    <a:pt x="276855" y="511016"/>
                    <a:pt x="277808" y="903446"/>
                  </a:cubicBezTo>
                  <a:cubicBezTo>
                    <a:pt x="193035" y="926306"/>
                    <a:pt x="159698" y="947261"/>
                    <a:pt x="95880" y="948214"/>
                  </a:cubicBezTo>
                  <a:cubicBezTo>
                    <a:pt x="57780" y="948214"/>
                    <a:pt x="45398" y="925354"/>
                    <a:pt x="7298" y="925354"/>
                  </a:cubicBezTo>
                  <a:cubicBezTo>
                    <a:pt x="6345" y="530066"/>
                    <a:pt x="10155" y="287179"/>
                    <a:pt x="9203" y="7144"/>
                  </a:cubicBezTo>
                  <a:lnTo>
                    <a:pt x="277808" y="7144"/>
                  </a:lnTo>
                  <a:close/>
                </a:path>
              </a:pathLst>
            </a:custGeom>
            <a:solidFill>
              <a:schemeClr val="accent1">
                <a:lumMod val="90000"/>
              </a:schemeClr>
            </a:solidFill>
            <a:ln w="9525" cap="flat">
              <a:noFill/>
              <a:prstDash val="solid"/>
              <a:miter/>
            </a:ln>
          </p:spPr>
          <p:txBody>
            <a:bodyPr rtlCol="0" anchor="ctr"/>
            <a:lstStyle/>
            <a:p>
              <a:endParaRPr lang="en-US" sz="1050"/>
            </a:p>
          </p:txBody>
        </p:sp>
        <p:sp>
          <p:nvSpPr>
            <p:cNvPr id="32" name="Freeform: Shape 5287">
              <a:extLst>
                <a:ext uri="{FF2B5EF4-FFF2-40B4-BE49-F238E27FC236}">
                  <a16:creationId xmlns:a16="http://schemas.microsoft.com/office/drawing/2014/main" id="{4247B078-C18C-4BAD-BC17-3BA18F9AE1AA}"/>
                </a:ext>
              </a:extLst>
            </p:cNvPr>
            <p:cNvSpPr/>
            <p:nvPr/>
          </p:nvSpPr>
          <p:spPr>
            <a:xfrm>
              <a:off x="6214479" y="2843688"/>
              <a:ext cx="152400" cy="990600"/>
            </a:xfrm>
            <a:custGeom>
              <a:avLst/>
              <a:gdLst>
                <a:gd name="connsiteX0" fmla="*/ 152031 w 152400"/>
                <a:gd name="connsiteY0" fmla="*/ 8096 h 990600"/>
                <a:gd name="connsiteX1" fmla="*/ 152031 w 152400"/>
                <a:gd name="connsiteY1" fmla="*/ 980599 h 990600"/>
                <a:gd name="connsiteX2" fmla="*/ 7251 w 152400"/>
                <a:gd name="connsiteY2" fmla="*/ 905351 h 990600"/>
                <a:gd name="connsiteX3" fmla="*/ 12013 w 152400"/>
                <a:gd name="connsiteY3" fmla="*/ 7144 h 990600"/>
                <a:gd name="connsiteX4" fmla="*/ 152031 w 152400"/>
                <a:gd name="connsiteY4" fmla="*/ 8096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990600">
                  <a:moveTo>
                    <a:pt x="152031" y="8096"/>
                  </a:moveTo>
                  <a:cubicBezTo>
                    <a:pt x="152983" y="346234"/>
                    <a:pt x="151078" y="536734"/>
                    <a:pt x="152031" y="980599"/>
                  </a:cubicBezTo>
                  <a:cubicBezTo>
                    <a:pt x="78688" y="1003459"/>
                    <a:pt x="39636" y="931069"/>
                    <a:pt x="7251" y="905351"/>
                  </a:cubicBezTo>
                  <a:cubicBezTo>
                    <a:pt x="6298" y="698659"/>
                    <a:pt x="12013" y="156686"/>
                    <a:pt x="12013" y="7144"/>
                  </a:cubicBezTo>
                  <a:lnTo>
                    <a:pt x="152031" y="8096"/>
                  </a:lnTo>
                  <a:close/>
                </a:path>
              </a:pathLst>
            </a:custGeom>
            <a:solidFill>
              <a:schemeClr val="accent1"/>
            </a:solidFill>
            <a:ln w="9525" cap="flat">
              <a:noFill/>
              <a:prstDash val="solid"/>
              <a:miter/>
            </a:ln>
          </p:spPr>
          <p:txBody>
            <a:bodyPr rtlCol="0" anchor="ctr"/>
            <a:lstStyle/>
            <a:p>
              <a:endParaRPr lang="en-US" sz="1050"/>
            </a:p>
          </p:txBody>
        </p:sp>
        <p:sp>
          <p:nvSpPr>
            <p:cNvPr id="33" name="Freeform: Shape 5288">
              <a:extLst>
                <a:ext uri="{FF2B5EF4-FFF2-40B4-BE49-F238E27FC236}">
                  <a16:creationId xmlns:a16="http://schemas.microsoft.com/office/drawing/2014/main" id="{8496061D-6C85-4856-A3B0-EE30A1A208C7}"/>
                </a:ext>
              </a:extLst>
            </p:cNvPr>
            <p:cNvSpPr/>
            <p:nvPr/>
          </p:nvSpPr>
          <p:spPr>
            <a:xfrm>
              <a:off x="5817922" y="2845593"/>
              <a:ext cx="142875" cy="981075"/>
            </a:xfrm>
            <a:custGeom>
              <a:avLst/>
              <a:gdLst>
                <a:gd name="connsiteX0" fmla="*/ 141870 w 142875"/>
                <a:gd name="connsiteY0" fmla="*/ 7144 h 981075"/>
                <a:gd name="connsiteX1" fmla="*/ 139012 w 142875"/>
                <a:gd name="connsiteY1" fmla="*/ 925354 h 981075"/>
                <a:gd name="connsiteX2" fmla="*/ 7567 w 142875"/>
                <a:gd name="connsiteY2" fmla="*/ 980599 h 981075"/>
                <a:gd name="connsiteX3" fmla="*/ 7567 w 142875"/>
                <a:gd name="connsiteY3" fmla="*/ 7144 h 981075"/>
                <a:gd name="connsiteX4" fmla="*/ 141870 w 142875"/>
                <a:gd name="connsiteY4" fmla="*/ 7144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981075">
                  <a:moveTo>
                    <a:pt x="141870" y="7144"/>
                  </a:moveTo>
                  <a:cubicBezTo>
                    <a:pt x="142822" y="320516"/>
                    <a:pt x="137107" y="487204"/>
                    <a:pt x="139012" y="925354"/>
                  </a:cubicBezTo>
                  <a:cubicBezTo>
                    <a:pt x="107580" y="925354"/>
                    <a:pt x="38047" y="980599"/>
                    <a:pt x="7567" y="980599"/>
                  </a:cubicBezTo>
                  <a:cubicBezTo>
                    <a:pt x="6615" y="748189"/>
                    <a:pt x="7567" y="180499"/>
                    <a:pt x="7567" y="7144"/>
                  </a:cubicBezTo>
                  <a:lnTo>
                    <a:pt x="141870" y="7144"/>
                  </a:lnTo>
                  <a:close/>
                </a:path>
              </a:pathLst>
            </a:custGeom>
            <a:solidFill>
              <a:schemeClr val="accent1">
                <a:lumMod val="75000"/>
              </a:schemeClr>
            </a:solidFill>
            <a:ln w="9525" cap="flat">
              <a:noFill/>
              <a:prstDash val="solid"/>
              <a:miter/>
            </a:ln>
          </p:spPr>
          <p:txBody>
            <a:bodyPr rtlCol="0" anchor="ctr"/>
            <a:lstStyle/>
            <a:p>
              <a:endParaRPr lang="en-US" sz="1050"/>
            </a:p>
          </p:txBody>
        </p:sp>
        <p:sp>
          <p:nvSpPr>
            <p:cNvPr id="34" name="Freeform: Shape 5289">
              <a:extLst>
                <a:ext uri="{FF2B5EF4-FFF2-40B4-BE49-F238E27FC236}">
                  <a16:creationId xmlns:a16="http://schemas.microsoft.com/office/drawing/2014/main" id="{F6C607E5-FDEC-4152-A713-FE33E59CEBDA}"/>
                </a:ext>
              </a:extLst>
            </p:cNvPr>
            <p:cNvSpPr/>
            <p:nvPr/>
          </p:nvSpPr>
          <p:spPr>
            <a:xfrm>
              <a:off x="5818346" y="2747486"/>
              <a:ext cx="548533" cy="148225"/>
            </a:xfrm>
            <a:custGeom>
              <a:avLst/>
              <a:gdLst>
                <a:gd name="connsiteX0" fmla="*/ 7144 w 552450"/>
                <a:gd name="connsiteY0" fmla="*/ 7144 h 161925"/>
                <a:gd name="connsiteX1" fmla="*/ 552926 w 552450"/>
                <a:gd name="connsiteY1" fmla="*/ 7144 h 161925"/>
                <a:gd name="connsiteX2" fmla="*/ 552926 w 552450"/>
                <a:gd name="connsiteY2" fmla="*/ 162401 h 161925"/>
                <a:gd name="connsiteX3" fmla="*/ 7144 w 552450"/>
                <a:gd name="connsiteY3" fmla="*/ 162401 h 161925"/>
              </a:gdLst>
              <a:ahLst/>
              <a:cxnLst>
                <a:cxn ang="0">
                  <a:pos x="connsiteX0" y="connsiteY0"/>
                </a:cxn>
                <a:cxn ang="0">
                  <a:pos x="connsiteX1" y="connsiteY1"/>
                </a:cxn>
                <a:cxn ang="0">
                  <a:pos x="connsiteX2" y="connsiteY2"/>
                </a:cxn>
                <a:cxn ang="0">
                  <a:pos x="connsiteX3" y="connsiteY3"/>
                </a:cxn>
              </a:cxnLst>
              <a:rect l="l" t="t" r="r" b="b"/>
              <a:pathLst>
                <a:path w="552450" h="161925">
                  <a:moveTo>
                    <a:pt x="7144" y="7144"/>
                  </a:moveTo>
                  <a:lnTo>
                    <a:pt x="552926" y="7144"/>
                  </a:lnTo>
                  <a:lnTo>
                    <a:pt x="552926" y="162401"/>
                  </a:lnTo>
                  <a:lnTo>
                    <a:pt x="7144" y="162401"/>
                  </a:lnTo>
                  <a:close/>
                </a:path>
              </a:pathLst>
            </a:custGeom>
            <a:solidFill>
              <a:srgbClr val="939598"/>
            </a:solidFill>
            <a:ln w="9525" cap="flat">
              <a:noFill/>
              <a:prstDash val="solid"/>
              <a:miter/>
            </a:ln>
          </p:spPr>
          <p:txBody>
            <a:bodyPr rtlCol="0" anchor="ctr"/>
            <a:lstStyle/>
            <a:p>
              <a:endParaRPr lang="en-US" sz="1050"/>
            </a:p>
          </p:txBody>
        </p:sp>
        <p:sp>
          <p:nvSpPr>
            <p:cNvPr id="35" name="Freeform: Shape 5290">
              <a:extLst>
                <a:ext uri="{FF2B5EF4-FFF2-40B4-BE49-F238E27FC236}">
                  <a16:creationId xmlns:a16="http://schemas.microsoft.com/office/drawing/2014/main" id="{7A331582-49B3-4C71-A9F1-F804400C3D26}"/>
                </a:ext>
              </a:extLst>
            </p:cNvPr>
            <p:cNvSpPr/>
            <p:nvPr/>
          </p:nvSpPr>
          <p:spPr>
            <a:xfrm>
              <a:off x="6014561" y="4183185"/>
              <a:ext cx="161925" cy="152400"/>
            </a:xfrm>
            <a:custGeom>
              <a:avLst/>
              <a:gdLst>
                <a:gd name="connsiteX0" fmla="*/ 163354 w 161925"/>
                <a:gd name="connsiteY0" fmla="*/ 7814 h 152400"/>
                <a:gd name="connsiteX1" fmla="*/ 85249 w 161925"/>
                <a:gd name="connsiteY1" fmla="*/ 154499 h 152400"/>
                <a:gd name="connsiteX2" fmla="*/ 7144 w 161925"/>
                <a:gd name="connsiteY2" fmla="*/ 7814 h 152400"/>
                <a:gd name="connsiteX3" fmla="*/ 163354 w 161925"/>
                <a:gd name="connsiteY3" fmla="*/ 7814 h 152400"/>
              </a:gdLst>
              <a:ahLst/>
              <a:cxnLst>
                <a:cxn ang="0">
                  <a:pos x="connsiteX0" y="connsiteY0"/>
                </a:cxn>
                <a:cxn ang="0">
                  <a:pos x="connsiteX1" y="connsiteY1"/>
                </a:cxn>
                <a:cxn ang="0">
                  <a:pos x="connsiteX2" y="connsiteY2"/>
                </a:cxn>
                <a:cxn ang="0">
                  <a:pos x="connsiteX3" y="connsiteY3"/>
                </a:cxn>
              </a:cxnLst>
              <a:rect l="l" t="t" r="r" b="b"/>
              <a:pathLst>
                <a:path w="161925" h="152400">
                  <a:moveTo>
                    <a:pt x="163354" y="7814"/>
                  </a:moveTo>
                  <a:lnTo>
                    <a:pt x="85249" y="154499"/>
                  </a:lnTo>
                  <a:lnTo>
                    <a:pt x="7144" y="7814"/>
                  </a:lnTo>
                  <a:cubicBezTo>
                    <a:pt x="47149" y="8767"/>
                    <a:pt x="107156" y="5910"/>
                    <a:pt x="163354" y="7814"/>
                  </a:cubicBezTo>
                  <a:close/>
                </a:path>
              </a:pathLst>
            </a:custGeom>
            <a:solidFill>
              <a:srgbClr val="231F20"/>
            </a:solidFill>
            <a:ln w="9525" cap="flat">
              <a:noFill/>
              <a:prstDash val="solid"/>
              <a:miter/>
            </a:ln>
          </p:spPr>
          <p:txBody>
            <a:bodyPr rtlCol="0" anchor="ctr"/>
            <a:lstStyle/>
            <a:p>
              <a:endParaRPr lang="en-US" sz="1050"/>
            </a:p>
          </p:txBody>
        </p:sp>
      </p:grpSp>
      <p:grpSp>
        <p:nvGrpSpPr>
          <p:cNvPr id="36" name="Graphic 12">
            <a:extLst>
              <a:ext uri="{FF2B5EF4-FFF2-40B4-BE49-F238E27FC236}">
                <a16:creationId xmlns:a16="http://schemas.microsoft.com/office/drawing/2014/main" id="{0E8AEFE4-9E78-45AF-BCC7-AD85871E41F3}"/>
              </a:ext>
            </a:extLst>
          </p:cNvPr>
          <p:cNvGrpSpPr/>
          <p:nvPr/>
        </p:nvGrpSpPr>
        <p:grpSpPr>
          <a:xfrm rot="1920982">
            <a:off x="6665065" y="2903472"/>
            <a:ext cx="339659" cy="1741791"/>
            <a:chOff x="5817393" y="2012156"/>
            <a:chExt cx="552450" cy="2832994"/>
          </a:xfrm>
        </p:grpSpPr>
        <p:sp>
          <p:nvSpPr>
            <p:cNvPr id="37" name="Freeform: Shape 5292">
              <a:extLst>
                <a:ext uri="{FF2B5EF4-FFF2-40B4-BE49-F238E27FC236}">
                  <a16:creationId xmlns:a16="http://schemas.microsoft.com/office/drawing/2014/main" id="{2260EC7E-F175-416F-AC57-D2B140164D1B}"/>
                </a:ext>
              </a:extLst>
            </p:cNvPr>
            <p:cNvSpPr/>
            <p:nvPr/>
          </p:nvSpPr>
          <p:spPr>
            <a:xfrm>
              <a:off x="5818346" y="2012156"/>
              <a:ext cx="548533" cy="322898"/>
            </a:xfrm>
            <a:custGeom>
              <a:avLst/>
              <a:gdLst>
                <a:gd name="connsiteX0" fmla="*/ 552926 w 552450"/>
                <a:gd name="connsiteY0" fmla="*/ 305276 h 304800"/>
                <a:gd name="connsiteX1" fmla="*/ 7144 w 552450"/>
                <a:gd name="connsiteY1" fmla="*/ 305276 h 304800"/>
                <a:gd name="connsiteX2" fmla="*/ 7144 w 552450"/>
                <a:gd name="connsiteY2" fmla="*/ 178594 h 304800"/>
                <a:gd name="connsiteX3" fmla="*/ 552926 w 552450"/>
                <a:gd name="connsiteY3" fmla="*/ 178594 h 304800"/>
                <a:gd name="connsiteX4" fmla="*/ 552926 w 552450"/>
                <a:gd name="connsiteY4" fmla="*/ 3052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304800">
                  <a:moveTo>
                    <a:pt x="552926" y="305276"/>
                  </a:moveTo>
                  <a:lnTo>
                    <a:pt x="7144" y="305276"/>
                  </a:lnTo>
                  <a:lnTo>
                    <a:pt x="7144" y="178594"/>
                  </a:lnTo>
                  <a:cubicBezTo>
                    <a:pt x="7144" y="-50006"/>
                    <a:pt x="552926" y="-50006"/>
                    <a:pt x="552926" y="178594"/>
                  </a:cubicBezTo>
                  <a:lnTo>
                    <a:pt x="552926" y="305276"/>
                  </a:lnTo>
                  <a:close/>
                </a:path>
              </a:pathLst>
            </a:custGeom>
            <a:solidFill>
              <a:schemeClr val="bg1"/>
            </a:solidFill>
            <a:ln w="9525" cap="flat">
              <a:noFill/>
              <a:prstDash val="solid"/>
              <a:miter/>
            </a:ln>
          </p:spPr>
          <p:txBody>
            <a:bodyPr rtlCol="0" anchor="ctr"/>
            <a:lstStyle/>
            <a:p>
              <a:endParaRPr lang="en-US" sz="1050"/>
            </a:p>
          </p:txBody>
        </p:sp>
        <p:sp>
          <p:nvSpPr>
            <p:cNvPr id="38" name="Freeform: Shape 5293">
              <a:extLst>
                <a:ext uri="{FF2B5EF4-FFF2-40B4-BE49-F238E27FC236}">
                  <a16:creationId xmlns:a16="http://schemas.microsoft.com/office/drawing/2014/main" id="{90D47026-518D-4D14-8E5F-06EB09B40A8B}"/>
                </a:ext>
              </a:extLst>
            </p:cNvPr>
            <p:cNvSpPr/>
            <p:nvPr/>
          </p:nvSpPr>
          <p:spPr>
            <a:xfrm>
              <a:off x="5817393" y="4100980"/>
              <a:ext cx="552450" cy="742950"/>
            </a:xfrm>
            <a:custGeom>
              <a:avLst/>
              <a:gdLst>
                <a:gd name="connsiteX0" fmla="*/ 546259 w 552450"/>
                <a:gd name="connsiteY0" fmla="*/ 228133 h 742950"/>
                <a:gd name="connsiteX1" fmla="*/ 279559 w 552450"/>
                <a:gd name="connsiteY1" fmla="*/ 739626 h 742950"/>
                <a:gd name="connsiteX2" fmla="*/ 7144 w 552450"/>
                <a:gd name="connsiteY2" fmla="*/ 229086 h 742950"/>
                <a:gd name="connsiteX3" fmla="*/ 546259 w 552450"/>
                <a:gd name="connsiteY3" fmla="*/ 228133 h 742950"/>
              </a:gdLst>
              <a:ahLst/>
              <a:cxnLst>
                <a:cxn ang="0">
                  <a:pos x="connsiteX0" y="connsiteY0"/>
                </a:cxn>
                <a:cxn ang="0">
                  <a:pos x="connsiteX1" y="connsiteY1"/>
                </a:cxn>
                <a:cxn ang="0">
                  <a:pos x="connsiteX2" y="connsiteY2"/>
                </a:cxn>
                <a:cxn ang="0">
                  <a:pos x="connsiteX3" y="connsiteY3"/>
                </a:cxn>
              </a:cxnLst>
              <a:rect l="l" t="t" r="r" b="b"/>
              <a:pathLst>
                <a:path w="552450" h="742950">
                  <a:moveTo>
                    <a:pt x="546259" y="228133"/>
                  </a:moveTo>
                  <a:lnTo>
                    <a:pt x="279559" y="739626"/>
                  </a:lnTo>
                  <a:lnTo>
                    <a:pt x="7144" y="229086"/>
                  </a:lnTo>
                  <a:cubicBezTo>
                    <a:pt x="186214" y="-70952"/>
                    <a:pt x="361474" y="-62380"/>
                    <a:pt x="546259" y="228133"/>
                  </a:cubicBezTo>
                  <a:close/>
                </a:path>
              </a:pathLst>
            </a:custGeom>
            <a:solidFill>
              <a:schemeClr val="accent1">
                <a:alpha val="66000"/>
              </a:schemeClr>
            </a:solidFill>
            <a:ln w="9525" cap="flat">
              <a:noFill/>
              <a:prstDash val="solid"/>
              <a:miter/>
            </a:ln>
          </p:spPr>
          <p:txBody>
            <a:bodyPr rtlCol="0" anchor="ctr"/>
            <a:lstStyle/>
            <a:p>
              <a:endParaRPr lang="en-US" sz="1050"/>
            </a:p>
          </p:txBody>
        </p:sp>
        <p:sp>
          <p:nvSpPr>
            <p:cNvPr id="39" name="Freeform: Shape 5294">
              <a:extLst>
                <a:ext uri="{FF2B5EF4-FFF2-40B4-BE49-F238E27FC236}">
                  <a16:creationId xmlns:a16="http://schemas.microsoft.com/office/drawing/2014/main" id="{77A49205-F4D5-4B37-B702-37BA69B29155}"/>
                </a:ext>
              </a:extLst>
            </p:cNvPr>
            <p:cNvSpPr/>
            <p:nvPr/>
          </p:nvSpPr>
          <p:spPr>
            <a:xfrm>
              <a:off x="5923059" y="4187925"/>
              <a:ext cx="304800" cy="657225"/>
            </a:xfrm>
            <a:custGeom>
              <a:avLst/>
              <a:gdLst>
                <a:gd name="connsiteX0" fmla="*/ 297656 w 304800"/>
                <a:gd name="connsiteY0" fmla="*/ 37526 h 657225"/>
                <a:gd name="connsiteX1" fmla="*/ 161449 w 304800"/>
                <a:gd name="connsiteY1" fmla="*/ 654746 h 657225"/>
                <a:gd name="connsiteX2" fmla="*/ 7144 w 304800"/>
                <a:gd name="connsiteY2" fmla="*/ 51814 h 657225"/>
                <a:gd name="connsiteX3" fmla="*/ 297656 w 304800"/>
                <a:gd name="connsiteY3" fmla="*/ 37526 h 657225"/>
              </a:gdLst>
              <a:ahLst/>
              <a:cxnLst>
                <a:cxn ang="0">
                  <a:pos x="connsiteX0" y="connsiteY0"/>
                </a:cxn>
                <a:cxn ang="0">
                  <a:pos x="connsiteX1" y="connsiteY1"/>
                </a:cxn>
                <a:cxn ang="0">
                  <a:pos x="connsiteX2" y="connsiteY2"/>
                </a:cxn>
                <a:cxn ang="0">
                  <a:pos x="connsiteX3" y="connsiteY3"/>
                </a:cxn>
              </a:cxnLst>
              <a:rect l="l" t="t" r="r" b="b"/>
              <a:pathLst>
                <a:path w="304800" h="657225">
                  <a:moveTo>
                    <a:pt x="297656" y="37526"/>
                  </a:moveTo>
                  <a:lnTo>
                    <a:pt x="161449" y="654746"/>
                  </a:lnTo>
                  <a:lnTo>
                    <a:pt x="7144" y="51814"/>
                  </a:lnTo>
                  <a:cubicBezTo>
                    <a:pt x="107156" y="-10099"/>
                    <a:pt x="188119" y="-574"/>
                    <a:pt x="297656" y="37526"/>
                  </a:cubicBezTo>
                  <a:close/>
                </a:path>
              </a:pathLst>
            </a:custGeom>
            <a:solidFill>
              <a:schemeClr val="bg1">
                <a:alpha val="56000"/>
              </a:schemeClr>
            </a:solidFill>
            <a:ln w="9525" cap="flat">
              <a:noFill/>
              <a:prstDash val="solid"/>
              <a:miter/>
            </a:ln>
          </p:spPr>
          <p:txBody>
            <a:bodyPr rtlCol="0" anchor="ctr"/>
            <a:lstStyle/>
            <a:p>
              <a:endParaRPr lang="en-US" sz="1050"/>
            </a:p>
          </p:txBody>
        </p:sp>
        <p:sp>
          <p:nvSpPr>
            <p:cNvPr id="40" name="Freeform: Shape 5295">
              <a:extLst>
                <a:ext uri="{FF2B5EF4-FFF2-40B4-BE49-F238E27FC236}">
                  <a16:creationId xmlns:a16="http://schemas.microsoft.com/office/drawing/2014/main" id="{4BD20ACE-564F-48F8-9C6A-22ACC50F535A}"/>
                </a:ext>
              </a:extLst>
            </p:cNvPr>
            <p:cNvSpPr/>
            <p:nvPr/>
          </p:nvSpPr>
          <p:spPr>
            <a:xfrm>
              <a:off x="5919077" y="2373154"/>
              <a:ext cx="337346" cy="1924050"/>
            </a:xfrm>
            <a:custGeom>
              <a:avLst/>
              <a:gdLst>
                <a:gd name="connsiteX0" fmla="*/ 277808 w 276225"/>
                <a:gd name="connsiteY0" fmla="*/ 7144 h 1924050"/>
                <a:gd name="connsiteX1" fmla="*/ 277808 w 276225"/>
                <a:gd name="connsiteY1" fmla="*/ 1874996 h 1924050"/>
                <a:gd name="connsiteX2" fmla="*/ 95880 w 276225"/>
                <a:gd name="connsiteY2" fmla="*/ 1919764 h 1924050"/>
                <a:gd name="connsiteX3" fmla="*/ 7298 w 276225"/>
                <a:gd name="connsiteY3" fmla="*/ 1896904 h 1924050"/>
                <a:gd name="connsiteX4" fmla="*/ 9203 w 276225"/>
                <a:gd name="connsiteY4" fmla="*/ 7144 h 1924050"/>
                <a:gd name="connsiteX5" fmla="*/ 277808 w 276225"/>
                <a:gd name="connsiteY5" fmla="*/ 7144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1924050">
                  <a:moveTo>
                    <a:pt x="277808" y="7144"/>
                  </a:moveTo>
                  <a:cubicBezTo>
                    <a:pt x="278760" y="277654"/>
                    <a:pt x="276855" y="1482566"/>
                    <a:pt x="277808" y="1874996"/>
                  </a:cubicBezTo>
                  <a:cubicBezTo>
                    <a:pt x="193035" y="1897856"/>
                    <a:pt x="159698" y="1918811"/>
                    <a:pt x="95880" y="1919764"/>
                  </a:cubicBezTo>
                  <a:cubicBezTo>
                    <a:pt x="57780" y="1919764"/>
                    <a:pt x="45398" y="1896904"/>
                    <a:pt x="7298" y="1896904"/>
                  </a:cubicBezTo>
                  <a:cubicBezTo>
                    <a:pt x="6345" y="1501616"/>
                    <a:pt x="10155" y="287179"/>
                    <a:pt x="9203" y="7144"/>
                  </a:cubicBezTo>
                  <a:lnTo>
                    <a:pt x="277808" y="7144"/>
                  </a:lnTo>
                  <a:close/>
                </a:path>
              </a:pathLst>
            </a:custGeom>
            <a:solidFill>
              <a:schemeClr val="accent1">
                <a:lumMod val="90000"/>
              </a:schemeClr>
            </a:solidFill>
            <a:ln w="9525" cap="flat">
              <a:noFill/>
              <a:prstDash val="solid"/>
              <a:miter/>
            </a:ln>
          </p:spPr>
          <p:txBody>
            <a:bodyPr rtlCol="0" anchor="ctr"/>
            <a:lstStyle/>
            <a:p>
              <a:endParaRPr lang="en-US" sz="1050"/>
            </a:p>
          </p:txBody>
        </p:sp>
        <p:sp>
          <p:nvSpPr>
            <p:cNvPr id="41" name="Freeform: Shape 5296">
              <a:extLst>
                <a:ext uri="{FF2B5EF4-FFF2-40B4-BE49-F238E27FC236}">
                  <a16:creationId xmlns:a16="http://schemas.microsoft.com/office/drawing/2014/main" id="{309038A2-7290-4272-B432-0611B7B6FADC}"/>
                </a:ext>
              </a:extLst>
            </p:cNvPr>
            <p:cNvSpPr/>
            <p:nvPr/>
          </p:nvSpPr>
          <p:spPr>
            <a:xfrm>
              <a:off x="6214479" y="2372201"/>
              <a:ext cx="152400" cy="1962150"/>
            </a:xfrm>
            <a:custGeom>
              <a:avLst/>
              <a:gdLst>
                <a:gd name="connsiteX0" fmla="*/ 152031 w 152400"/>
                <a:gd name="connsiteY0" fmla="*/ 8096 h 1962150"/>
                <a:gd name="connsiteX1" fmla="*/ 152031 w 152400"/>
                <a:gd name="connsiteY1" fmla="*/ 1952149 h 1962150"/>
                <a:gd name="connsiteX2" fmla="*/ 7251 w 152400"/>
                <a:gd name="connsiteY2" fmla="*/ 1876901 h 1962150"/>
                <a:gd name="connsiteX3" fmla="*/ 12013 w 152400"/>
                <a:gd name="connsiteY3" fmla="*/ 7144 h 1962150"/>
                <a:gd name="connsiteX4" fmla="*/ 152031 w 152400"/>
                <a:gd name="connsiteY4" fmla="*/ 8096 h 196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62150">
                  <a:moveTo>
                    <a:pt x="152031" y="8096"/>
                  </a:moveTo>
                  <a:cubicBezTo>
                    <a:pt x="152983" y="346234"/>
                    <a:pt x="151078" y="1508284"/>
                    <a:pt x="152031" y="1952149"/>
                  </a:cubicBezTo>
                  <a:cubicBezTo>
                    <a:pt x="78688" y="1975009"/>
                    <a:pt x="39636" y="1902619"/>
                    <a:pt x="7251" y="1876901"/>
                  </a:cubicBezTo>
                  <a:cubicBezTo>
                    <a:pt x="6298" y="1670209"/>
                    <a:pt x="12013" y="156686"/>
                    <a:pt x="12013" y="7144"/>
                  </a:cubicBezTo>
                  <a:lnTo>
                    <a:pt x="152031" y="8096"/>
                  </a:lnTo>
                  <a:close/>
                </a:path>
              </a:pathLst>
            </a:custGeom>
            <a:solidFill>
              <a:schemeClr val="accent1">
                <a:lumMod val="75000"/>
              </a:schemeClr>
            </a:solidFill>
            <a:ln w="9525" cap="flat">
              <a:noFill/>
              <a:prstDash val="solid"/>
              <a:miter/>
            </a:ln>
          </p:spPr>
          <p:txBody>
            <a:bodyPr rtlCol="0" anchor="ctr"/>
            <a:lstStyle/>
            <a:p>
              <a:endParaRPr lang="en-US" sz="1050"/>
            </a:p>
          </p:txBody>
        </p:sp>
        <p:sp>
          <p:nvSpPr>
            <p:cNvPr id="42" name="Freeform: Shape 5297">
              <a:extLst>
                <a:ext uri="{FF2B5EF4-FFF2-40B4-BE49-F238E27FC236}">
                  <a16:creationId xmlns:a16="http://schemas.microsoft.com/office/drawing/2014/main" id="{8C0B3FDC-79F5-4756-8851-2560171BC10E}"/>
                </a:ext>
              </a:extLst>
            </p:cNvPr>
            <p:cNvSpPr/>
            <p:nvPr/>
          </p:nvSpPr>
          <p:spPr>
            <a:xfrm>
              <a:off x="5817922" y="2374106"/>
              <a:ext cx="142875" cy="1952625"/>
            </a:xfrm>
            <a:custGeom>
              <a:avLst/>
              <a:gdLst>
                <a:gd name="connsiteX0" fmla="*/ 141870 w 142875"/>
                <a:gd name="connsiteY0" fmla="*/ 7144 h 1952625"/>
                <a:gd name="connsiteX1" fmla="*/ 139012 w 142875"/>
                <a:gd name="connsiteY1" fmla="*/ 1896904 h 1952625"/>
                <a:gd name="connsiteX2" fmla="*/ 7567 w 142875"/>
                <a:gd name="connsiteY2" fmla="*/ 1952149 h 1952625"/>
                <a:gd name="connsiteX3" fmla="*/ 7567 w 142875"/>
                <a:gd name="connsiteY3" fmla="*/ 7144 h 1952625"/>
                <a:gd name="connsiteX4" fmla="*/ 141870 w 142875"/>
                <a:gd name="connsiteY4" fmla="*/ 7144 h 195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952625">
                  <a:moveTo>
                    <a:pt x="141870" y="7144"/>
                  </a:moveTo>
                  <a:cubicBezTo>
                    <a:pt x="142822" y="320516"/>
                    <a:pt x="137107" y="1458754"/>
                    <a:pt x="139012" y="1896904"/>
                  </a:cubicBezTo>
                  <a:cubicBezTo>
                    <a:pt x="107580" y="1896904"/>
                    <a:pt x="38047" y="1952149"/>
                    <a:pt x="7567" y="1952149"/>
                  </a:cubicBezTo>
                  <a:cubicBezTo>
                    <a:pt x="6615" y="1719739"/>
                    <a:pt x="7567" y="180499"/>
                    <a:pt x="7567" y="7144"/>
                  </a:cubicBezTo>
                  <a:lnTo>
                    <a:pt x="141870" y="7144"/>
                  </a:lnTo>
                  <a:close/>
                </a:path>
              </a:pathLst>
            </a:custGeom>
            <a:solidFill>
              <a:schemeClr val="accent1"/>
            </a:solidFill>
            <a:ln w="9525" cap="flat">
              <a:noFill/>
              <a:prstDash val="solid"/>
              <a:miter/>
            </a:ln>
          </p:spPr>
          <p:txBody>
            <a:bodyPr rtlCol="0" anchor="ctr"/>
            <a:lstStyle/>
            <a:p>
              <a:endParaRPr lang="en-US" sz="1050"/>
            </a:p>
          </p:txBody>
        </p:sp>
        <p:sp>
          <p:nvSpPr>
            <p:cNvPr id="43" name="Freeform: Shape 5298">
              <a:extLst>
                <a:ext uri="{FF2B5EF4-FFF2-40B4-BE49-F238E27FC236}">
                  <a16:creationId xmlns:a16="http://schemas.microsoft.com/office/drawing/2014/main" id="{DB380647-140C-4700-A83E-DFB3A43B101A}"/>
                </a:ext>
              </a:extLst>
            </p:cNvPr>
            <p:cNvSpPr/>
            <p:nvPr/>
          </p:nvSpPr>
          <p:spPr>
            <a:xfrm>
              <a:off x="6014561" y="4683248"/>
              <a:ext cx="161925" cy="152400"/>
            </a:xfrm>
            <a:custGeom>
              <a:avLst/>
              <a:gdLst>
                <a:gd name="connsiteX0" fmla="*/ 163354 w 161925"/>
                <a:gd name="connsiteY0" fmla="*/ 7815 h 152400"/>
                <a:gd name="connsiteX1" fmla="*/ 85249 w 161925"/>
                <a:gd name="connsiteY1" fmla="*/ 154499 h 152400"/>
                <a:gd name="connsiteX2" fmla="*/ 7144 w 161925"/>
                <a:gd name="connsiteY2" fmla="*/ 7815 h 152400"/>
                <a:gd name="connsiteX3" fmla="*/ 163354 w 161925"/>
                <a:gd name="connsiteY3" fmla="*/ 7815 h 152400"/>
              </a:gdLst>
              <a:ahLst/>
              <a:cxnLst>
                <a:cxn ang="0">
                  <a:pos x="connsiteX0" y="connsiteY0"/>
                </a:cxn>
                <a:cxn ang="0">
                  <a:pos x="connsiteX1" y="connsiteY1"/>
                </a:cxn>
                <a:cxn ang="0">
                  <a:pos x="connsiteX2" y="connsiteY2"/>
                </a:cxn>
                <a:cxn ang="0">
                  <a:pos x="connsiteX3" y="connsiteY3"/>
                </a:cxn>
              </a:cxnLst>
              <a:rect l="l" t="t" r="r" b="b"/>
              <a:pathLst>
                <a:path w="161925" h="152400">
                  <a:moveTo>
                    <a:pt x="163354" y="7815"/>
                  </a:moveTo>
                  <a:lnTo>
                    <a:pt x="85249" y="154499"/>
                  </a:lnTo>
                  <a:lnTo>
                    <a:pt x="7144" y="7815"/>
                  </a:lnTo>
                  <a:cubicBezTo>
                    <a:pt x="47149" y="8767"/>
                    <a:pt x="107156" y="5909"/>
                    <a:pt x="163354" y="7815"/>
                  </a:cubicBezTo>
                  <a:close/>
                </a:path>
              </a:pathLst>
            </a:custGeom>
            <a:solidFill>
              <a:srgbClr val="231F20"/>
            </a:solidFill>
            <a:ln w="9525" cap="flat">
              <a:noFill/>
              <a:prstDash val="solid"/>
              <a:miter/>
            </a:ln>
          </p:spPr>
          <p:txBody>
            <a:bodyPr rtlCol="0" anchor="ctr"/>
            <a:lstStyle/>
            <a:p>
              <a:endParaRPr lang="en-US" sz="1050"/>
            </a:p>
          </p:txBody>
        </p:sp>
        <p:sp>
          <p:nvSpPr>
            <p:cNvPr id="44" name="Freeform: Shape 5299">
              <a:extLst>
                <a:ext uri="{FF2B5EF4-FFF2-40B4-BE49-F238E27FC236}">
                  <a16:creationId xmlns:a16="http://schemas.microsoft.com/office/drawing/2014/main" id="{87CB9935-C956-4435-9B87-BCA42CE10210}"/>
                </a:ext>
              </a:extLst>
            </p:cNvPr>
            <p:cNvSpPr/>
            <p:nvPr/>
          </p:nvSpPr>
          <p:spPr>
            <a:xfrm>
              <a:off x="5818346" y="2247424"/>
              <a:ext cx="548533" cy="166794"/>
            </a:xfrm>
            <a:custGeom>
              <a:avLst/>
              <a:gdLst>
                <a:gd name="connsiteX0" fmla="*/ 7144 w 552450"/>
                <a:gd name="connsiteY0" fmla="*/ 7144 h 161925"/>
                <a:gd name="connsiteX1" fmla="*/ 552926 w 552450"/>
                <a:gd name="connsiteY1" fmla="*/ 7144 h 161925"/>
                <a:gd name="connsiteX2" fmla="*/ 552926 w 552450"/>
                <a:gd name="connsiteY2" fmla="*/ 162401 h 161925"/>
                <a:gd name="connsiteX3" fmla="*/ 7144 w 552450"/>
                <a:gd name="connsiteY3" fmla="*/ 162401 h 161925"/>
              </a:gdLst>
              <a:ahLst/>
              <a:cxnLst>
                <a:cxn ang="0">
                  <a:pos x="connsiteX0" y="connsiteY0"/>
                </a:cxn>
                <a:cxn ang="0">
                  <a:pos x="connsiteX1" y="connsiteY1"/>
                </a:cxn>
                <a:cxn ang="0">
                  <a:pos x="connsiteX2" y="connsiteY2"/>
                </a:cxn>
                <a:cxn ang="0">
                  <a:pos x="connsiteX3" y="connsiteY3"/>
                </a:cxn>
              </a:cxnLst>
              <a:rect l="l" t="t" r="r" b="b"/>
              <a:pathLst>
                <a:path w="552450" h="161925">
                  <a:moveTo>
                    <a:pt x="7144" y="7144"/>
                  </a:moveTo>
                  <a:lnTo>
                    <a:pt x="552926" y="7144"/>
                  </a:lnTo>
                  <a:lnTo>
                    <a:pt x="552926" y="162401"/>
                  </a:lnTo>
                  <a:lnTo>
                    <a:pt x="7144" y="162401"/>
                  </a:lnTo>
                  <a:close/>
                </a:path>
              </a:pathLst>
            </a:custGeom>
            <a:solidFill>
              <a:srgbClr val="939598"/>
            </a:solidFill>
            <a:ln w="9525" cap="flat">
              <a:noFill/>
              <a:prstDash val="solid"/>
              <a:miter/>
            </a:ln>
          </p:spPr>
          <p:txBody>
            <a:bodyPr rtlCol="0" anchor="ctr"/>
            <a:lstStyle/>
            <a:p>
              <a:endParaRPr lang="en-US" sz="105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1212112" y="365760"/>
            <a:ext cx="7474688"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Implikasi Teori Utilitarianisme dalam Etika Bisnis</a:t>
            </a:r>
            <a:endParaRPr lang="en-US" sz="1500" dirty="0"/>
          </a:p>
        </p:txBody>
      </p:sp>
      <p:sp>
        <p:nvSpPr>
          <p:cNvPr id="3" name="Text 1"/>
          <p:cNvSpPr/>
          <p:nvPr/>
        </p:nvSpPr>
        <p:spPr>
          <a:xfrm>
            <a:off x="457200" y="214124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Pentingnya Kesadaran akan Dampak Keseluruhan</a:t>
            </a:r>
            <a:endParaRPr lang="en-US" sz="1500" dirty="0"/>
          </a:p>
        </p:txBody>
      </p:sp>
      <p:sp>
        <p:nvSpPr>
          <p:cNvPr id="4" name="Text 2"/>
          <p:cNvSpPr/>
          <p:nvPr/>
        </p:nvSpPr>
        <p:spPr>
          <a:xfrm>
            <a:off x="45720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Mendorong perusahaan untuk mempertimbangkan konsekuensi dari setiap keputusan terhadap semua pihak yang terlibat.</a:t>
            </a:r>
            <a:endParaRPr lang="en-US" sz="1500" dirty="0"/>
          </a:p>
        </p:txBody>
      </p:sp>
      <p:pic>
        <p:nvPicPr>
          <p:cNvPr id="5" name="Image 0" descr="/uploadFile/template/素材8_20240710091512A912.gif"/>
          <p:cNvPicPr>
            <a:picLocks noChangeAspect="1"/>
          </p:cNvPicPr>
          <p:nvPr/>
        </p:nvPicPr>
        <p:blipFill>
          <a:blip r:embed="rId3"/>
          <a:srcRect/>
          <a:stretch/>
        </p:blipFill>
        <p:spPr>
          <a:xfrm>
            <a:off x="1327711" y="1219450"/>
            <a:ext cx="727857" cy="727857"/>
          </a:xfrm>
          <a:prstGeom prst="ellipse">
            <a:avLst/>
          </a:prstGeom>
        </p:spPr>
      </p:pic>
      <p:sp>
        <p:nvSpPr>
          <p:cNvPr id="6" name="Text 3"/>
          <p:cNvSpPr/>
          <p:nvPr/>
        </p:nvSpPr>
        <p:spPr>
          <a:xfrm>
            <a:off x="86421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pic>
        <p:nvPicPr>
          <p:cNvPr id="7" name="Image 1" descr="/uploadFile/template/素材8_20240710091512A912.gif"/>
          <p:cNvPicPr>
            <a:picLocks noChangeAspect="1"/>
          </p:cNvPicPr>
          <p:nvPr/>
        </p:nvPicPr>
        <p:blipFill>
          <a:blip r:embed="rId3"/>
          <a:srcRect/>
          <a:stretch/>
        </p:blipFill>
        <p:spPr>
          <a:xfrm>
            <a:off x="4208071" y="1219450"/>
            <a:ext cx="727857" cy="727857"/>
          </a:xfrm>
          <a:prstGeom prst="ellipse">
            <a:avLst/>
          </a:prstGeom>
        </p:spPr>
      </p:pic>
      <p:sp>
        <p:nvSpPr>
          <p:cNvPr id="8" name="Text 4"/>
          <p:cNvSpPr/>
          <p:nvPr/>
        </p:nvSpPr>
        <p:spPr>
          <a:xfrm>
            <a:off x="333756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Keseimbangan antara Kemanfaatan dan Keadilan</a:t>
            </a:r>
            <a:endParaRPr lang="en-US" sz="1500" dirty="0"/>
          </a:p>
        </p:txBody>
      </p:sp>
      <p:sp>
        <p:nvSpPr>
          <p:cNvPr id="9" name="Text 5"/>
          <p:cNvSpPr/>
          <p:nvPr/>
        </p:nvSpPr>
        <p:spPr>
          <a:xfrm>
            <a:off x="333756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Menemukan titik keseimbangan antara mencapai kebaikan terbesar dan menjaga prinsip keadilan dalam bisnis.</a:t>
            </a:r>
            <a:endParaRPr lang="en-US" sz="1500" dirty="0"/>
          </a:p>
        </p:txBody>
      </p:sp>
      <p:sp>
        <p:nvSpPr>
          <p:cNvPr id="10" name="Text 6"/>
          <p:cNvSpPr/>
          <p:nvPr/>
        </p:nvSpPr>
        <p:spPr>
          <a:xfrm>
            <a:off x="374457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pic>
        <p:nvPicPr>
          <p:cNvPr id="11" name="Image 2" descr="/uploadFile/template/素材8_20240710091512A912.gif"/>
          <p:cNvPicPr>
            <a:picLocks noChangeAspect="1"/>
          </p:cNvPicPr>
          <p:nvPr/>
        </p:nvPicPr>
        <p:blipFill>
          <a:blip r:embed="rId3"/>
          <a:srcRect/>
          <a:stretch/>
        </p:blipFill>
        <p:spPr>
          <a:xfrm>
            <a:off x="7088431" y="1219450"/>
            <a:ext cx="727857" cy="727857"/>
          </a:xfrm>
          <a:prstGeom prst="ellipse">
            <a:avLst/>
          </a:prstGeom>
        </p:spPr>
      </p:pic>
      <p:sp>
        <p:nvSpPr>
          <p:cNvPr id="12" name="Text 7"/>
          <p:cNvSpPr/>
          <p:nvPr/>
        </p:nvSpPr>
        <p:spPr>
          <a:xfrm>
            <a:off x="621792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Peran Etika dalam Pengambilan Keputusan Bisnis</a:t>
            </a:r>
            <a:endParaRPr lang="en-US" sz="1500" dirty="0"/>
          </a:p>
        </p:txBody>
      </p:sp>
      <p:sp>
        <p:nvSpPr>
          <p:cNvPr id="13" name="Text 8"/>
          <p:cNvSpPr/>
          <p:nvPr/>
        </p:nvSpPr>
        <p:spPr>
          <a:xfrm>
            <a:off x="621792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Menekankan pentingnya mempertimbangkan nilai etika dalam setiap keputusan bisnis untuk mencapai kesejahteraan bersama.</a:t>
            </a:r>
            <a:endParaRPr lang="en-US" sz="1500" dirty="0"/>
          </a:p>
        </p:txBody>
      </p:sp>
      <p:sp>
        <p:nvSpPr>
          <p:cNvPr id="14" name="Text 9"/>
          <p:cNvSpPr/>
          <p:nvPr/>
        </p:nvSpPr>
        <p:spPr>
          <a:xfrm>
            <a:off x="662493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200400" y="1828800"/>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03 Etika Deontologi dan Etika Keberagaman dalam Bisnis</a:t>
            </a:r>
            <a:endParaRPr lang="en-US" sz="1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8_20240710091512A912.gif"/>
          <p:cNvPicPr>
            <a:picLocks noChangeAspect="1"/>
          </p:cNvPicPr>
          <p:nvPr/>
        </p:nvPicPr>
        <p:blipFill>
          <a:blip r:embed="rId3"/>
          <a:srcRect/>
          <a:stretch/>
        </p:blipFill>
        <p:spPr>
          <a:xfrm>
            <a:off x="400627" y="1503437"/>
            <a:ext cx="2570018" cy="2570018"/>
          </a:xfrm>
          <a:prstGeom prst="ellipse">
            <a:avLst/>
          </a:prstGeom>
        </p:spPr>
      </p:pic>
      <p:pic>
        <p:nvPicPr>
          <p:cNvPr id="3" name="Image 1" descr="/uploadFile/template/素材7_20240709194546A533.png"/>
          <p:cNvPicPr>
            <a:picLocks noChangeAspect="1"/>
          </p:cNvPicPr>
          <p:nvPr/>
        </p:nvPicPr>
        <p:blipFill>
          <a:blip r:embed="rId4"/>
          <a:stretch>
            <a:fillRect/>
          </a:stretch>
        </p:blipFill>
        <p:spPr>
          <a:xfrm>
            <a:off x="750837" y="1079899"/>
            <a:ext cx="1869598" cy="2804397"/>
          </a:xfrm>
          <a:prstGeom prst="rect">
            <a:avLst/>
          </a:prstGeom>
        </p:spPr>
      </p:pic>
      <p:sp>
        <p:nvSpPr>
          <p:cNvPr id="4" name="Text 0"/>
          <p:cNvSpPr/>
          <p:nvPr/>
        </p:nvSpPr>
        <p:spPr>
          <a:xfrm>
            <a:off x="3262062" y="274320"/>
            <a:ext cx="5395874"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Deontologi dalam Bisnis</a:t>
            </a:r>
            <a:endParaRPr lang="en-US" sz="1500" dirty="0"/>
          </a:p>
        </p:txBody>
      </p:sp>
      <p:pic>
        <p:nvPicPr>
          <p:cNvPr id="5" name="Image 2" descr="/uploadFile/素材8_20240710091357A888.png"/>
          <p:cNvPicPr>
            <a:picLocks noChangeAspect="1"/>
          </p:cNvPicPr>
          <p:nvPr/>
        </p:nvPicPr>
        <p:blipFill>
          <a:blip r:embed="rId5"/>
          <a:srcRect/>
          <a:stretch/>
        </p:blipFill>
        <p:spPr>
          <a:xfrm>
            <a:off x="3260233" y="982612"/>
            <a:ext cx="274320" cy="277978"/>
          </a:xfrm>
          <a:prstGeom prst="rect">
            <a:avLst/>
          </a:prstGeom>
        </p:spPr>
      </p:pic>
      <p:sp>
        <p:nvSpPr>
          <p:cNvPr id="6" name="Text 1"/>
          <p:cNvSpPr/>
          <p:nvPr/>
        </p:nvSpPr>
        <p:spPr>
          <a:xfrm>
            <a:off x="3555584" y="890611"/>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Prinsip Moral dalam Pengambilan Keputusan Bisnis</a:t>
            </a:r>
            <a:endParaRPr lang="en-US" sz="1500" dirty="0"/>
          </a:p>
        </p:txBody>
      </p:sp>
      <p:sp>
        <p:nvSpPr>
          <p:cNvPr id="7" name="Text 2"/>
          <p:cNvSpPr/>
          <p:nvPr/>
        </p:nvSpPr>
        <p:spPr>
          <a:xfrm>
            <a:off x="3555584" y="1317678"/>
            <a:ext cx="5120640" cy="123521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deontologi mendorong pengambilan keputusan bisnis berdasarkan prinsip moral yang tetap dan tidak tergantung pada hasil akhir, sehingga memastikan keputusan yang diambil sejalan dengan prinsip </a:t>
            </a:r>
            <a:r>
              <a:rPr lang="en-US" sz="1100" dirty="0" err="1">
                <a:solidFill>
                  <a:srgbClr val="FFFFFF"/>
                </a:solidFill>
                <a:latin typeface="Arial" pitchFamily="34" charset="0"/>
                <a:ea typeface="Arial" pitchFamily="34" charset="-122"/>
                <a:cs typeface="Arial" pitchFamily="34" charset="-120"/>
              </a:rPr>
              <a:t>etika</a:t>
            </a:r>
            <a:r>
              <a:rPr lang="en-US" sz="1100" dirty="0" smtClean="0">
                <a:solidFill>
                  <a:srgbClr val="FFFFFF"/>
                </a:solidFill>
                <a:latin typeface="Arial" pitchFamily="34" charset="0"/>
                <a:ea typeface="Arial" pitchFamily="34" charset="-122"/>
                <a:cs typeface="Arial" pitchFamily="34" charset="-120"/>
              </a:rPr>
              <a:t>.</a:t>
            </a:r>
          </a:p>
          <a:p>
            <a:pPr>
              <a:lnSpc>
                <a:spcPct val="80000"/>
              </a:lnSpc>
              <a:spcBef>
                <a:spcPts val="375"/>
              </a:spcBef>
            </a:pPr>
            <a:r>
              <a:rPr lang="en-US" altLang="en-US" sz="1400" dirty="0" smtClean="0">
                <a:solidFill>
                  <a:schemeClr val="bg1"/>
                </a:solidFill>
                <a:sym typeface="Wingdings" panose="05000000000000000000" pitchFamily="2" charset="2"/>
              </a:rPr>
              <a:t></a:t>
            </a:r>
            <a:r>
              <a:rPr lang="en-US" altLang="en-US" sz="1400" dirty="0" err="1" smtClean="0">
                <a:solidFill>
                  <a:schemeClr val="bg1"/>
                </a:solidFill>
              </a:rPr>
              <a:t>suatu</a:t>
            </a:r>
            <a:r>
              <a:rPr lang="en-US" altLang="en-US" sz="1400" dirty="0" smtClean="0">
                <a:solidFill>
                  <a:schemeClr val="bg1"/>
                </a:solidFill>
              </a:rPr>
              <a:t> </a:t>
            </a:r>
            <a:r>
              <a:rPr lang="en-US" altLang="en-US" sz="1400" dirty="0" err="1">
                <a:solidFill>
                  <a:schemeClr val="bg1"/>
                </a:solidFill>
              </a:rPr>
              <a:t>tindakan</a:t>
            </a:r>
            <a:r>
              <a:rPr lang="en-US" altLang="en-US" sz="1400" dirty="0">
                <a:solidFill>
                  <a:schemeClr val="bg1"/>
                </a:solidFill>
              </a:rPr>
              <a:t> </a:t>
            </a:r>
            <a:r>
              <a:rPr lang="en-US" altLang="en-US" sz="1400" dirty="0" err="1">
                <a:solidFill>
                  <a:schemeClr val="bg1"/>
                </a:solidFill>
              </a:rPr>
              <a:t>itu</a:t>
            </a:r>
            <a:r>
              <a:rPr lang="en-US" altLang="en-US" sz="1400" dirty="0">
                <a:solidFill>
                  <a:schemeClr val="bg1"/>
                </a:solidFill>
              </a:rPr>
              <a:t> </a:t>
            </a:r>
            <a:r>
              <a:rPr lang="en-US" altLang="en-US" sz="1400" dirty="0" err="1">
                <a:solidFill>
                  <a:schemeClr val="bg1"/>
                </a:solidFill>
              </a:rPr>
              <a:t>baik</a:t>
            </a:r>
            <a:r>
              <a:rPr lang="en-US" altLang="en-US" sz="1400" dirty="0">
                <a:solidFill>
                  <a:schemeClr val="bg1"/>
                </a:solidFill>
              </a:rPr>
              <a:t> </a:t>
            </a:r>
            <a:r>
              <a:rPr lang="en-US" altLang="en-US" sz="1400" dirty="0" err="1">
                <a:solidFill>
                  <a:schemeClr val="bg1"/>
                </a:solidFill>
              </a:rPr>
              <a:t>kalau</a:t>
            </a:r>
            <a:r>
              <a:rPr lang="en-US" altLang="en-US" sz="1400" dirty="0">
                <a:solidFill>
                  <a:schemeClr val="bg1"/>
                </a:solidFill>
              </a:rPr>
              <a:t> </a:t>
            </a:r>
            <a:r>
              <a:rPr lang="en-US" altLang="en-US" sz="1400" dirty="0" err="1">
                <a:solidFill>
                  <a:schemeClr val="bg1"/>
                </a:solidFill>
              </a:rPr>
              <a:t>tindakan</a:t>
            </a:r>
            <a:r>
              <a:rPr lang="en-US" altLang="en-US" sz="1400" dirty="0">
                <a:solidFill>
                  <a:schemeClr val="bg1"/>
                </a:solidFill>
              </a:rPr>
              <a:t> </a:t>
            </a:r>
            <a:r>
              <a:rPr lang="en-US" altLang="en-US" sz="1400" dirty="0" err="1">
                <a:solidFill>
                  <a:schemeClr val="bg1"/>
                </a:solidFill>
              </a:rPr>
              <a:t>itu</a:t>
            </a:r>
            <a:r>
              <a:rPr lang="en-US" altLang="en-US" sz="1400" dirty="0">
                <a:solidFill>
                  <a:schemeClr val="bg1"/>
                </a:solidFill>
              </a:rPr>
              <a:t> </a:t>
            </a:r>
            <a:r>
              <a:rPr lang="en-US" altLang="en-US" sz="1400" dirty="0" err="1">
                <a:solidFill>
                  <a:schemeClr val="bg1"/>
                </a:solidFill>
              </a:rPr>
              <a:t>sesuai</a:t>
            </a:r>
            <a:r>
              <a:rPr lang="en-US" altLang="en-US" sz="1400" dirty="0">
                <a:solidFill>
                  <a:schemeClr val="bg1"/>
                </a:solidFill>
              </a:rPr>
              <a:t> </a:t>
            </a:r>
            <a:r>
              <a:rPr lang="en-US" altLang="en-US" sz="1400" dirty="0" err="1">
                <a:solidFill>
                  <a:schemeClr val="bg1"/>
                </a:solidFill>
              </a:rPr>
              <a:t>dengan</a:t>
            </a:r>
            <a:r>
              <a:rPr lang="en-US" altLang="en-US" sz="1400" dirty="0">
                <a:solidFill>
                  <a:schemeClr val="bg1"/>
                </a:solidFill>
              </a:rPr>
              <a:t> </a:t>
            </a:r>
            <a:r>
              <a:rPr lang="en-US" altLang="en-US" sz="1400" dirty="0" err="1">
                <a:solidFill>
                  <a:schemeClr val="bg1"/>
                </a:solidFill>
              </a:rPr>
              <a:t>norma</a:t>
            </a:r>
            <a:r>
              <a:rPr lang="en-US" altLang="en-US" sz="1400" dirty="0">
                <a:solidFill>
                  <a:schemeClr val="bg1"/>
                </a:solidFill>
              </a:rPr>
              <a:t>, </a:t>
            </a:r>
            <a:r>
              <a:rPr lang="en-US" altLang="en-US" sz="1400" dirty="0" err="1">
                <a:solidFill>
                  <a:schemeClr val="bg1"/>
                </a:solidFill>
              </a:rPr>
              <a:t>aturan</a:t>
            </a:r>
            <a:r>
              <a:rPr lang="en-US" altLang="en-US" sz="1400" dirty="0">
                <a:solidFill>
                  <a:schemeClr val="bg1"/>
                </a:solidFill>
              </a:rPr>
              <a:t>, </a:t>
            </a:r>
            <a:r>
              <a:rPr lang="en-US" altLang="en-US" sz="1400" dirty="0" err="1">
                <a:solidFill>
                  <a:schemeClr val="bg1"/>
                </a:solidFill>
              </a:rPr>
              <a:t>prosedur</a:t>
            </a:r>
            <a:r>
              <a:rPr lang="en-US" altLang="en-US" sz="1400" dirty="0">
                <a:solidFill>
                  <a:schemeClr val="bg1"/>
                </a:solidFill>
              </a:rPr>
              <a:t>, </a:t>
            </a:r>
            <a:r>
              <a:rPr lang="en-US" altLang="en-US" sz="1400" dirty="0" err="1">
                <a:solidFill>
                  <a:schemeClr val="bg1"/>
                </a:solidFill>
              </a:rPr>
              <a:t>dan</a:t>
            </a:r>
            <a:r>
              <a:rPr lang="en-US" altLang="en-US" sz="1400" dirty="0">
                <a:solidFill>
                  <a:schemeClr val="bg1"/>
                </a:solidFill>
              </a:rPr>
              <a:t> </a:t>
            </a:r>
            <a:r>
              <a:rPr lang="en-US" altLang="en-US" sz="1400" dirty="0" err="1">
                <a:solidFill>
                  <a:schemeClr val="bg1"/>
                </a:solidFill>
              </a:rPr>
              <a:t>kewajiban</a:t>
            </a:r>
            <a:endParaRPr lang="en-US" altLang="en-US" sz="1400" dirty="0">
              <a:solidFill>
                <a:schemeClr val="bg1"/>
              </a:solidFill>
            </a:endParaRPr>
          </a:p>
          <a:p>
            <a:pPr>
              <a:lnSpc>
                <a:spcPct val="80000"/>
              </a:lnSpc>
              <a:spcBef>
                <a:spcPts val="375"/>
              </a:spcBef>
            </a:pPr>
            <a:endParaRPr lang="en-US" sz="1500" dirty="0"/>
          </a:p>
        </p:txBody>
      </p:sp>
      <p:pic>
        <p:nvPicPr>
          <p:cNvPr id="8" name="Image 3" descr="/uploadFile/素材8_20240710091357A888.png"/>
          <p:cNvPicPr>
            <a:picLocks noChangeAspect="1"/>
          </p:cNvPicPr>
          <p:nvPr/>
        </p:nvPicPr>
        <p:blipFill>
          <a:blip r:embed="rId5"/>
          <a:srcRect/>
          <a:stretch/>
        </p:blipFill>
        <p:spPr>
          <a:xfrm rot="2700000">
            <a:off x="3262062" y="2332273"/>
            <a:ext cx="274320" cy="277978"/>
          </a:xfrm>
          <a:prstGeom prst="rect">
            <a:avLst/>
          </a:prstGeom>
        </p:spPr>
      </p:pic>
      <p:sp>
        <p:nvSpPr>
          <p:cNvPr id="9" name="Text 3"/>
          <p:cNvSpPr/>
          <p:nvPr/>
        </p:nvSpPr>
        <p:spPr>
          <a:xfrm>
            <a:off x="3555584" y="2286596"/>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Tanggung Jawab Moral terhadap Stakeholder</a:t>
            </a:r>
            <a:endParaRPr lang="en-US" sz="1500" dirty="0"/>
          </a:p>
        </p:txBody>
      </p:sp>
      <p:sp>
        <p:nvSpPr>
          <p:cNvPr id="10" name="Text 4"/>
          <p:cNvSpPr/>
          <p:nvPr/>
        </p:nvSpPr>
        <p:spPr>
          <a:xfrm>
            <a:off x="3555584" y="2724264"/>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konteks bisnis, etika deontologi menekankan tanggung jawab moral terhadap semua pihak yang terlibat (stakeholder) tanpa memandang hasil akhir atau konsekuensinya.</a:t>
            </a:r>
            <a:endParaRPr lang="en-US" sz="1500" dirty="0"/>
          </a:p>
        </p:txBody>
      </p:sp>
      <p:pic>
        <p:nvPicPr>
          <p:cNvPr id="11" name="Image 4" descr="/uploadFile/素材8_20240710091357A888.png"/>
          <p:cNvPicPr>
            <a:picLocks noChangeAspect="1"/>
          </p:cNvPicPr>
          <p:nvPr/>
        </p:nvPicPr>
        <p:blipFill>
          <a:blip r:embed="rId5"/>
          <a:srcRect/>
          <a:stretch/>
        </p:blipFill>
        <p:spPr>
          <a:xfrm rot="5400000">
            <a:off x="3262062" y="3538728"/>
            <a:ext cx="274320" cy="277978"/>
          </a:xfrm>
          <a:prstGeom prst="rect">
            <a:avLst/>
          </a:prstGeom>
        </p:spPr>
      </p:pic>
      <p:sp>
        <p:nvSpPr>
          <p:cNvPr id="12" name="Text 5"/>
          <p:cNvSpPr/>
          <p:nvPr/>
        </p:nvSpPr>
        <p:spPr>
          <a:xfrm>
            <a:off x="3555584" y="3493293"/>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Integritas dan Kepatuhan terhadap Prinsip Etika</a:t>
            </a:r>
            <a:endParaRPr lang="en-US" sz="1500" dirty="0"/>
          </a:p>
        </p:txBody>
      </p:sp>
      <p:sp>
        <p:nvSpPr>
          <p:cNvPr id="13" name="Text 6"/>
          <p:cNvSpPr/>
          <p:nvPr/>
        </p:nvSpPr>
        <p:spPr>
          <a:xfrm>
            <a:off x="3555584" y="3930961"/>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deontologi dalam bisnis menuntut integritas dan kepatuhan terhadap prinsip etika yang menjadi landasan moral dalam setiap tindakan bisnis.</a:t>
            </a:r>
            <a:endParaRPr lang="en-US" sz="15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Keberagaman dalam Bisnis</a:t>
            </a:r>
            <a:endParaRPr lang="en-US" sz="1500" dirty="0"/>
          </a:p>
        </p:txBody>
      </p:sp>
      <p:pic>
        <p:nvPicPr>
          <p:cNvPr id="3" name="Image 0" descr="/uploadFile/template/素材9_20240710093723A097.gif"/>
          <p:cNvPicPr>
            <a:picLocks noChangeAspect="1"/>
          </p:cNvPicPr>
          <p:nvPr/>
        </p:nvPicPr>
        <p:blipFill>
          <a:blip r:embed="rId3"/>
          <a:srcRect t="26500" b="23500"/>
          <a:stretch/>
        </p:blipFill>
        <p:spPr>
          <a:xfrm>
            <a:off x="0" y="2104051"/>
            <a:ext cx="9144000" cy="457200"/>
          </a:xfrm>
          <a:prstGeom prst="rect">
            <a:avLst/>
          </a:prstGeom>
        </p:spPr>
      </p:pic>
      <p:sp>
        <p:nvSpPr>
          <p:cNvPr id="4" name="Text 1"/>
          <p:cNvSpPr/>
          <p:nvPr/>
        </p:nvSpPr>
        <p:spPr>
          <a:xfrm>
            <a:off x="45720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Pentingnya Menghormati Keberagaman Budaya</a:t>
            </a:r>
            <a:endParaRPr lang="en-US" sz="1500" dirty="0"/>
          </a:p>
        </p:txBody>
      </p:sp>
      <p:sp>
        <p:nvSpPr>
          <p:cNvPr id="5" name="Text 2"/>
          <p:cNvSpPr/>
          <p:nvPr/>
        </p:nvSpPr>
        <p:spPr>
          <a:xfrm>
            <a:off x="329184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Pengembangan Kebijakan Inklusi</a:t>
            </a:r>
            <a:endParaRPr lang="en-US" sz="1500" dirty="0"/>
          </a:p>
        </p:txBody>
      </p:sp>
      <p:sp>
        <p:nvSpPr>
          <p:cNvPr id="6" name="Text 3"/>
          <p:cNvSpPr/>
          <p:nvPr/>
        </p:nvSpPr>
        <p:spPr>
          <a:xfrm>
            <a:off x="612648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Mendorong Kolaborasi Antar Budaya</a:t>
            </a:r>
            <a:endParaRPr lang="en-US" sz="1500" dirty="0"/>
          </a:p>
        </p:txBody>
      </p:sp>
      <p:sp>
        <p:nvSpPr>
          <p:cNvPr id="7" name="Text 4"/>
          <p:cNvSpPr/>
          <p:nvPr/>
        </p:nvSpPr>
        <p:spPr>
          <a:xfrm>
            <a:off x="45720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keberagaman dalam bisnis menekankan pentingnya menghormati dan memahami keberagaman budaya dalam lingkungan bisnis, sehingga menciptakan lingkungan kerja yang inklusif dan harmonis.</a:t>
            </a:r>
            <a:endParaRPr lang="en-US" sz="1500" dirty="0"/>
          </a:p>
        </p:txBody>
      </p:sp>
      <p:sp>
        <p:nvSpPr>
          <p:cNvPr id="8" name="Text 5"/>
          <p:cNvSpPr/>
          <p:nvPr/>
        </p:nvSpPr>
        <p:spPr>
          <a:xfrm>
            <a:off x="329184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keberagaman melalui pengembangan kebijakan inklusi dalam rekrutmen, pengembangan karyawan, dan pengambilan keputusan bisnis dapat menciptakan kesetaraan peluang dan keadilan bagi semua individu.</a:t>
            </a:r>
            <a:endParaRPr lang="en-US" sz="1500" dirty="0"/>
          </a:p>
        </p:txBody>
      </p:sp>
      <p:sp>
        <p:nvSpPr>
          <p:cNvPr id="9" name="Text 6"/>
          <p:cNvSpPr/>
          <p:nvPr/>
        </p:nvSpPr>
        <p:spPr>
          <a:xfrm>
            <a:off x="612648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keberagaman dalam bisnis juga mendorong kolaborasi antar budaya untuk memperkaya perspektif, inovasi, dan kreativitas dalam bisnis, sehingga menciptakan nilai tambah yang berkelanjutan.</a:t>
            </a:r>
            <a:endParaRPr lang="en-US" sz="15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Contoh Penerapan Etika dalam Bisnis</a:t>
            </a:r>
            <a:endParaRPr lang="en-US" sz="1500" dirty="0"/>
          </a:p>
        </p:txBody>
      </p:sp>
      <p:sp>
        <p:nvSpPr>
          <p:cNvPr id="3" name="Text 1"/>
          <p:cNvSpPr/>
          <p:nvPr/>
        </p:nvSpPr>
        <p:spPr>
          <a:xfrm>
            <a:off x="457200" y="214124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Transparansi dan Kepatuhan dalam Laporan Keuangan</a:t>
            </a:r>
            <a:endParaRPr lang="en-US" sz="1500" dirty="0"/>
          </a:p>
        </p:txBody>
      </p:sp>
      <p:sp>
        <p:nvSpPr>
          <p:cNvPr id="4" name="Text 2"/>
          <p:cNvSpPr/>
          <p:nvPr/>
        </p:nvSpPr>
        <p:spPr>
          <a:xfrm>
            <a:off x="45720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dalam bisnis dapat terlihat melalui transparansi dan kepatuhan dalam pelaporan keuangan, yang mencerminkan integritas dan tanggung jawab perusahaan terhadap pemegang saham dan masyarakat.</a:t>
            </a:r>
            <a:endParaRPr lang="en-US" sz="1500" dirty="0"/>
          </a:p>
        </p:txBody>
      </p:sp>
      <p:pic>
        <p:nvPicPr>
          <p:cNvPr id="5" name="Image 0" descr="/uploadFile/template/素材8_20240710091512A912.gif"/>
          <p:cNvPicPr>
            <a:picLocks noChangeAspect="1"/>
          </p:cNvPicPr>
          <p:nvPr/>
        </p:nvPicPr>
        <p:blipFill>
          <a:blip r:embed="rId3"/>
          <a:srcRect/>
          <a:stretch/>
        </p:blipFill>
        <p:spPr>
          <a:xfrm>
            <a:off x="1327711" y="1219450"/>
            <a:ext cx="727857" cy="727857"/>
          </a:xfrm>
          <a:prstGeom prst="ellipse">
            <a:avLst/>
          </a:prstGeom>
        </p:spPr>
      </p:pic>
      <p:sp>
        <p:nvSpPr>
          <p:cNvPr id="6" name="Text 3"/>
          <p:cNvSpPr/>
          <p:nvPr/>
        </p:nvSpPr>
        <p:spPr>
          <a:xfrm>
            <a:off x="86421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pic>
        <p:nvPicPr>
          <p:cNvPr id="7" name="Image 1" descr="/uploadFile/template/素材8_20240710091512A912.gif"/>
          <p:cNvPicPr>
            <a:picLocks noChangeAspect="1"/>
          </p:cNvPicPr>
          <p:nvPr/>
        </p:nvPicPr>
        <p:blipFill>
          <a:blip r:embed="rId3"/>
          <a:srcRect/>
          <a:stretch/>
        </p:blipFill>
        <p:spPr>
          <a:xfrm>
            <a:off x="4208071" y="1219450"/>
            <a:ext cx="727857" cy="727857"/>
          </a:xfrm>
          <a:prstGeom prst="ellipse">
            <a:avLst/>
          </a:prstGeom>
        </p:spPr>
      </p:pic>
      <p:sp>
        <p:nvSpPr>
          <p:cNvPr id="8" name="Text 4"/>
          <p:cNvSpPr/>
          <p:nvPr/>
        </p:nvSpPr>
        <p:spPr>
          <a:xfrm>
            <a:off x="333756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Komitmen terhadap Praktik Bisnis Berkelanjutan</a:t>
            </a:r>
            <a:endParaRPr lang="en-US" sz="1500" dirty="0"/>
          </a:p>
        </p:txBody>
      </p:sp>
      <p:sp>
        <p:nvSpPr>
          <p:cNvPr id="9" name="Text 5"/>
          <p:cNvSpPr/>
          <p:nvPr/>
        </p:nvSpPr>
        <p:spPr>
          <a:xfrm>
            <a:off x="333756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Contoh penerapan etika dalam bisnis adalah komitmen terhadap praktik bisnis berkelanjutan yang memperhatikan dampak lingkungan, sosial, dan ekonomi dalam setiap keputusan dan operasional perusahaan.</a:t>
            </a:r>
            <a:endParaRPr lang="en-US" sz="1500" dirty="0"/>
          </a:p>
        </p:txBody>
      </p:sp>
      <p:sp>
        <p:nvSpPr>
          <p:cNvPr id="10" name="Text 6"/>
          <p:cNvSpPr/>
          <p:nvPr/>
        </p:nvSpPr>
        <p:spPr>
          <a:xfrm>
            <a:off x="374457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pic>
        <p:nvPicPr>
          <p:cNvPr id="11" name="Image 2" descr="/uploadFile/template/素材8_20240710091512A912.gif"/>
          <p:cNvPicPr>
            <a:picLocks noChangeAspect="1"/>
          </p:cNvPicPr>
          <p:nvPr/>
        </p:nvPicPr>
        <p:blipFill>
          <a:blip r:embed="rId3"/>
          <a:srcRect/>
          <a:stretch/>
        </p:blipFill>
        <p:spPr>
          <a:xfrm>
            <a:off x="7088431" y="1219450"/>
            <a:ext cx="727857" cy="727857"/>
          </a:xfrm>
          <a:prstGeom prst="ellipse">
            <a:avLst/>
          </a:prstGeom>
        </p:spPr>
      </p:pic>
      <p:sp>
        <p:nvSpPr>
          <p:cNvPr id="12" name="Text 7"/>
          <p:cNvSpPr/>
          <p:nvPr/>
        </p:nvSpPr>
        <p:spPr>
          <a:xfrm>
            <a:off x="621792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Penegakan Keadilan dan Kesetaraan di Lingkungan Kerja</a:t>
            </a:r>
            <a:endParaRPr lang="en-US" sz="1500" dirty="0"/>
          </a:p>
        </p:txBody>
      </p:sp>
      <p:sp>
        <p:nvSpPr>
          <p:cNvPr id="13" name="Text 8"/>
          <p:cNvSpPr/>
          <p:nvPr/>
        </p:nvSpPr>
        <p:spPr>
          <a:xfrm>
            <a:off x="621792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dalam bisnis tercermin melalui penegakan keadilan dan kesetaraan di lingkungan kerja, yang menciptakan motivasi, loyalitas, dan produktivitas karyawan yang berkelanjutan.</a:t>
            </a:r>
            <a:endParaRPr lang="en-US" sz="1500" dirty="0"/>
          </a:p>
        </p:txBody>
      </p:sp>
      <p:sp>
        <p:nvSpPr>
          <p:cNvPr id="14" name="Text 9"/>
          <p:cNvSpPr/>
          <p:nvPr/>
        </p:nvSpPr>
        <p:spPr>
          <a:xfrm>
            <a:off x="662493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138377" y="1530461"/>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04 Teori Etika Virtue dan Kontribusinya dalam Bisnis</a:t>
            </a:r>
            <a:endParaRPr lang="en-US" sz="1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
        <p:nvSpPr>
          <p:cNvPr id="5" name="TextBox 4"/>
          <p:cNvSpPr txBox="1"/>
          <p:nvPr/>
        </p:nvSpPr>
        <p:spPr>
          <a:xfrm>
            <a:off x="3101163" y="2675032"/>
            <a:ext cx="5961321" cy="1754326"/>
          </a:xfrm>
          <a:prstGeom prst="rect">
            <a:avLst/>
          </a:prstGeom>
          <a:noFill/>
        </p:spPr>
        <p:txBody>
          <a:bodyPr wrap="square" rtlCol="0">
            <a:spAutoFit/>
          </a:bodyPr>
          <a:lstStyle/>
          <a:p>
            <a:pPr algn="ctr"/>
            <a:r>
              <a:rPr lang="id-ID" b="1" dirty="0">
                <a:solidFill>
                  <a:schemeClr val="bg1"/>
                </a:solidFill>
              </a:rPr>
              <a:t>Sebuah tindakan secara moral benar jika dalam pelaksanaannya pelaku menerapkan menunjukkan atau mengembangkan karakter moral yang baik dan secara moral salah jika dalam pelaksanaannya pelaku menerapkan ,menunjukkan dan mengembangkan karakter moral yang </a:t>
            </a:r>
            <a:r>
              <a:rPr lang="id-ID" b="1" dirty="0" smtClean="0">
                <a:solidFill>
                  <a:schemeClr val="bg1"/>
                </a:solidFill>
              </a:rPr>
              <a:t>buruk</a:t>
            </a:r>
            <a:endParaRPr lang="id-ID"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Pengertian Teori Etika Virtue</a:t>
            </a:r>
            <a:endParaRPr lang="en-US" sz="1500" dirty="0"/>
          </a:p>
        </p:txBody>
      </p:sp>
      <p:pic>
        <p:nvPicPr>
          <p:cNvPr id="3" name="Image 0" descr="/uploadFile/template/1_20240710101847A424.gif"/>
          <p:cNvPicPr>
            <a:picLocks noChangeAspect="1"/>
          </p:cNvPicPr>
          <p:nvPr/>
        </p:nvPicPr>
        <p:blipFill>
          <a:blip r:embed="rId3"/>
          <a:srcRect/>
          <a:stretch/>
        </p:blipFill>
        <p:spPr>
          <a:xfrm>
            <a:off x="826618" y="1297228"/>
            <a:ext cx="914400" cy="914400"/>
          </a:xfrm>
          <a:prstGeom prst="ellipse">
            <a:avLst/>
          </a:prstGeom>
        </p:spPr>
      </p:pic>
      <p:pic>
        <p:nvPicPr>
          <p:cNvPr id="4" name="Image 1" descr="/uploadFile/template/2_20240710101857A431.gif"/>
          <p:cNvPicPr>
            <a:picLocks noChangeAspect="1"/>
          </p:cNvPicPr>
          <p:nvPr/>
        </p:nvPicPr>
        <p:blipFill>
          <a:blip r:embed="rId4"/>
          <a:srcRect/>
          <a:stretch/>
        </p:blipFill>
        <p:spPr>
          <a:xfrm>
            <a:off x="3018857" y="1297228"/>
            <a:ext cx="914400" cy="914400"/>
          </a:xfrm>
          <a:prstGeom prst="ellipse">
            <a:avLst/>
          </a:prstGeom>
        </p:spPr>
      </p:pic>
      <p:pic>
        <p:nvPicPr>
          <p:cNvPr id="5" name="Image 2" descr="/uploadFile/template/3_20240710101837A420.gif"/>
          <p:cNvPicPr>
            <a:picLocks noChangeAspect="1"/>
          </p:cNvPicPr>
          <p:nvPr/>
        </p:nvPicPr>
        <p:blipFill>
          <a:blip r:embed="rId5"/>
          <a:srcRect/>
          <a:stretch/>
        </p:blipFill>
        <p:spPr>
          <a:xfrm>
            <a:off x="5210743" y="1297228"/>
            <a:ext cx="914400" cy="914400"/>
          </a:xfrm>
          <a:prstGeom prst="ellipse">
            <a:avLst/>
          </a:prstGeom>
        </p:spPr>
      </p:pic>
      <p:pic>
        <p:nvPicPr>
          <p:cNvPr id="6" name="Image 3" descr="/uploadFile/template/4_20240710101914A448.gif"/>
          <p:cNvPicPr>
            <a:picLocks noChangeAspect="1"/>
          </p:cNvPicPr>
          <p:nvPr/>
        </p:nvPicPr>
        <p:blipFill>
          <a:blip r:embed="rId6"/>
          <a:srcRect/>
          <a:stretch/>
        </p:blipFill>
        <p:spPr>
          <a:xfrm>
            <a:off x="7402628" y="1297228"/>
            <a:ext cx="914400" cy="914400"/>
          </a:xfrm>
          <a:prstGeom prst="ellipse">
            <a:avLst/>
          </a:prstGeom>
        </p:spPr>
      </p:pic>
      <p:sp>
        <p:nvSpPr>
          <p:cNvPr id="7" name="Text 1"/>
          <p:cNvSpPr/>
          <p:nvPr/>
        </p:nvSpPr>
        <p:spPr>
          <a:xfrm>
            <a:off x="232612"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Teori Etika Virtue adalah teori yang menekankan pentingnya karakter dan moralitas individu dalam mengambil keputusan.</a:t>
            </a:r>
            <a:endParaRPr lang="en-US" sz="1500" dirty="0"/>
          </a:p>
        </p:txBody>
      </p:sp>
      <p:sp>
        <p:nvSpPr>
          <p:cNvPr id="8" name="Text 2"/>
          <p:cNvSpPr/>
          <p:nvPr/>
        </p:nvSpPr>
        <p:spPr>
          <a:xfrm>
            <a:off x="232612"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Definisi Teori Etika Virtue</a:t>
            </a:r>
            <a:endParaRPr lang="en-US" sz="1500" dirty="0"/>
          </a:p>
        </p:txBody>
      </p:sp>
      <p:sp>
        <p:nvSpPr>
          <p:cNvPr id="9" name="Text 3"/>
          <p:cNvSpPr/>
          <p:nvPr/>
        </p:nvSpPr>
        <p:spPr>
          <a:xfrm>
            <a:off x="2424497"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Prinsip-prinsip Teori Etika Virtue</a:t>
            </a:r>
            <a:endParaRPr lang="en-US" sz="1500" dirty="0"/>
          </a:p>
        </p:txBody>
      </p:sp>
      <p:sp>
        <p:nvSpPr>
          <p:cNvPr id="10" name="Text 4"/>
          <p:cNvSpPr/>
          <p:nvPr/>
        </p:nvSpPr>
        <p:spPr>
          <a:xfrm>
            <a:off x="4616383"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Penerapan Teori Etika Virtue dalam Bisnis</a:t>
            </a:r>
            <a:endParaRPr lang="en-US" sz="1500" dirty="0"/>
          </a:p>
        </p:txBody>
      </p:sp>
      <p:sp>
        <p:nvSpPr>
          <p:cNvPr id="11" name="Text 5"/>
          <p:cNvSpPr/>
          <p:nvPr/>
        </p:nvSpPr>
        <p:spPr>
          <a:xfrm>
            <a:off x="6808268"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Mengaplikasikan Teori Etika Virtue</a:t>
            </a:r>
            <a:endParaRPr lang="en-US" sz="1500" dirty="0"/>
          </a:p>
        </p:txBody>
      </p:sp>
      <p:sp>
        <p:nvSpPr>
          <p:cNvPr id="12" name="Text 6"/>
          <p:cNvSpPr/>
          <p:nvPr/>
        </p:nvSpPr>
        <p:spPr>
          <a:xfrm>
            <a:off x="2424497"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Prinsip-prinsip utama dari Teori Etika Virtue mencakup kejujuran, keberanian, kebijaksanaan, dan kesederhanaan.</a:t>
            </a:r>
            <a:endParaRPr lang="en-US" sz="1500" dirty="0"/>
          </a:p>
        </p:txBody>
      </p:sp>
      <p:sp>
        <p:nvSpPr>
          <p:cNvPr id="13" name="Text 7"/>
          <p:cNvSpPr/>
          <p:nvPr/>
        </p:nvSpPr>
        <p:spPr>
          <a:xfrm>
            <a:off x="4616383"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Teori Etika Virtue dalam bisnis dapat meningkatkan reputasi perusahaan, membangun kepercayaan pelanggan, dan menciptakan lingkungan kerja yang positif.</a:t>
            </a:r>
            <a:endParaRPr lang="en-US" sz="1500" dirty="0"/>
          </a:p>
        </p:txBody>
      </p:sp>
      <p:sp>
        <p:nvSpPr>
          <p:cNvPr id="14" name="Text 8"/>
          <p:cNvSpPr/>
          <p:nvPr/>
        </p:nvSpPr>
        <p:spPr>
          <a:xfrm>
            <a:off x="6808268"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utama dalam mengaplikasikan Teori Etika Virtue dalam bisnis meliputi kesulitan menilai karakter dan kecenderungan perilaku yang subjektif.</a:t>
            </a:r>
            <a:endParaRPr lang="en-US" sz="15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3643" y="69535"/>
            <a:ext cx="1412369" cy="143122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997" y="106324"/>
            <a:ext cx="1386975" cy="14054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Kontribusi Teori Etika Virtue dalam Bisnis</a:t>
            </a:r>
            <a:endParaRPr lang="en-US" sz="1500" dirty="0"/>
          </a:p>
        </p:txBody>
      </p:sp>
      <p:pic>
        <p:nvPicPr>
          <p:cNvPr id="3" name="Image 0" descr="/uploadFile/template/素材10_20240710094348A147.gif"/>
          <p:cNvPicPr>
            <a:picLocks noChangeAspect="1"/>
          </p:cNvPicPr>
          <p:nvPr/>
        </p:nvPicPr>
        <p:blipFill>
          <a:blip r:embed="rId3"/>
          <a:stretch>
            <a:fillRect/>
          </a:stretch>
        </p:blipFill>
        <p:spPr>
          <a:xfrm>
            <a:off x="411480" y="1234440"/>
            <a:ext cx="4114800" cy="1737360"/>
          </a:xfrm>
          <a:prstGeom prst="rect">
            <a:avLst/>
          </a:prstGeom>
        </p:spPr>
      </p:pic>
      <p:pic>
        <p:nvPicPr>
          <p:cNvPr id="4" name="Image 1" descr="/uploadFile/template/素材10_20240710094348A147.gif"/>
          <p:cNvPicPr>
            <a:picLocks noChangeAspect="1"/>
          </p:cNvPicPr>
          <p:nvPr/>
        </p:nvPicPr>
        <p:blipFill>
          <a:blip r:embed="rId3"/>
          <a:stretch>
            <a:fillRect/>
          </a:stretch>
        </p:blipFill>
        <p:spPr>
          <a:xfrm flipH="1">
            <a:off x="4617720" y="1234440"/>
            <a:ext cx="4114800" cy="1737360"/>
          </a:xfrm>
          <a:prstGeom prst="rect">
            <a:avLst/>
          </a:prstGeom>
        </p:spPr>
      </p:pic>
      <p:pic>
        <p:nvPicPr>
          <p:cNvPr id="5" name="Image 2" descr="/uploadFile/template/素材10_20240710094348A147.gif"/>
          <p:cNvPicPr>
            <a:picLocks noChangeAspect="1"/>
          </p:cNvPicPr>
          <p:nvPr/>
        </p:nvPicPr>
        <p:blipFill>
          <a:blip r:embed="rId3"/>
          <a:stretch>
            <a:fillRect/>
          </a:stretch>
        </p:blipFill>
        <p:spPr>
          <a:xfrm flipH="1">
            <a:off x="411480" y="3048077"/>
            <a:ext cx="4114800" cy="1737360"/>
          </a:xfrm>
          <a:prstGeom prst="rect">
            <a:avLst/>
          </a:prstGeom>
        </p:spPr>
      </p:pic>
      <p:pic>
        <p:nvPicPr>
          <p:cNvPr id="6" name="Image 3" descr="/uploadFile/template/素材10_20240710094348A147.gif"/>
          <p:cNvPicPr>
            <a:picLocks noChangeAspect="1"/>
          </p:cNvPicPr>
          <p:nvPr/>
        </p:nvPicPr>
        <p:blipFill>
          <a:blip r:embed="rId3"/>
          <a:stretch>
            <a:fillRect/>
          </a:stretch>
        </p:blipFill>
        <p:spPr>
          <a:xfrm>
            <a:off x="4617720" y="3048077"/>
            <a:ext cx="4114800" cy="1737360"/>
          </a:xfrm>
          <a:prstGeom prst="rect">
            <a:avLst/>
          </a:prstGeom>
        </p:spPr>
      </p:pic>
      <p:sp>
        <p:nvSpPr>
          <p:cNvPr id="7" name="Text 1"/>
          <p:cNvSpPr/>
          <p:nvPr/>
        </p:nvSpPr>
        <p:spPr>
          <a:xfrm>
            <a:off x="37033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01</a:t>
            </a:r>
            <a:endParaRPr lang="en-US" sz="1500" dirty="0"/>
          </a:p>
        </p:txBody>
      </p:sp>
      <p:sp>
        <p:nvSpPr>
          <p:cNvPr id="8" name="Text 2"/>
          <p:cNvSpPr/>
          <p:nvPr/>
        </p:nvSpPr>
        <p:spPr>
          <a:xfrm>
            <a:off x="46177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02</a:t>
            </a:r>
            <a:endParaRPr lang="en-US" sz="1500" dirty="0"/>
          </a:p>
        </p:txBody>
      </p:sp>
      <p:sp>
        <p:nvSpPr>
          <p:cNvPr id="9" name="Text 3"/>
          <p:cNvSpPr/>
          <p:nvPr/>
        </p:nvSpPr>
        <p:spPr>
          <a:xfrm>
            <a:off x="37033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03</a:t>
            </a:r>
            <a:endParaRPr lang="en-US" sz="1500" dirty="0"/>
          </a:p>
        </p:txBody>
      </p:sp>
      <p:sp>
        <p:nvSpPr>
          <p:cNvPr id="10" name="Text 4"/>
          <p:cNvSpPr/>
          <p:nvPr/>
        </p:nvSpPr>
        <p:spPr>
          <a:xfrm>
            <a:off x="46177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04</a:t>
            </a:r>
            <a:endParaRPr lang="en-US" sz="1500" dirty="0"/>
          </a:p>
        </p:txBody>
      </p:sp>
      <p:sp>
        <p:nvSpPr>
          <p:cNvPr id="11" name="Text 5"/>
          <p:cNvSpPr/>
          <p:nvPr/>
        </p:nvSpPr>
        <p:spPr>
          <a:xfrm>
            <a:off x="54864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Peningkatan Kualitas Keputusan Bisnis</a:t>
            </a:r>
            <a:endParaRPr lang="en-US" sz="1500" dirty="0"/>
          </a:p>
        </p:txBody>
      </p:sp>
      <p:sp>
        <p:nvSpPr>
          <p:cNvPr id="12" name="Text 6"/>
          <p:cNvSpPr/>
          <p:nvPr/>
        </p:nvSpPr>
        <p:spPr>
          <a:xfrm>
            <a:off x="54864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Teori Etika Virtue dapat membantu dalam menghasilkan keputusan bisnis yang lebih bermoral dan bertanggung jawab.</a:t>
            </a:r>
            <a:endParaRPr lang="en-US" sz="1500" dirty="0"/>
          </a:p>
        </p:txBody>
      </p:sp>
      <p:sp>
        <p:nvSpPr>
          <p:cNvPr id="13" name="Text 7"/>
          <p:cNvSpPr/>
          <p:nvPr/>
        </p:nvSpPr>
        <p:spPr>
          <a:xfrm>
            <a:off x="475488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Pembentukan Budaya Perusahaan yang Beretika</a:t>
            </a:r>
            <a:endParaRPr lang="en-US" sz="1500" dirty="0"/>
          </a:p>
        </p:txBody>
      </p:sp>
      <p:sp>
        <p:nvSpPr>
          <p:cNvPr id="14" name="Text 8"/>
          <p:cNvSpPr/>
          <p:nvPr/>
        </p:nvSpPr>
        <p:spPr>
          <a:xfrm>
            <a:off x="475488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Teori Etika Virtue dapat membantu dalam membentuk budaya perusahaan yang lebih beretika dan memberdayakan karyawan untuk bertindak sesuai dengan nilai-nilai moral.</a:t>
            </a:r>
            <a:endParaRPr lang="en-US" sz="1500" dirty="0"/>
          </a:p>
        </p:txBody>
      </p:sp>
      <p:sp>
        <p:nvSpPr>
          <p:cNvPr id="15" name="Text 9"/>
          <p:cNvSpPr/>
          <p:nvPr/>
        </p:nvSpPr>
        <p:spPr>
          <a:xfrm>
            <a:off x="54864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Pengembangan Hubungan Bisnis yang Berkelanjutan</a:t>
            </a:r>
            <a:endParaRPr lang="en-US" sz="1500" dirty="0"/>
          </a:p>
        </p:txBody>
      </p:sp>
      <p:sp>
        <p:nvSpPr>
          <p:cNvPr id="16" name="Text 10"/>
          <p:cNvSpPr/>
          <p:nvPr/>
        </p:nvSpPr>
        <p:spPr>
          <a:xfrm>
            <a:off x="54864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Dengan menerapkan prinsip-prinsip Teori Etika Virtue, perusahaan dapat membangun hubungan bisnis yang berkelanjutan berdasarkan kepercayaan dan integritas.</a:t>
            </a:r>
            <a:endParaRPr lang="en-US" sz="1500" dirty="0"/>
          </a:p>
        </p:txBody>
      </p:sp>
      <p:sp>
        <p:nvSpPr>
          <p:cNvPr id="17" name="Text 11"/>
          <p:cNvSpPr/>
          <p:nvPr/>
        </p:nvSpPr>
        <p:spPr>
          <a:xfrm>
            <a:off x="475488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Mengurangi Risiko Reputasi dan Hukum</a:t>
            </a:r>
            <a:endParaRPr lang="en-US" sz="1500" dirty="0"/>
          </a:p>
        </p:txBody>
      </p:sp>
      <p:sp>
        <p:nvSpPr>
          <p:cNvPr id="18" name="Text 12"/>
          <p:cNvSpPr/>
          <p:nvPr/>
        </p:nvSpPr>
        <p:spPr>
          <a:xfrm>
            <a:off x="475488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Teori Etika Virtue dapat mengurangi risiko terkait dengan pelanggaran etika, yang dapat merusak reputasi perusahaan dan menghadapi konsekuensi hukum.</a:t>
            </a:r>
            <a:endParaRPr lang="en-US" sz="1500"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84" y="100189"/>
            <a:ext cx="1044036" cy="10579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8072B"/>
        </a:solidFill>
        <a:effectLst/>
      </p:bgPr>
    </p:bg>
    <p:spTree>
      <p:nvGrpSpPr>
        <p:cNvPr id="1" name=""/>
        <p:cNvGrpSpPr/>
        <p:nvPr/>
      </p:nvGrpSpPr>
      <p:grpSpPr>
        <a:xfrm>
          <a:off x="0" y="0"/>
          <a:ext cx="0" cy="0"/>
          <a:chOff x="0" y="0"/>
          <a:chExt cx="0" cy="0"/>
        </a:xfrm>
      </p:grpSpPr>
      <p:sp>
        <p:nvSpPr>
          <p:cNvPr id="2" name="Shape 0"/>
          <p:cNvSpPr/>
          <p:nvPr/>
        </p:nvSpPr>
        <p:spPr>
          <a:xfrm>
            <a:off x="-5615" y="4007298"/>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sp>
        <p:nvSpPr>
          <p:cNvPr id="3" name="Shape 1"/>
          <p:cNvSpPr/>
          <p:nvPr/>
        </p:nvSpPr>
        <p:spPr>
          <a:xfrm>
            <a:off x="1177310" y="3006572"/>
            <a:ext cx="7966690" cy="914400"/>
          </a:xfrm>
          <a:custGeom>
            <a:avLst/>
            <a:gdLst/>
            <a:ahLst/>
            <a:cxnLst/>
            <a:rect l="l" t="t" r="r" b="b"/>
            <a:pathLst>
              <a:path w="7966690" h="914400">
                <a:moveTo>
                  <a:pt x="0" y="0"/>
                </a:moveTo>
                <a:lnTo>
                  <a:pt x="7966690" y="0"/>
                </a:lnTo>
                <a:lnTo>
                  <a:pt x="7966690" y="914400"/>
                </a:lnTo>
                <a:lnTo>
                  <a:pt x="0" y="914400"/>
                </a:lnTo>
                <a:close/>
              </a:path>
            </a:pathLst>
          </a:custGeom>
          <a:solidFill>
            <a:srgbClr val="D20AF4">
              <a:alpha val="80000"/>
            </a:srgbClr>
          </a:solidFill>
          <a:ln/>
        </p:spPr>
      </p:sp>
      <p:sp>
        <p:nvSpPr>
          <p:cNvPr id="4" name="Shape 2"/>
          <p:cNvSpPr/>
          <p:nvPr/>
        </p:nvSpPr>
        <p:spPr>
          <a:xfrm>
            <a:off x="0" y="2005846"/>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pic>
        <p:nvPicPr>
          <p:cNvPr id="5" name="Image 0" descr="/uploadFile/template/素材8_20240710091512A912.gif"/>
          <p:cNvPicPr>
            <a:picLocks noChangeAspect="1"/>
          </p:cNvPicPr>
          <p:nvPr/>
        </p:nvPicPr>
        <p:blipFill>
          <a:blip r:embed="rId3"/>
          <a:srcRect l="3670" t="4587" r="4587" b="3670"/>
          <a:stretch/>
        </p:blipFill>
        <p:spPr>
          <a:xfrm>
            <a:off x="717804" y="3006572"/>
            <a:ext cx="919886" cy="919886"/>
          </a:xfrm>
          <a:prstGeom prst="ellipse">
            <a:avLst/>
          </a:prstGeom>
        </p:spPr>
      </p:pic>
      <p:pic>
        <p:nvPicPr>
          <p:cNvPr id="6" name="Image 1" descr="/uploadFile/template/素材8_20240710091512A912.gif"/>
          <p:cNvPicPr>
            <a:picLocks noChangeAspect="1"/>
          </p:cNvPicPr>
          <p:nvPr/>
        </p:nvPicPr>
        <p:blipFill>
          <a:blip r:embed="rId3"/>
          <a:srcRect l="3670" t="4587" r="4587" b="3670"/>
          <a:stretch/>
        </p:blipFill>
        <p:spPr>
          <a:xfrm>
            <a:off x="7504481" y="4007298"/>
            <a:ext cx="919886" cy="919886"/>
          </a:xfrm>
          <a:prstGeom prst="ellipse">
            <a:avLst/>
          </a:prstGeom>
        </p:spPr>
      </p:pic>
      <p:pic>
        <p:nvPicPr>
          <p:cNvPr id="7" name="Image 2" descr="/uploadFile/template/素材8_20240710091512A912.gif"/>
          <p:cNvPicPr>
            <a:picLocks noChangeAspect="1"/>
          </p:cNvPicPr>
          <p:nvPr/>
        </p:nvPicPr>
        <p:blipFill>
          <a:blip r:embed="rId3"/>
          <a:srcRect l="3670" t="4587" r="4587" b="3670"/>
          <a:stretch/>
        </p:blipFill>
        <p:spPr>
          <a:xfrm>
            <a:off x="7504481" y="2005846"/>
            <a:ext cx="919886" cy="919886"/>
          </a:xfrm>
          <a:prstGeom prst="ellipse">
            <a:avLst/>
          </a:prstGeom>
        </p:spPr>
      </p:pic>
      <p:sp>
        <p:nvSpPr>
          <p:cNvPr id="8" name="Shape 3"/>
          <p:cNvSpPr/>
          <p:nvPr/>
        </p:nvSpPr>
        <p:spPr>
          <a:xfrm>
            <a:off x="1177747" y="1007647"/>
            <a:ext cx="7966253" cy="914400"/>
          </a:xfrm>
          <a:custGeom>
            <a:avLst/>
            <a:gdLst/>
            <a:ahLst/>
            <a:cxnLst/>
            <a:rect l="l" t="t" r="r" b="b"/>
            <a:pathLst>
              <a:path w="7966253" h="914400">
                <a:moveTo>
                  <a:pt x="0" y="0"/>
                </a:moveTo>
                <a:lnTo>
                  <a:pt x="7966253" y="0"/>
                </a:lnTo>
                <a:lnTo>
                  <a:pt x="7966253" y="914400"/>
                </a:lnTo>
                <a:lnTo>
                  <a:pt x="0" y="914400"/>
                </a:lnTo>
                <a:close/>
              </a:path>
            </a:pathLst>
          </a:custGeom>
          <a:solidFill>
            <a:srgbClr val="D20AF4">
              <a:alpha val="70000"/>
            </a:srgbClr>
          </a:solidFill>
          <a:ln/>
        </p:spPr>
      </p:sp>
      <p:pic>
        <p:nvPicPr>
          <p:cNvPr id="9" name="Image 3" descr="/uploadFile/template/素材8_20240710091512A912.gif"/>
          <p:cNvPicPr>
            <a:picLocks noChangeAspect="1"/>
          </p:cNvPicPr>
          <p:nvPr/>
        </p:nvPicPr>
        <p:blipFill>
          <a:blip r:embed="rId3"/>
          <a:srcRect l="3670" t="4587" r="4587" b="3670"/>
          <a:stretch/>
        </p:blipFill>
        <p:spPr>
          <a:xfrm>
            <a:off x="717804" y="1004904"/>
            <a:ext cx="919886" cy="919886"/>
          </a:xfrm>
          <a:prstGeom prst="ellipse">
            <a:avLst/>
          </a:prstGeom>
        </p:spPr>
      </p:pic>
      <p:sp>
        <p:nvSpPr>
          <p:cNvPr id="10" name="Text 4"/>
          <p:cNvSpPr/>
          <p:nvPr/>
        </p:nvSpPr>
        <p:spPr>
          <a:xfrm>
            <a:off x="457200" y="27432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Penerapan Teori Etika Virtue dalam Bisnis</a:t>
            </a:r>
            <a:endParaRPr lang="en-US" sz="1500" dirty="0"/>
          </a:p>
        </p:txBody>
      </p:sp>
      <p:sp>
        <p:nvSpPr>
          <p:cNvPr id="11" name="Text 5"/>
          <p:cNvSpPr/>
          <p:nvPr/>
        </p:nvSpPr>
        <p:spPr>
          <a:xfrm>
            <a:off x="740664" y="1178856"/>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sp>
        <p:nvSpPr>
          <p:cNvPr id="12" name="Text 6"/>
          <p:cNvSpPr/>
          <p:nvPr/>
        </p:nvSpPr>
        <p:spPr>
          <a:xfrm>
            <a:off x="1645920" y="1005120"/>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Perusahaan yang Sukses Mengaplikasikan Teori Etika Virtue</a:t>
            </a:r>
            <a:endParaRPr lang="en-US" sz="1500" dirty="0"/>
          </a:p>
        </p:txBody>
      </p:sp>
      <p:sp>
        <p:nvSpPr>
          <p:cNvPr id="13" name="Text 7"/>
          <p:cNvSpPr/>
          <p:nvPr/>
        </p:nvSpPr>
        <p:spPr>
          <a:xfrm>
            <a:off x="1645920" y="1215432"/>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Studi kasus perusahaan seperti Patagonia dan Whole Foods Market menunjukkan bagaimana penerapan Teori Etika Virtue dapat menjadi landasan kesuksesan bisnis.</a:t>
            </a:r>
            <a:endParaRPr lang="en-US" sz="1500" dirty="0"/>
          </a:p>
        </p:txBody>
      </p:sp>
      <p:sp>
        <p:nvSpPr>
          <p:cNvPr id="14" name="Text 8"/>
          <p:cNvSpPr/>
          <p:nvPr/>
        </p:nvSpPr>
        <p:spPr>
          <a:xfrm>
            <a:off x="7495994" y="2179582"/>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sp>
        <p:nvSpPr>
          <p:cNvPr id="15" name="Text 9"/>
          <p:cNvSpPr/>
          <p:nvPr/>
        </p:nvSpPr>
        <p:spPr>
          <a:xfrm>
            <a:off x="457200" y="2005846"/>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Implementasi Teori Etika Virtue dalam Kebijakan Perusahaan</a:t>
            </a:r>
            <a:endParaRPr lang="en-US" sz="1500" dirty="0"/>
          </a:p>
        </p:txBody>
      </p:sp>
      <p:sp>
        <p:nvSpPr>
          <p:cNvPr id="16" name="Text 10"/>
          <p:cNvSpPr/>
          <p:nvPr/>
        </p:nvSpPr>
        <p:spPr>
          <a:xfrm>
            <a:off x="457200" y="2216158"/>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Perusahaan dapat mengimplementasikan Teori Etika Virtue dalam kebijakan perusahaan, termasuk dalam proses rekrutmen, pelatihan, dan evaluasi kinerja.</a:t>
            </a:r>
            <a:endParaRPr lang="en-US" sz="1500" dirty="0"/>
          </a:p>
        </p:txBody>
      </p:sp>
      <p:sp>
        <p:nvSpPr>
          <p:cNvPr id="17" name="Text 11"/>
          <p:cNvSpPr/>
          <p:nvPr/>
        </p:nvSpPr>
        <p:spPr>
          <a:xfrm>
            <a:off x="731520" y="3180308"/>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sp>
        <p:nvSpPr>
          <p:cNvPr id="18" name="Text 12"/>
          <p:cNvSpPr/>
          <p:nvPr/>
        </p:nvSpPr>
        <p:spPr>
          <a:xfrm>
            <a:off x="1645920" y="3006572"/>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Pelatihan Karyawan tentang Etika Bisnis</a:t>
            </a:r>
            <a:endParaRPr lang="en-US" sz="1500" dirty="0"/>
          </a:p>
        </p:txBody>
      </p:sp>
      <p:sp>
        <p:nvSpPr>
          <p:cNvPr id="19" name="Text 13"/>
          <p:cNvSpPr/>
          <p:nvPr/>
        </p:nvSpPr>
        <p:spPr>
          <a:xfrm>
            <a:off x="1645920" y="3216884"/>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Pelatihan yang terfokus pada nilai-nilai Teori Etika Virtue dapat membantu karyawan memahami dan menerapkan prinsip-prinsip etika dalam aktivitas sehari-hari.</a:t>
            </a:r>
            <a:endParaRPr lang="en-US" sz="1500" dirty="0"/>
          </a:p>
        </p:txBody>
      </p:sp>
      <p:sp>
        <p:nvSpPr>
          <p:cNvPr id="20" name="Text 14"/>
          <p:cNvSpPr/>
          <p:nvPr/>
        </p:nvSpPr>
        <p:spPr>
          <a:xfrm>
            <a:off x="7495994" y="4181034"/>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04</a:t>
            </a:r>
            <a:endParaRPr lang="en-US" sz="1500" dirty="0"/>
          </a:p>
        </p:txBody>
      </p:sp>
      <p:sp>
        <p:nvSpPr>
          <p:cNvPr id="21" name="Text 15"/>
          <p:cNvSpPr/>
          <p:nvPr/>
        </p:nvSpPr>
        <p:spPr>
          <a:xfrm>
            <a:off x="451585" y="4007298"/>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Mengukur Dampak Penerapan Teori Etika Virtue</a:t>
            </a:r>
            <a:endParaRPr lang="en-US" sz="1500" dirty="0"/>
          </a:p>
        </p:txBody>
      </p:sp>
      <p:sp>
        <p:nvSpPr>
          <p:cNvPr id="22" name="Text 16"/>
          <p:cNvSpPr/>
          <p:nvPr/>
        </p:nvSpPr>
        <p:spPr>
          <a:xfrm>
            <a:off x="451585" y="4217610"/>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 untuk mengukur dampak penerapan Teori Etika Virtue dalam bisnis untuk mengevaluasi efektivitasnya dan membuat perbaikan yang diperlukan.</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Tantangan dalam Mengaplikasikan Teori Etika Virtue dalam Bisnis</a:t>
            </a:r>
            <a:endParaRPr lang="en-US" sz="1500" dirty="0"/>
          </a:p>
        </p:txBody>
      </p:sp>
      <p:pic>
        <p:nvPicPr>
          <p:cNvPr id="3" name="Image 0" descr="/uploadFile/template/1_20240710101847A424.gif"/>
          <p:cNvPicPr>
            <a:picLocks noChangeAspect="1"/>
          </p:cNvPicPr>
          <p:nvPr/>
        </p:nvPicPr>
        <p:blipFill>
          <a:blip r:embed="rId3"/>
          <a:srcRect/>
          <a:stretch/>
        </p:blipFill>
        <p:spPr>
          <a:xfrm>
            <a:off x="826618" y="1297228"/>
            <a:ext cx="914400" cy="914400"/>
          </a:xfrm>
          <a:prstGeom prst="ellipse">
            <a:avLst/>
          </a:prstGeom>
        </p:spPr>
      </p:pic>
      <p:pic>
        <p:nvPicPr>
          <p:cNvPr id="4" name="Image 1" descr="/uploadFile/template/2_20240710101857A431.gif"/>
          <p:cNvPicPr>
            <a:picLocks noChangeAspect="1"/>
          </p:cNvPicPr>
          <p:nvPr/>
        </p:nvPicPr>
        <p:blipFill>
          <a:blip r:embed="rId4"/>
          <a:srcRect/>
          <a:stretch/>
        </p:blipFill>
        <p:spPr>
          <a:xfrm>
            <a:off x="3018857" y="1297228"/>
            <a:ext cx="914400" cy="914400"/>
          </a:xfrm>
          <a:prstGeom prst="ellipse">
            <a:avLst/>
          </a:prstGeom>
        </p:spPr>
      </p:pic>
      <p:pic>
        <p:nvPicPr>
          <p:cNvPr id="5" name="Image 2" descr="/uploadFile/template/3_20240710101837A420.gif"/>
          <p:cNvPicPr>
            <a:picLocks noChangeAspect="1"/>
          </p:cNvPicPr>
          <p:nvPr/>
        </p:nvPicPr>
        <p:blipFill>
          <a:blip r:embed="rId5"/>
          <a:srcRect/>
          <a:stretch/>
        </p:blipFill>
        <p:spPr>
          <a:xfrm>
            <a:off x="5210743" y="1297228"/>
            <a:ext cx="914400" cy="914400"/>
          </a:xfrm>
          <a:prstGeom prst="ellipse">
            <a:avLst/>
          </a:prstGeom>
        </p:spPr>
      </p:pic>
      <p:pic>
        <p:nvPicPr>
          <p:cNvPr id="6" name="Image 3" descr="/uploadFile/template/4_20240710101914A448.gif"/>
          <p:cNvPicPr>
            <a:picLocks noChangeAspect="1"/>
          </p:cNvPicPr>
          <p:nvPr/>
        </p:nvPicPr>
        <p:blipFill>
          <a:blip r:embed="rId6"/>
          <a:srcRect/>
          <a:stretch/>
        </p:blipFill>
        <p:spPr>
          <a:xfrm>
            <a:off x="7402628" y="1297228"/>
            <a:ext cx="914400" cy="914400"/>
          </a:xfrm>
          <a:prstGeom prst="ellipse">
            <a:avLst/>
          </a:prstGeom>
        </p:spPr>
      </p:pic>
      <p:sp>
        <p:nvSpPr>
          <p:cNvPr id="7" name="Text 1"/>
          <p:cNvSpPr/>
          <p:nvPr/>
        </p:nvSpPr>
        <p:spPr>
          <a:xfrm>
            <a:off x="232612"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Mengidentifikasi dan menilai karakter individu secara objektif merupakan tantangan utama dalam mengaplikasikan Teori Etika Virtue.</a:t>
            </a:r>
            <a:endParaRPr lang="en-US" sz="1500" dirty="0"/>
          </a:p>
        </p:txBody>
      </p:sp>
      <p:sp>
        <p:nvSpPr>
          <p:cNvPr id="8" name="Text 2"/>
          <p:cNvSpPr/>
          <p:nvPr/>
        </p:nvSpPr>
        <p:spPr>
          <a:xfrm>
            <a:off x="232612"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Penilaian Subjektif terhadap Karakter Individu</a:t>
            </a:r>
            <a:endParaRPr lang="en-US" sz="1500" dirty="0"/>
          </a:p>
        </p:txBody>
      </p:sp>
      <p:sp>
        <p:nvSpPr>
          <p:cNvPr id="9" name="Text 3"/>
          <p:cNvSpPr/>
          <p:nvPr/>
        </p:nvSpPr>
        <p:spPr>
          <a:xfrm>
            <a:off x="2424497"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Kesulitan Menerapkan Prinsip-prinsip Etika dalam Praktik Bisnis</a:t>
            </a:r>
            <a:endParaRPr lang="en-US" sz="1500" dirty="0"/>
          </a:p>
        </p:txBody>
      </p:sp>
      <p:sp>
        <p:nvSpPr>
          <p:cNvPr id="10" name="Text 4"/>
          <p:cNvSpPr/>
          <p:nvPr/>
        </p:nvSpPr>
        <p:spPr>
          <a:xfrm>
            <a:off x="4616383"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Mendukung Perubahan Budaya Perusahaan</a:t>
            </a:r>
            <a:endParaRPr lang="en-US" sz="1500" dirty="0"/>
          </a:p>
        </p:txBody>
      </p:sp>
      <p:sp>
        <p:nvSpPr>
          <p:cNvPr id="11" name="Text 5"/>
          <p:cNvSpPr/>
          <p:nvPr/>
        </p:nvSpPr>
        <p:spPr>
          <a:xfrm>
            <a:off x="6808268"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Menangani Konflik Antara Keuntungan dan Etika</a:t>
            </a:r>
            <a:endParaRPr lang="en-US" sz="1500" dirty="0"/>
          </a:p>
        </p:txBody>
      </p:sp>
      <p:sp>
        <p:nvSpPr>
          <p:cNvPr id="12" name="Text 6"/>
          <p:cNvSpPr/>
          <p:nvPr/>
        </p:nvSpPr>
        <p:spPr>
          <a:xfrm>
            <a:off x="2424497"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Menyesuaikan prinsip-prinsip etika dalam situasi bisnis nyata dapat menjadi tantangan yang memerlukan kebijaksanaan dan keberanian.</a:t>
            </a:r>
            <a:endParaRPr lang="en-US" sz="1500" dirty="0"/>
          </a:p>
        </p:txBody>
      </p:sp>
      <p:sp>
        <p:nvSpPr>
          <p:cNvPr id="13" name="Text 7"/>
          <p:cNvSpPr/>
          <p:nvPr/>
        </p:nvSpPr>
        <p:spPr>
          <a:xfrm>
            <a:off x="4616383"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Mengubah budaya perusahaan untuk lebih menghargai karakter dan moralitas memerlukan waktu, komitmen, dan dukungan dari seluruh organisasi.</a:t>
            </a:r>
            <a:endParaRPr lang="en-US" sz="1500" dirty="0"/>
          </a:p>
        </p:txBody>
      </p:sp>
      <p:sp>
        <p:nvSpPr>
          <p:cNvPr id="14" name="Text 8"/>
          <p:cNvSpPr/>
          <p:nvPr/>
        </p:nvSpPr>
        <p:spPr>
          <a:xfrm>
            <a:off x="6808268"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Bisnis sering dihadapkan pada konflik antara mencapai keuntungan dan bertindak secara etis, yang memerlukan kebijaksanaan dalam pengambilan keputusan.</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18072B"/>
        </a:solidFill>
        <a:effectLst/>
      </p:bgPr>
    </p:bg>
    <p:spTree>
      <p:nvGrpSpPr>
        <p:cNvPr id="1" name=""/>
        <p:cNvGrpSpPr/>
        <p:nvPr/>
      </p:nvGrpSpPr>
      <p:grpSpPr>
        <a:xfrm>
          <a:off x="0" y="0"/>
          <a:ext cx="0" cy="0"/>
          <a:chOff x="0" y="0"/>
          <a:chExt cx="0" cy="0"/>
        </a:xfrm>
      </p:grpSpPr>
      <p:pic>
        <p:nvPicPr>
          <p:cNvPr id="2" name="Image 0" descr="/uploadFile/template/metaverso (2)_20240709180040A987.gif"/>
          <p:cNvPicPr>
            <a:picLocks noChangeAspect="1"/>
          </p:cNvPicPr>
          <p:nvPr/>
        </p:nvPicPr>
        <p:blipFill>
          <a:blip r:embed="rId3"/>
          <a:srcRect b="46809"/>
          <a:stretch/>
        </p:blipFill>
        <p:spPr>
          <a:xfrm>
            <a:off x="356947" y="786753"/>
            <a:ext cx="2848841" cy="1513447"/>
          </a:xfrm>
          <a:prstGeom prst="rect">
            <a:avLst/>
          </a:prstGeom>
        </p:spPr>
      </p:pic>
      <p:sp>
        <p:nvSpPr>
          <p:cNvPr id="3" name="Shape 0"/>
          <p:cNvSpPr/>
          <p:nvPr/>
        </p:nvSpPr>
        <p:spPr>
          <a:xfrm>
            <a:off x="3205788" y="265328"/>
            <a:ext cx="5560565" cy="640080"/>
          </a:xfrm>
          <a:custGeom>
            <a:avLst/>
            <a:gdLst/>
            <a:ahLst/>
            <a:cxnLst/>
            <a:rect l="l" t="t" r="r" b="b"/>
            <a:pathLst>
              <a:path w="5560565" h="640080">
                <a:moveTo>
                  <a:pt x="291677" y="0"/>
                </a:moveTo>
                <a:lnTo>
                  <a:pt x="5268888" y="0"/>
                </a:lnTo>
                <a:quadBezTo>
                  <a:pt x="5560565" y="0"/>
                  <a:pt x="5560565" y="291677"/>
                </a:quadBezTo>
                <a:lnTo>
                  <a:pt x="5560565" y="348403"/>
                </a:lnTo>
                <a:quadBezTo>
                  <a:pt x="5560565" y="640080"/>
                  <a:pt x="5268888" y="640080"/>
                </a:quadBezTo>
                <a:lnTo>
                  <a:pt x="291677" y="640080"/>
                </a:lnTo>
                <a:quadBezTo>
                  <a:pt x="0" y="640080"/>
                  <a:pt x="0" y="348403"/>
                </a:quadBezTo>
                <a:lnTo>
                  <a:pt x="0" y="291677"/>
                </a:lnTo>
                <a:quadBezTo>
                  <a:pt x="0" y="0"/>
                  <a:pt x="291677" y="0"/>
                </a:quadBezTo>
                <a:close/>
              </a:path>
            </a:pathLst>
          </a:custGeom>
          <a:solidFill>
            <a:srgbClr val="D20AF4">
              <a:alpha val="80000"/>
            </a:srgbClr>
          </a:solidFill>
          <a:ln/>
        </p:spPr>
      </p:sp>
      <p:sp>
        <p:nvSpPr>
          <p:cNvPr id="4" name="Text 1"/>
          <p:cNvSpPr/>
          <p:nvPr/>
        </p:nvSpPr>
        <p:spPr>
          <a:xfrm>
            <a:off x="3205788" y="384417"/>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1</a:t>
            </a:r>
            <a:endParaRPr lang="en-US" sz="1500" dirty="0"/>
          </a:p>
        </p:txBody>
      </p:sp>
      <p:sp>
        <p:nvSpPr>
          <p:cNvPr id="5" name="Text 2"/>
          <p:cNvSpPr/>
          <p:nvPr/>
        </p:nvSpPr>
        <p:spPr>
          <a:xfrm>
            <a:off x="3945567" y="311265"/>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Pengantar Etika Bisnis</a:t>
            </a:r>
            <a:endParaRPr lang="en-US" sz="1500" dirty="0"/>
          </a:p>
        </p:txBody>
      </p:sp>
      <p:sp>
        <p:nvSpPr>
          <p:cNvPr id="6" name="Shape 3"/>
          <p:cNvSpPr/>
          <p:nvPr/>
        </p:nvSpPr>
        <p:spPr>
          <a:xfrm>
            <a:off x="2942167" y="1058225"/>
            <a:ext cx="5560953" cy="640080"/>
          </a:xfrm>
          <a:custGeom>
            <a:avLst/>
            <a:gdLst/>
            <a:ahLst/>
            <a:cxnLst/>
            <a:rect l="l" t="t" r="r" b="b"/>
            <a:pathLst>
              <a:path w="5560953" h="640080">
                <a:moveTo>
                  <a:pt x="291677" y="0"/>
                </a:moveTo>
                <a:lnTo>
                  <a:pt x="5269276" y="0"/>
                </a:lnTo>
                <a:quadBezTo>
                  <a:pt x="5560953" y="0"/>
                  <a:pt x="5560953" y="291677"/>
                </a:quadBezTo>
                <a:lnTo>
                  <a:pt x="5560953" y="348403"/>
                </a:lnTo>
                <a:quadBezTo>
                  <a:pt x="5560953" y="640080"/>
                  <a:pt x="5269276" y="640080"/>
                </a:quadBezTo>
                <a:lnTo>
                  <a:pt x="291677" y="640080"/>
                </a:lnTo>
                <a:quadBezTo>
                  <a:pt x="0" y="640080"/>
                  <a:pt x="0" y="348403"/>
                </a:quadBezTo>
                <a:lnTo>
                  <a:pt x="0" y="291677"/>
                </a:lnTo>
                <a:quadBezTo>
                  <a:pt x="0" y="0"/>
                  <a:pt x="291677" y="0"/>
                </a:quadBezTo>
                <a:close/>
              </a:path>
            </a:pathLst>
          </a:custGeom>
          <a:solidFill>
            <a:srgbClr val="FFFFFF">
              <a:alpha val="0"/>
            </a:srgbClr>
          </a:solidFill>
          <a:ln w="19050">
            <a:solidFill>
              <a:srgbClr val="D20AF4"/>
            </a:solidFill>
            <a:prstDash val="solid"/>
          </a:ln>
        </p:spPr>
      </p:sp>
      <p:sp>
        <p:nvSpPr>
          <p:cNvPr id="7" name="Text 4"/>
          <p:cNvSpPr/>
          <p:nvPr/>
        </p:nvSpPr>
        <p:spPr>
          <a:xfrm>
            <a:off x="2942167" y="1177097"/>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2</a:t>
            </a:r>
            <a:endParaRPr lang="en-US" sz="1500" dirty="0"/>
          </a:p>
        </p:txBody>
      </p:sp>
      <p:sp>
        <p:nvSpPr>
          <p:cNvPr id="8" name="Text 5"/>
          <p:cNvSpPr/>
          <p:nvPr/>
        </p:nvSpPr>
        <p:spPr>
          <a:xfrm>
            <a:off x="3681945" y="1103945"/>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Teori Utilitarianisme dan Penerapannya</a:t>
            </a:r>
            <a:endParaRPr lang="en-US" sz="1500" dirty="0"/>
          </a:p>
        </p:txBody>
      </p:sp>
      <p:sp>
        <p:nvSpPr>
          <p:cNvPr id="9" name="Shape 6"/>
          <p:cNvSpPr/>
          <p:nvPr/>
        </p:nvSpPr>
        <p:spPr>
          <a:xfrm>
            <a:off x="2678545" y="1851121"/>
            <a:ext cx="5560953" cy="640080"/>
          </a:xfrm>
          <a:custGeom>
            <a:avLst/>
            <a:gdLst/>
            <a:ahLst/>
            <a:cxnLst/>
            <a:rect l="l" t="t" r="r" b="b"/>
            <a:pathLst>
              <a:path w="5560953" h="640080">
                <a:moveTo>
                  <a:pt x="291677" y="0"/>
                </a:moveTo>
                <a:lnTo>
                  <a:pt x="5269276" y="0"/>
                </a:lnTo>
                <a:quadBezTo>
                  <a:pt x="5560953" y="0"/>
                  <a:pt x="5560953" y="291677"/>
                </a:quadBezTo>
                <a:lnTo>
                  <a:pt x="5560953" y="348403"/>
                </a:lnTo>
                <a:quadBezTo>
                  <a:pt x="5560953" y="640080"/>
                  <a:pt x="5269276" y="640080"/>
                </a:quadBezTo>
                <a:lnTo>
                  <a:pt x="291677" y="640080"/>
                </a:lnTo>
                <a:quadBezTo>
                  <a:pt x="0" y="640080"/>
                  <a:pt x="0" y="348403"/>
                </a:quadBezTo>
                <a:lnTo>
                  <a:pt x="0" y="291677"/>
                </a:lnTo>
                <a:quadBezTo>
                  <a:pt x="0" y="0"/>
                  <a:pt x="291677" y="0"/>
                </a:quadBezTo>
                <a:close/>
              </a:path>
            </a:pathLst>
          </a:custGeom>
          <a:solidFill>
            <a:srgbClr val="D20AF4">
              <a:alpha val="80000"/>
            </a:srgbClr>
          </a:solidFill>
          <a:ln/>
        </p:spPr>
      </p:sp>
      <p:sp>
        <p:nvSpPr>
          <p:cNvPr id="10" name="Text 7"/>
          <p:cNvSpPr/>
          <p:nvPr/>
        </p:nvSpPr>
        <p:spPr>
          <a:xfrm>
            <a:off x="2678545" y="1969993"/>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3</a:t>
            </a:r>
            <a:endParaRPr lang="en-US" sz="1500" dirty="0"/>
          </a:p>
        </p:txBody>
      </p:sp>
      <p:sp>
        <p:nvSpPr>
          <p:cNvPr id="11" name="Text 8"/>
          <p:cNvSpPr/>
          <p:nvPr/>
        </p:nvSpPr>
        <p:spPr>
          <a:xfrm>
            <a:off x="3418324" y="1896841"/>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Etika Deontologi dan Etika Keberagaman dalam Bisnis</a:t>
            </a:r>
            <a:endParaRPr lang="en-US" sz="1500" dirty="0"/>
          </a:p>
        </p:txBody>
      </p:sp>
      <p:sp>
        <p:nvSpPr>
          <p:cNvPr id="12" name="Shape 9"/>
          <p:cNvSpPr/>
          <p:nvPr/>
        </p:nvSpPr>
        <p:spPr>
          <a:xfrm>
            <a:off x="2414924" y="2644017"/>
            <a:ext cx="5560953" cy="640080"/>
          </a:xfrm>
          <a:custGeom>
            <a:avLst/>
            <a:gdLst/>
            <a:ahLst/>
            <a:cxnLst/>
            <a:rect l="l" t="t" r="r" b="b"/>
            <a:pathLst>
              <a:path w="5560953" h="640080">
                <a:moveTo>
                  <a:pt x="291677" y="0"/>
                </a:moveTo>
                <a:lnTo>
                  <a:pt x="5269276" y="0"/>
                </a:lnTo>
                <a:quadBezTo>
                  <a:pt x="5560953" y="0"/>
                  <a:pt x="5560953" y="291677"/>
                </a:quadBezTo>
                <a:lnTo>
                  <a:pt x="5560953" y="348403"/>
                </a:lnTo>
                <a:quadBezTo>
                  <a:pt x="5560953" y="640080"/>
                  <a:pt x="5269276" y="640080"/>
                </a:quadBezTo>
                <a:lnTo>
                  <a:pt x="291677" y="640080"/>
                </a:lnTo>
                <a:quadBezTo>
                  <a:pt x="0" y="640080"/>
                  <a:pt x="0" y="348403"/>
                </a:quadBezTo>
                <a:lnTo>
                  <a:pt x="0" y="291677"/>
                </a:lnTo>
                <a:quadBezTo>
                  <a:pt x="0" y="0"/>
                  <a:pt x="291677" y="0"/>
                </a:quadBezTo>
                <a:close/>
              </a:path>
            </a:pathLst>
          </a:custGeom>
          <a:solidFill>
            <a:srgbClr val="FFFFFF">
              <a:alpha val="0"/>
            </a:srgbClr>
          </a:solidFill>
          <a:ln w="19050">
            <a:solidFill>
              <a:srgbClr val="D20AF4"/>
            </a:solidFill>
            <a:prstDash val="solid"/>
          </a:ln>
        </p:spPr>
      </p:sp>
      <p:sp>
        <p:nvSpPr>
          <p:cNvPr id="13" name="Text 10"/>
          <p:cNvSpPr/>
          <p:nvPr/>
        </p:nvSpPr>
        <p:spPr>
          <a:xfrm>
            <a:off x="2414924" y="2762889"/>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4</a:t>
            </a:r>
            <a:endParaRPr lang="en-US" sz="1500" dirty="0"/>
          </a:p>
        </p:txBody>
      </p:sp>
      <p:sp>
        <p:nvSpPr>
          <p:cNvPr id="14" name="Text 11"/>
          <p:cNvSpPr/>
          <p:nvPr/>
        </p:nvSpPr>
        <p:spPr>
          <a:xfrm>
            <a:off x="3154703" y="2689737"/>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Teori Etika Virtue dan Kontribusinya dalam Bisnis</a:t>
            </a:r>
            <a:endParaRPr lang="en-US" sz="1500" dirty="0"/>
          </a:p>
        </p:txBody>
      </p:sp>
      <p:sp>
        <p:nvSpPr>
          <p:cNvPr id="15" name="Shape 12"/>
          <p:cNvSpPr/>
          <p:nvPr/>
        </p:nvSpPr>
        <p:spPr>
          <a:xfrm>
            <a:off x="2151303" y="3436914"/>
            <a:ext cx="5560953" cy="640080"/>
          </a:xfrm>
          <a:custGeom>
            <a:avLst/>
            <a:gdLst/>
            <a:ahLst/>
            <a:cxnLst/>
            <a:rect l="l" t="t" r="r" b="b"/>
            <a:pathLst>
              <a:path w="5560953" h="640080">
                <a:moveTo>
                  <a:pt x="291677" y="0"/>
                </a:moveTo>
                <a:lnTo>
                  <a:pt x="5269276" y="0"/>
                </a:lnTo>
                <a:quadBezTo>
                  <a:pt x="5560953" y="0"/>
                  <a:pt x="5560953" y="291677"/>
                </a:quadBezTo>
                <a:lnTo>
                  <a:pt x="5560953" y="348403"/>
                </a:lnTo>
                <a:quadBezTo>
                  <a:pt x="5560953" y="640080"/>
                  <a:pt x="5269276" y="640080"/>
                </a:quadBezTo>
                <a:lnTo>
                  <a:pt x="291677" y="640080"/>
                </a:lnTo>
                <a:quadBezTo>
                  <a:pt x="0" y="640080"/>
                  <a:pt x="0" y="348403"/>
                </a:quadBezTo>
                <a:lnTo>
                  <a:pt x="0" y="291677"/>
                </a:lnTo>
                <a:quadBezTo>
                  <a:pt x="0" y="0"/>
                  <a:pt x="291677" y="0"/>
                </a:quadBezTo>
                <a:close/>
              </a:path>
            </a:pathLst>
          </a:custGeom>
          <a:solidFill>
            <a:srgbClr val="D20AF4">
              <a:alpha val="80000"/>
            </a:srgbClr>
          </a:solidFill>
          <a:ln/>
        </p:spPr>
      </p:sp>
      <p:sp>
        <p:nvSpPr>
          <p:cNvPr id="16" name="Text 13"/>
          <p:cNvSpPr/>
          <p:nvPr/>
        </p:nvSpPr>
        <p:spPr>
          <a:xfrm>
            <a:off x="2151303" y="3555786"/>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5</a:t>
            </a:r>
            <a:endParaRPr lang="en-US" sz="1500" dirty="0"/>
          </a:p>
        </p:txBody>
      </p:sp>
      <p:sp>
        <p:nvSpPr>
          <p:cNvPr id="17" name="Text 14"/>
          <p:cNvSpPr/>
          <p:nvPr/>
        </p:nvSpPr>
        <p:spPr>
          <a:xfrm>
            <a:off x="2891082" y="3482634"/>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Bisnis dalam Pengambilan Keputusan</a:t>
            </a:r>
            <a:endParaRPr lang="en-US" sz="1500" dirty="0"/>
          </a:p>
        </p:txBody>
      </p:sp>
      <p:sp>
        <p:nvSpPr>
          <p:cNvPr id="18" name="Shape 15"/>
          <p:cNvSpPr/>
          <p:nvPr/>
        </p:nvSpPr>
        <p:spPr>
          <a:xfrm>
            <a:off x="1887682" y="4229810"/>
            <a:ext cx="5560953" cy="640080"/>
          </a:xfrm>
          <a:custGeom>
            <a:avLst/>
            <a:gdLst/>
            <a:ahLst/>
            <a:cxnLst/>
            <a:rect l="l" t="t" r="r" b="b"/>
            <a:pathLst>
              <a:path w="5560953" h="640080">
                <a:moveTo>
                  <a:pt x="291677" y="0"/>
                </a:moveTo>
                <a:lnTo>
                  <a:pt x="5269276" y="0"/>
                </a:lnTo>
                <a:quadBezTo>
                  <a:pt x="5560953" y="0"/>
                  <a:pt x="5560953" y="291677"/>
                </a:quadBezTo>
                <a:lnTo>
                  <a:pt x="5560953" y="348403"/>
                </a:lnTo>
                <a:quadBezTo>
                  <a:pt x="5560953" y="640080"/>
                  <a:pt x="5269276" y="640080"/>
                </a:quadBezTo>
                <a:lnTo>
                  <a:pt x="291677" y="640080"/>
                </a:lnTo>
                <a:quadBezTo>
                  <a:pt x="0" y="640080"/>
                  <a:pt x="0" y="348403"/>
                </a:quadBezTo>
                <a:lnTo>
                  <a:pt x="0" y="291677"/>
                </a:lnTo>
                <a:quadBezTo>
                  <a:pt x="0" y="0"/>
                  <a:pt x="291677" y="0"/>
                </a:quadBezTo>
                <a:close/>
              </a:path>
            </a:pathLst>
          </a:custGeom>
          <a:solidFill>
            <a:srgbClr val="FFFFFF">
              <a:alpha val="0"/>
            </a:srgbClr>
          </a:solidFill>
          <a:ln w="19050">
            <a:solidFill>
              <a:srgbClr val="D20AF4"/>
            </a:solidFill>
            <a:prstDash val="solid"/>
          </a:ln>
        </p:spPr>
      </p:sp>
      <p:sp>
        <p:nvSpPr>
          <p:cNvPr id="19" name="Text 16"/>
          <p:cNvSpPr/>
          <p:nvPr/>
        </p:nvSpPr>
        <p:spPr>
          <a:xfrm>
            <a:off x="1887682" y="4348682"/>
            <a:ext cx="548640" cy="402336"/>
          </a:xfrm>
          <a:prstGeom prst="rect">
            <a:avLst/>
          </a:prstGeom>
          <a:noFill/>
          <a:ln/>
        </p:spPr>
        <p:txBody>
          <a:bodyPr wrap="square" lIns="95250" tIns="95250" rIns="95250" bIns="95250" rtlCol="0" anchor="t">
            <a:spAutoFit/>
          </a:bodyPr>
          <a:lstStyle/>
          <a:p>
            <a:pPr algn="ctr">
              <a:lnSpc>
                <a:spcPct val="80000"/>
              </a:lnSpc>
              <a:spcBef>
                <a:spcPts val="375"/>
              </a:spcBef>
            </a:pPr>
            <a:r>
              <a:rPr lang="en-US" sz="1800" b="1" dirty="0">
                <a:solidFill>
                  <a:srgbClr val="FFFFFF"/>
                </a:solidFill>
                <a:latin typeface="Arial" pitchFamily="34" charset="0"/>
                <a:ea typeface="Arial" pitchFamily="34" charset="-122"/>
                <a:cs typeface="Arial" pitchFamily="34" charset="-120"/>
              </a:rPr>
              <a:t>6</a:t>
            </a:r>
            <a:endParaRPr lang="en-US" sz="1500" dirty="0"/>
          </a:p>
        </p:txBody>
      </p:sp>
      <p:sp>
        <p:nvSpPr>
          <p:cNvPr id="20" name="Text 17"/>
          <p:cNvSpPr/>
          <p:nvPr/>
        </p:nvSpPr>
        <p:spPr>
          <a:xfrm>
            <a:off x="2627461" y="4275530"/>
            <a:ext cx="4754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Dunia Bisnis</a:t>
            </a:r>
            <a:endParaRPr lang="en-US" sz="15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11" y="305121"/>
            <a:ext cx="1621902" cy="164355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Penerapan Teori Etika Virtue dalam Bisnis Global</a:t>
            </a:r>
            <a:endParaRPr lang="en-US" sz="1500" dirty="0"/>
          </a:p>
        </p:txBody>
      </p:sp>
      <p:pic>
        <p:nvPicPr>
          <p:cNvPr id="3" name="Image 0" descr="/uploadFile/template/素材10_20240710094348A147.gif"/>
          <p:cNvPicPr>
            <a:picLocks noChangeAspect="1"/>
          </p:cNvPicPr>
          <p:nvPr/>
        </p:nvPicPr>
        <p:blipFill>
          <a:blip r:embed="rId3"/>
          <a:stretch>
            <a:fillRect/>
          </a:stretch>
        </p:blipFill>
        <p:spPr>
          <a:xfrm>
            <a:off x="411480" y="1234440"/>
            <a:ext cx="4114800" cy="1737360"/>
          </a:xfrm>
          <a:prstGeom prst="rect">
            <a:avLst/>
          </a:prstGeom>
        </p:spPr>
      </p:pic>
      <p:pic>
        <p:nvPicPr>
          <p:cNvPr id="4" name="Image 1" descr="/uploadFile/template/素材10_20240710094348A147.gif"/>
          <p:cNvPicPr>
            <a:picLocks noChangeAspect="1"/>
          </p:cNvPicPr>
          <p:nvPr/>
        </p:nvPicPr>
        <p:blipFill>
          <a:blip r:embed="rId3"/>
          <a:stretch>
            <a:fillRect/>
          </a:stretch>
        </p:blipFill>
        <p:spPr>
          <a:xfrm flipH="1">
            <a:off x="4617720" y="1234440"/>
            <a:ext cx="4114800" cy="1737360"/>
          </a:xfrm>
          <a:prstGeom prst="rect">
            <a:avLst/>
          </a:prstGeom>
        </p:spPr>
      </p:pic>
      <p:pic>
        <p:nvPicPr>
          <p:cNvPr id="5" name="Image 2" descr="/uploadFile/template/素材10_20240710094348A147.gif"/>
          <p:cNvPicPr>
            <a:picLocks noChangeAspect="1"/>
          </p:cNvPicPr>
          <p:nvPr/>
        </p:nvPicPr>
        <p:blipFill>
          <a:blip r:embed="rId3"/>
          <a:stretch>
            <a:fillRect/>
          </a:stretch>
        </p:blipFill>
        <p:spPr>
          <a:xfrm flipH="1">
            <a:off x="411480" y="3048077"/>
            <a:ext cx="4114800" cy="1737360"/>
          </a:xfrm>
          <a:prstGeom prst="rect">
            <a:avLst/>
          </a:prstGeom>
        </p:spPr>
      </p:pic>
      <p:pic>
        <p:nvPicPr>
          <p:cNvPr id="6" name="Image 3" descr="/uploadFile/template/素材10_20240710094348A147.gif"/>
          <p:cNvPicPr>
            <a:picLocks noChangeAspect="1"/>
          </p:cNvPicPr>
          <p:nvPr/>
        </p:nvPicPr>
        <p:blipFill>
          <a:blip r:embed="rId3"/>
          <a:stretch>
            <a:fillRect/>
          </a:stretch>
        </p:blipFill>
        <p:spPr>
          <a:xfrm>
            <a:off x="4617720" y="3048077"/>
            <a:ext cx="4114800" cy="1737360"/>
          </a:xfrm>
          <a:prstGeom prst="rect">
            <a:avLst/>
          </a:prstGeom>
        </p:spPr>
      </p:pic>
      <p:sp>
        <p:nvSpPr>
          <p:cNvPr id="7" name="Text 1"/>
          <p:cNvSpPr/>
          <p:nvPr/>
        </p:nvSpPr>
        <p:spPr>
          <a:xfrm>
            <a:off x="37033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01</a:t>
            </a:r>
            <a:endParaRPr lang="en-US" sz="1500" dirty="0"/>
          </a:p>
        </p:txBody>
      </p:sp>
      <p:sp>
        <p:nvSpPr>
          <p:cNvPr id="8" name="Text 2"/>
          <p:cNvSpPr/>
          <p:nvPr/>
        </p:nvSpPr>
        <p:spPr>
          <a:xfrm>
            <a:off x="46177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02</a:t>
            </a:r>
            <a:endParaRPr lang="en-US" sz="1500" dirty="0"/>
          </a:p>
        </p:txBody>
      </p:sp>
      <p:sp>
        <p:nvSpPr>
          <p:cNvPr id="9" name="Text 3"/>
          <p:cNvSpPr/>
          <p:nvPr/>
        </p:nvSpPr>
        <p:spPr>
          <a:xfrm>
            <a:off x="37033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03</a:t>
            </a:r>
            <a:endParaRPr lang="en-US" sz="1500" dirty="0"/>
          </a:p>
        </p:txBody>
      </p:sp>
      <p:sp>
        <p:nvSpPr>
          <p:cNvPr id="10" name="Text 4"/>
          <p:cNvSpPr/>
          <p:nvPr/>
        </p:nvSpPr>
        <p:spPr>
          <a:xfrm>
            <a:off x="46177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04</a:t>
            </a:r>
            <a:endParaRPr lang="en-US" sz="1500" dirty="0"/>
          </a:p>
        </p:txBody>
      </p:sp>
      <p:sp>
        <p:nvSpPr>
          <p:cNvPr id="11" name="Text 5"/>
          <p:cNvSpPr/>
          <p:nvPr/>
        </p:nvSpPr>
        <p:spPr>
          <a:xfrm>
            <a:off x="54864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Menyesuaikan Teori Etika Virtue dengan Kebudayaan Lokal</a:t>
            </a:r>
            <a:endParaRPr lang="en-US" sz="1500" dirty="0"/>
          </a:p>
        </p:txBody>
      </p:sp>
      <p:sp>
        <p:nvSpPr>
          <p:cNvPr id="12" name="Text 6"/>
          <p:cNvSpPr/>
          <p:nvPr/>
        </p:nvSpPr>
        <p:spPr>
          <a:xfrm>
            <a:off x="54864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bisnis global, penting untuk memahami dan menyesuaikan penerapan Teori Etika Virtue dengan nilai-nilai dan norma-norma budaya lokal.</a:t>
            </a:r>
            <a:endParaRPr lang="en-US" sz="1500" dirty="0"/>
          </a:p>
        </p:txBody>
      </p:sp>
      <p:sp>
        <p:nvSpPr>
          <p:cNvPr id="13" name="Text 7"/>
          <p:cNvSpPr/>
          <p:nvPr/>
        </p:nvSpPr>
        <p:spPr>
          <a:xfrm>
            <a:off x="475488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Menghadapi Tantangan Etika dalam Konteks Global</a:t>
            </a:r>
            <a:endParaRPr lang="en-US" sz="1500" dirty="0"/>
          </a:p>
        </p:txBody>
      </p:sp>
      <p:sp>
        <p:nvSpPr>
          <p:cNvPr id="14" name="Text 8"/>
          <p:cNvSpPr/>
          <p:nvPr/>
        </p:nvSpPr>
        <p:spPr>
          <a:xfrm>
            <a:off x="475488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Bisnis yang beroperasi secara global dihadapkan pada tantangan etika yang kompleks, termasuk dalam hal keberagaman budaya dan kebijakan hukum yang berbeda-beda.</a:t>
            </a:r>
            <a:endParaRPr lang="en-US" sz="1500" dirty="0"/>
          </a:p>
        </p:txBody>
      </p:sp>
      <p:sp>
        <p:nvSpPr>
          <p:cNvPr id="15" name="Text 9"/>
          <p:cNvSpPr/>
          <p:nvPr/>
        </p:nvSpPr>
        <p:spPr>
          <a:xfrm>
            <a:off x="54864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Membangun Kemitraan Bisnis yang Beretika di Tingkat Internasional</a:t>
            </a:r>
            <a:endParaRPr lang="en-US" sz="1500" dirty="0"/>
          </a:p>
        </p:txBody>
      </p:sp>
      <p:sp>
        <p:nvSpPr>
          <p:cNvPr id="16" name="Text 10"/>
          <p:cNvSpPr/>
          <p:nvPr/>
        </p:nvSpPr>
        <p:spPr>
          <a:xfrm>
            <a:off x="54864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Teori Etika Virtue dapat membantu dalam membangun kemitraan bisnis yang beretika di tingkat internasional, berdasarkan saling penghormatan dan integritas.</a:t>
            </a:r>
            <a:endParaRPr lang="en-US" sz="1500" dirty="0"/>
          </a:p>
        </p:txBody>
      </p:sp>
      <p:sp>
        <p:nvSpPr>
          <p:cNvPr id="17" name="Text 11"/>
          <p:cNvSpPr/>
          <p:nvPr/>
        </p:nvSpPr>
        <p:spPr>
          <a:xfrm>
            <a:off x="475488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Memastikan Kepatuhan terhadap Standar Etika Global</a:t>
            </a:r>
            <a:endParaRPr lang="en-US" sz="1500" dirty="0"/>
          </a:p>
        </p:txBody>
      </p:sp>
      <p:sp>
        <p:nvSpPr>
          <p:cNvPr id="18" name="Text 12"/>
          <p:cNvSpPr/>
          <p:nvPr/>
        </p:nvSpPr>
        <p:spPr>
          <a:xfrm>
            <a:off x="475488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Perusahaan global perlu memastikan bahwa penerapan Teori Etika Virtue tetap sesuai dengan standar etika global yang berlaku di berbagai negara.</a:t>
            </a:r>
            <a:endParaRPr lang="en-US"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200400" y="1828800"/>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05 Penerapan Etika Bisnis dalam Pengambilan Keputusan</a:t>
            </a:r>
            <a:endParaRPr lang="en-US" sz="1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18072B"/>
        </a:solidFill>
        <a:effectLst/>
      </p:bgPr>
    </p:bg>
    <p:spTree>
      <p:nvGrpSpPr>
        <p:cNvPr id="1" name=""/>
        <p:cNvGrpSpPr/>
        <p:nvPr/>
      </p:nvGrpSpPr>
      <p:grpSpPr>
        <a:xfrm>
          <a:off x="0" y="0"/>
          <a:ext cx="0" cy="0"/>
          <a:chOff x="0" y="0"/>
          <a:chExt cx="0" cy="0"/>
        </a:xfrm>
      </p:grpSpPr>
      <p:sp>
        <p:nvSpPr>
          <p:cNvPr id="2" name="Shape 0"/>
          <p:cNvSpPr/>
          <p:nvPr/>
        </p:nvSpPr>
        <p:spPr>
          <a:xfrm>
            <a:off x="-5615" y="4007298"/>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sp>
        <p:nvSpPr>
          <p:cNvPr id="3" name="Shape 1"/>
          <p:cNvSpPr/>
          <p:nvPr/>
        </p:nvSpPr>
        <p:spPr>
          <a:xfrm>
            <a:off x="1177310" y="3006572"/>
            <a:ext cx="7966690" cy="914400"/>
          </a:xfrm>
          <a:custGeom>
            <a:avLst/>
            <a:gdLst/>
            <a:ahLst/>
            <a:cxnLst/>
            <a:rect l="l" t="t" r="r" b="b"/>
            <a:pathLst>
              <a:path w="7966690" h="914400">
                <a:moveTo>
                  <a:pt x="0" y="0"/>
                </a:moveTo>
                <a:lnTo>
                  <a:pt x="7966690" y="0"/>
                </a:lnTo>
                <a:lnTo>
                  <a:pt x="7966690" y="914400"/>
                </a:lnTo>
                <a:lnTo>
                  <a:pt x="0" y="914400"/>
                </a:lnTo>
                <a:close/>
              </a:path>
            </a:pathLst>
          </a:custGeom>
          <a:solidFill>
            <a:srgbClr val="D20AF4">
              <a:alpha val="80000"/>
            </a:srgbClr>
          </a:solidFill>
          <a:ln/>
        </p:spPr>
      </p:sp>
      <p:sp>
        <p:nvSpPr>
          <p:cNvPr id="4" name="Shape 2"/>
          <p:cNvSpPr/>
          <p:nvPr/>
        </p:nvSpPr>
        <p:spPr>
          <a:xfrm>
            <a:off x="0" y="2005846"/>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pic>
        <p:nvPicPr>
          <p:cNvPr id="5" name="Image 0" descr="/uploadFile/template/素材8_20240710091512A912.gif"/>
          <p:cNvPicPr>
            <a:picLocks noChangeAspect="1"/>
          </p:cNvPicPr>
          <p:nvPr/>
        </p:nvPicPr>
        <p:blipFill>
          <a:blip r:embed="rId3"/>
          <a:srcRect l="3670" t="4587" r="4587" b="3670"/>
          <a:stretch/>
        </p:blipFill>
        <p:spPr>
          <a:xfrm>
            <a:off x="717804" y="3006572"/>
            <a:ext cx="919886" cy="919886"/>
          </a:xfrm>
          <a:prstGeom prst="ellipse">
            <a:avLst/>
          </a:prstGeom>
        </p:spPr>
      </p:pic>
      <p:pic>
        <p:nvPicPr>
          <p:cNvPr id="6" name="Image 1" descr="/uploadFile/template/素材8_20240710091512A912.gif"/>
          <p:cNvPicPr>
            <a:picLocks noChangeAspect="1"/>
          </p:cNvPicPr>
          <p:nvPr/>
        </p:nvPicPr>
        <p:blipFill>
          <a:blip r:embed="rId3"/>
          <a:srcRect l="3670" t="4587" r="4587" b="3670"/>
          <a:stretch/>
        </p:blipFill>
        <p:spPr>
          <a:xfrm>
            <a:off x="7504481" y="4007298"/>
            <a:ext cx="919886" cy="919886"/>
          </a:xfrm>
          <a:prstGeom prst="ellipse">
            <a:avLst/>
          </a:prstGeom>
        </p:spPr>
      </p:pic>
      <p:pic>
        <p:nvPicPr>
          <p:cNvPr id="7" name="Image 2" descr="/uploadFile/template/素材8_20240710091512A912.gif"/>
          <p:cNvPicPr>
            <a:picLocks noChangeAspect="1"/>
          </p:cNvPicPr>
          <p:nvPr/>
        </p:nvPicPr>
        <p:blipFill>
          <a:blip r:embed="rId3"/>
          <a:srcRect l="3670" t="4587" r="4587" b="3670"/>
          <a:stretch/>
        </p:blipFill>
        <p:spPr>
          <a:xfrm>
            <a:off x="7504481" y="2005846"/>
            <a:ext cx="919886" cy="919886"/>
          </a:xfrm>
          <a:prstGeom prst="ellipse">
            <a:avLst/>
          </a:prstGeom>
        </p:spPr>
      </p:pic>
      <p:sp>
        <p:nvSpPr>
          <p:cNvPr id="8" name="Shape 3"/>
          <p:cNvSpPr/>
          <p:nvPr/>
        </p:nvSpPr>
        <p:spPr>
          <a:xfrm>
            <a:off x="1177747" y="1007647"/>
            <a:ext cx="7966253" cy="914400"/>
          </a:xfrm>
          <a:custGeom>
            <a:avLst/>
            <a:gdLst/>
            <a:ahLst/>
            <a:cxnLst/>
            <a:rect l="l" t="t" r="r" b="b"/>
            <a:pathLst>
              <a:path w="7966253" h="914400">
                <a:moveTo>
                  <a:pt x="0" y="0"/>
                </a:moveTo>
                <a:lnTo>
                  <a:pt x="7966253" y="0"/>
                </a:lnTo>
                <a:lnTo>
                  <a:pt x="7966253" y="914400"/>
                </a:lnTo>
                <a:lnTo>
                  <a:pt x="0" y="914400"/>
                </a:lnTo>
                <a:close/>
              </a:path>
            </a:pathLst>
          </a:custGeom>
          <a:solidFill>
            <a:srgbClr val="D20AF4">
              <a:alpha val="70000"/>
            </a:srgbClr>
          </a:solidFill>
          <a:ln/>
        </p:spPr>
      </p:sp>
      <p:pic>
        <p:nvPicPr>
          <p:cNvPr id="9" name="Image 3" descr="/uploadFile/template/素材8_20240710091512A912.gif"/>
          <p:cNvPicPr>
            <a:picLocks noChangeAspect="1"/>
          </p:cNvPicPr>
          <p:nvPr/>
        </p:nvPicPr>
        <p:blipFill>
          <a:blip r:embed="rId3"/>
          <a:srcRect l="3670" t="4587" r="4587" b="3670"/>
          <a:stretch/>
        </p:blipFill>
        <p:spPr>
          <a:xfrm>
            <a:off x="717804" y="1004904"/>
            <a:ext cx="919886" cy="919886"/>
          </a:xfrm>
          <a:prstGeom prst="ellipse">
            <a:avLst/>
          </a:prstGeom>
        </p:spPr>
      </p:pic>
      <p:sp>
        <p:nvSpPr>
          <p:cNvPr id="10" name="Text 4"/>
          <p:cNvSpPr/>
          <p:nvPr/>
        </p:nvSpPr>
        <p:spPr>
          <a:xfrm>
            <a:off x="457200" y="27432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Pengaruh Etika dalam Pengambilan Keputusan Bisnis</a:t>
            </a:r>
            <a:endParaRPr lang="en-US" sz="1500" dirty="0"/>
          </a:p>
        </p:txBody>
      </p:sp>
      <p:sp>
        <p:nvSpPr>
          <p:cNvPr id="11" name="Text 5"/>
          <p:cNvSpPr/>
          <p:nvPr/>
        </p:nvSpPr>
        <p:spPr>
          <a:xfrm>
            <a:off x="740664" y="1178856"/>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sp>
        <p:nvSpPr>
          <p:cNvPr id="12" name="Text 6"/>
          <p:cNvSpPr/>
          <p:nvPr/>
        </p:nvSpPr>
        <p:spPr>
          <a:xfrm>
            <a:off x="1645920" y="1005120"/>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Pentingnya Etika dalam Bisnis</a:t>
            </a:r>
            <a:endParaRPr lang="en-US" sz="1500" dirty="0"/>
          </a:p>
        </p:txBody>
      </p:sp>
      <p:sp>
        <p:nvSpPr>
          <p:cNvPr id="13" name="Text 7"/>
          <p:cNvSpPr/>
          <p:nvPr/>
        </p:nvSpPr>
        <p:spPr>
          <a:xfrm>
            <a:off x="1645920" y="1215432"/>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Pentingnya penerapan etika dalam setiap keputusan bisnis untuk menciptakan lingkungan bisnis yang sehat dan berkelanjutan.</a:t>
            </a:r>
            <a:endParaRPr lang="en-US" sz="1500" dirty="0"/>
          </a:p>
        </p:txBody>
      </p:sp>
      <p:sp>
        <p:nvSpPr>
          <p:cNvPr id="14" name="Text 8"/>
          <p:cNvSpPr/>
          <p:nvPr/>
        </p:nvSpPr>
        <p:spPr>
          <a:xfrm>
            <a:off x="7495994" y="2179582"/>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sp>
        <p:nvSpPr>
          <p:cNvPr id="15" name="Text 9"/>
          <p:cNvSpPr/>
          <p:nvPr/>
        </p:nvSpPr>
        <p:spPr>
          <a:xfrm>
            <a:off x="457200" y="2005846"/>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Pengaruh Etika pada Keputusan Bisnis</a:t>
            </a:r>
            <a:endParaRPr lang="en-US" sz="1500" dirty="0"/>
          </a:p>
        </p:txBody>
      </p:sp>
      <p:sp>
        <p:nvSpPr>
          <p:cNvPr id="16" name="Text 10"/>
          <p:cNvSpPr/>
          <p:nvPr/>
        </p:nvSpPr>
        <p:spPr>
          <a:xfrm>
            <a:off x="457200" y="2216158"/>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Bagaimana etika memengaruhi proses pengambilan keputusan bisnis serta dampaknya terhadap stakeholders dan masyarakat.</a:t>
            </a:r>
            <a:endParaRPr lang="en-US" sz="1500" dirty="0"/>
          </a:p>
        </p:txBody>
      </p:sp>
      <p:sp>
        <p:nvSpPr>
          <p:cNvPr id="17" name="Text 11"/>
          <p:cNvSpPr/>
          <p:nvPr/>
        </p:nvSpPr>
        <p:spPr>
          <a:xfrm>
            <a:off x="731520" y="3180308"/>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sp>
        <p:nvSpPr>
          <p:cNvPr id="18" name="Text 12"/>
          <p:cNvSpPr/>
          <p:nvPr/>
        </p:nvSpPr>
        <p:spPr>
          <a:xfrm>
            <a:off x="1645920" y="3006572"/>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Menerapkan Etika</a:t>
            </a:r>
            <a:endParaRPr lang="en-US" sz="1500" dirty="0"/>
          </a:p>
        </p:txBody>
      </p:sp>
      <p:sp>
        <p:nvSpPr>
          <p:cNvPr id="19" name="Text 13"/>
          <p:cNvSpPr/>
          <p:nvPr/>
        </p:nvSpPr>
        <p:spPr>
          <a:xfrm>
            <a:off x="1645920" y="3216884"/>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yang dihadapi dalam menerapkan etika dalam pengambilan keputusan bisnis, termasuk konflik kepentingan dan tekanan eksternal.</a:t>
            </a:r>
            <a:endParaRPr lang="en-US" sz="1500" dirty="0"/>
          </a:p>
        </p:txBody>
      </p:sp>
      <p:sp>
        <p:nvSpPr>
          <p:cNvPr id="20" name="Text 14"/>
          <p:cNvSpPr/>
          <p:nvPr/>
        </p:nvSpPr>
        <p:spPr>
          <a:xfrm>
            <a:off x="7495994" y="4181034"/>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04</a:t>
            </a:r>
            <a:endParaRPr lang="en-US" sz="1500" dirty="0"/>
          </a:p>
        </p:txBody>
      </p:sp>
      <p:sp>
        <p:nvSpPr>
          <p:cNvPr id="21" name="Text 15"/>
          <p:cNvSpPr/>
          <p:nvPr/>
        </p:nvSpPr>
        <p:spPr>
          <a:xfrm>
            <a:off x="451585" y="4007298"/>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Etika dalam Pengambilan Keputusan</a:t>
            </a:r>
            <a:endParaRPr lang="en-US" sz="1500" dirty="0"/>
          </a:p>
        </p:txBody>
      </p:sp>
      <p:sp>
        <p:nvSpPr>
          <p:cNvPr id="22" name="Text 16"/>
          <p:cNvSpPr/>
          <p:nvPr/>
        </p:nvSpPr>
        <p:spPr>
          <a:xfrm>
            <a:off x="451585" y="4217610"/>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Manfaat jangka panjang dari menerapkan etika dalam pengambilan keputusan bisnis, seperti kepercayaan pelanggan dan reputasi perusahaan.</a:t>
            </a:r>
            <a:endParaRPr lang="en-US"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Penerapan Etika dalam Hubungan Bisnis</a:t>
            </a:r>
            <a:endParaRPr lang="en-US" sz="1500" dirty="0"/>
          </a:p>
        </p:txBody>
      </p:sp>
      <p:pic>
        <p:nvPicPr>
          <p:cNvPr id="3" name="Image 0" descr="/uploadFile/template/1_20240710101847A424.gif"/>
          <p:cNvPicPr>
            <a:picLocks noChangeAspect="1"/>
          </p:cNvPicPr>
          <p:nvPr/>
        </p:nvPicPr>
        <p:blipFill>
          <a:blip r:embed="rId3"/>
          <a:srcRect/>
          <a:stretch/>
        </p:blipFill>
        <p:spPr>
          <a:xfrm>
            <a:off x="826618" y="1297228"/>
            <a:ext cx="914400" cy="914400"/>
          </a:xfrm>
          <a:prstGeom prst="ellipse">
            <a:avLst/>
          </a:prstGeom>
        </p:spPr>
      </p:pic>
      <p:pic>
        <p:nvPicPr>
          <p:cNvPr id="4" name="Image 1" descr="/uploadFile/template/2_20240710101857A431.gif"/>
          <p:cNvPicPr>
            <a:picLocks noChangeAspect="1"/>
          </p:cNvPicPr>
          <p:nvPr/>
        </p:nvPicPr>
        <p:blipFill>
          <a:blip r:embed="rId4"/>
          <a:srcRect/>
          <a:stretch/>
        </p:blipFill>
        <p:spPr>
          <a:xfrm>
            <a:off x="3018857" y="1297228"/>
            <a:ext cx="914400" cy="914400"/>
          </a:xfrm>
          <a:prstGeom prst="ellipse">
            <a:avLst/>
          </a:prstGeom>
        </p:spPr>
      </p:pic>
      <p:pic>
        <p:nvPicPr>
          <p:cNvPr id="5" name="Image 2" descr="/uploadFile/template/3_20240710101837A420.gif"/>
          <p:cNvPicPr>
            <a:picLocks noChangeAspect="1"/>
          </p:cNvPicPr>
          <p:nvPr/>
        </p:nvPicPr>
        <p:blipFill>
          <a:blip r:embed="rId5"/>
          <a:srcRect/>
          <a:stretch/>
        </p:blipFill>
        <p:spPr>
          <a:xfrm>
            <a:off x="5210743" y="1297228"/>
            <a:ext cx="914400" cy="914400"/>
          </a:xfrm>
          <a:prstGeom prst="ellipse">
            <a:avLst/>
          </a:prstGeom>
        </p:spPr>
      </p:pic>
      <p:pic>
        <p:nvPicPr>
          <p:cNvPr id="6" name="Image 3" descr="/uploadFile/template/4_20240710101914A448.gif"/>
          <p:cNvPicPr>
            <a:picLocks noChangeAspect="1"/>
          </p:cNvPicPr>
          <p:nvPr/>
        </p:nvPicPr>
        <p:blipFill>
          <a:blip r:embed="rId6"/>
          <a:srcRect/>
          <a:stretch/>
        </p:blipFill>
        <p:spPr>
          <a:xfrm>
            <a:off x="7402628" y="1297228"/>
            <a:ext cx="914400" cy="914400"/>
          </a:xfrm>
          <a:prstGeom prst="ellipse">
            <a:avLst/>
          </a:prstGeom>
        </p:spPr>
      </p:pic>
      <p:sp>
        <p:nvSpPr>
          <p:cNvPr id="7" name="Text 1"/>
          <p:cNvSpPr/>
          <p:nvPr/>
        </p:nvSpPr>
        <p:spPr>
          <a:xfrm>
            <a:off x="232612"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dalam menjalin kemitraan bisnis yang adil, saling menguntungkan, dan berkelanjutan.</a:t>
            </a:r>
            <a:endParaRPr lang="en-US" sz="1500" dirty="0"/>
          </a:p>
        </p:txBody>
      </p:sp>
      <p:sp>
        <p:nvSpPr>
          <p:cNvPr id="8" name="Text 2"/>
          <p:cNvSpPr/>
          <p:nvPr/>
        </p:nvSpPr>
        <p:spPr>
          <a:xfrm>
            <a:off x="232612"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Kemitraan Bisnis yang Etis</a:t>
            </a:r>
            <a:endParaRPr lang="en-US" sz="1500" dirty="0"/>
          </a:p>
        </p:txBody>
      </p:sp>
      <p:sp>
        <p:nvSpPr>
          <p:cNvPr id="9" name="Text 3"/>
          <p:cNvSpPr/>
          <p:nvPr/>
        </p:nvSpPr>
        <p:spPr>
          <a:xfrm>
            <a:off x="2424497"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Pengaruh Etika pada Negosiasi Bisnis</a:t>
            </a:r>
            <a:endParaRPr lang="en-US" sz="1500" dirty="0"/>
          </a:p>
        </p:txBody>
      </p:sp>
      <p:sp>
        <p:nvSpPr>
          <p:cNvPr id="10" name="Text 4"/>
          <p:cNvSpPr/>
          <p:nvPr/>
        </p:nvSpPr>
        <p:spPr>
          <a:xfrm>
            <a:off x="4616383"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Mempraktikkan Etika</a:t>
            </a:r>
            <a:endParaRPr lang="en-US" sz="1500" dirty="0"/>
          </a:p>
        </p:txBody>
      </p:sp>
      <p:sp>
        <p:nvSpPr>
          <p:cNvPr id="11" name="Text 5"/>
          <p:cNvSpPr/>
          <p:nvPr/>
        </p:nvSpPr>
        <p:spPr>
          <a:xfrm>
            <a:off x="6808268"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Jangka Panjang dari Etika</a:t>
            </a:r>
            <a:endParaRPr lang="en-US" sz="1500" dirty="0"/>
          </a:p>
        </p:txBody>
      </p:sp>
      <p:sp>
        <p:nvSpPr>
          <p:cNvPr id="12" name="Text 6"/>
          <p:cNvSpPr/>
          <p:nvPr/>
        </p:nvSpPr>
        <p:spPr>
          <a:xfrm>
            <a:off x="2424497"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Bagaimana etika memengaruhi proses negosiasi bisnis dan menciptakan hubungan yang berkelanjutan antara pihak-pihak yang terlibat.</a:t>
            </a:r>
            <a:endParaRPr lang="en-US" sz="1500" dirty="0"/>
          </a:p>
        </p:txBody>
      </p:sp>
      <p:sp>
        <p:nvSpPr>
          <p:cNvPr id="13" name="Text 7"/>
          <p:cNvSpPr/>
          <p:nvPr/>
        </p:nvSpPr>
        <p:spPr>
          <a:xfrm>
            <a:off x="4616383"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yang dihadapi dalam mempraktikkan etika dalam hubungan bisnis, termasuk tekanan untuk mencapai tujuan finansial.</a:t>
            </a:r>
            <a:endParaRPr lang="en-US" sz="1500" dirty="0"/>
          </a:p>
        </p:txBody>
      </p:sp>
      <p:sp>
        <p:nvSpPr>
          <p:cNvPr id="14" name="Text 8"/>
          <p:cNvSpPr/>
          <p:nvPr/>
        </p:nvSpPr>
        <p:spPr>
          <a:xfrm>
            <a:off x="6808268"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Manfaat jangka panjang dari menjaga hubungan bisnis yang etis, seperti reputasi yang baik dan kolaborasi yang berkelanjutan.</a:t>
            </a:r>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Tanggung Jawab Sosial Perusahaan</a:t>
            </a:r>
            <a:endParaRPr lang="en-US" sz="1500" dirty="0"/>
          </a:p>
        </p:txBody>
      </p:sp>
      <p:pic>
        <p:nvPicPr>
          <p:cNvPr id="3" name="Image 0" descr="/uploadFile/template/素材10_20240710094348A147.gif"/>
          <p:cNvPicPr>
            <a:picLocks noChangeAspect="1"/>
          </p:cNvPicPr>
          <p:nvPr/>
        </p:nvPicPr>
        <p:blipFill>
          <a:blip r:embed="rId3"/>
          <a:stretch>
            <a:fillRect/>
          </a:stretch>
        </p:blipFill>
        <p:spPr>
          <a:xfrm>
            <a:off x="411480" y="1234440"/>
            <a:ext cx="4114800" cy="1737360"/>
          </a:xfrm>
          <a:prstGeom prst="rect">
            <a:avLst/>
          </a:prstGeom>
        </p:spPr>
      </p:pic>
      <p:pic>
        <p:nvPicPr>
          <p:cNvPr id="4" name="Image 1" descr="/uploadFile/template/素材10_20240710094348A147.gif"/>
          <p:cNvPicPr>
            <a:picLocks noChangeAspect="1"/>
          </p:cNvPicPr>
          <p:nvPr/>
        </p:nvPicPr>
        <p:blipFill>
          <a:blip r:embed="rId3"/>
          <a:stretch>
            <a:fillRect/>
          </a:stretch>
        </p:blipFill>
        <p:spPr>
          <a:xfrm flipH="1">
            <a:off x="4617720" y="1234440"/>
            <a:ext cx="4114800" cy="1737360"/>
          </a:xfrm>
          <a:prstGeom prst="rect">
            <a:avLst/>
          </a:prstGeom>
        </p:spPr>
      </p:pic>
      <p:pic>
        <p:nvPicPr>
          <p:cNvPr id="5" name="Image 2" descr="/uploadFile/template/素材10_20240710094348A147.gif"/>
          <p:cNvPicPr>
            <a:picLocks noChangeAspect="1"/>
          </p:cNvPicPr>
          <p:nvPr/>
        </p:nvPicPr>
        <p:blipFill>
          <a:blip r:embed="rId3"/>
          <a:stretch>
            <a:fillRect/>
          </a:stretch>
        </p:blipFill>
        <p:spPr>
          <a:xfrm flipH="1">
            <a:off x="411480" y="3048077"/>
            <a:ext cx="4114800" cy="1737360"/>
          </a:xfrm>
          <a:prstGeom prst="rect">
            <a:avLst/>
          </a:prstGeom>
        </p:spPr>
      </p:pic>
      <p:pic>
        <p:nvPicPr>
          <p:cNvPr id="6" name="Image 3" descr="/uploadFile/template/素材10_20240710094348A147.gif"/>
          <p:cNvPicPr>
            <a:picLocks noChangeAspect="1"/>
          </p:cNvPicPr>
          <p:nvPr/>
        </p:nvPicPr>
        <p:blipFill>
          <a:blip r:embed="rId3"/>
          <a:stretch>
            <a:fillRect/>
          </a:stretch>
        </p:blipFill>
        <p:spPr>
          <a:xfrm>
            <a:off x="4617720" y="3048077"/>
            <a:ext cx="4114800" cy="1737360"/>
          </a:xfrm>
          <a:prstGeom prst="rect">
            <a:avLst/>
          </a:prstGeom>
        </p:spPr>
      </p:pic>
      <p:sp>
        <p:nvSpPr>
          <p:cNvPr id="7" name="Text 1"/>
          <p:cNvSpPr/>
          <p:nvPr/>
        </p:nvSpPr>
        <p:spPr>
          <a:xfrm>
            <a:off x="37033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01</a:t>
            </a:r>
            <a:endParaRPr lang="en-US" sz="1500" dirty="0"/>
          </a:p>
        </p:txBody>
      </p:sp>
      <p:sp>
        <p:nvSpPr>
          <p:cNvPr id="8" name="Text 2"/>
          <p:cNvSpPr/>
          <p:nvPr/>
        </p:nvSpPr>
        <p:spPr>
          <a:xfrm>
            <a:off x="46177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02</a:t>
            </a:r>
            <a:endParaRPr lang="en-US" sz="1500" dirty="0"/>
          </a:p>
        </p:txBody>
      </p:sp>
      <p:sp>
        <p:nvSpPr>
          <p:cNvPr id="9" name="Text 3"/>
          <p:cNvSpPr/>
          <p:nvPr/>
        </p:nvSpPr>
        <p:spPr>
          <a:xfrm>
            <a:off x="37033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03</a:t>
            </a:r>
            <a:endParaRPr lang="en-US" sz="1500" dirty="0"/>
          </a:p>
        </p:txBody>
      </p:sp>
      <p:sp>
        <p:nvSpPr>
          <p:cNvPr id="10" name="Text 4"/>
          <p:cNvSpPr/>
          <p:nvPr/>
        </p:nvSpPr>
        <p:spPr>
          <a:xfrm>
            <a:off x="46177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04</a:t>
            </a:r>
            <a:endParaRPr lang="en-US" sz="1500" dirty="0"/>
          </a:p>
        </p:txBody>
      </p:sp>
      <p:sp>
        <p:nvSpPr>
          <p:cNvPr id="11" name="Text 5"/>
          <p:cNvSpPr/>
          <p:nvPr/>
        </p:nvSpPr>
        <p:spPr>
          <a:xfrm>
            <a:off x="54864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Sosial dan Lingkungan</a:t>
            </a:r>
            <a:endParaRPr lang="en-US" sz="1500" dirty="0"/>
          </a:p>
        </p:txBody>
      </p:sp>
      <p:sp>
        <p:nvSpPr>
          <p:cNvPr id="12" name="Text 6"/>
          <p:cNvSpPr/>
          <p:nvPr/>
        </p:nvSpPr>
        <p:spPr>
          <a:xfrm>
            <a:off x="54864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Pentingnya penerapan etika dalam tanggung jawab sosial perusahaan terhadap masyarakat dan lingkungan sekitar.</a:t>
            </a:r>
            <a:endParaRPr lang="en-US" sz="1500" dirty="0"/>
          </a:p>
        </p:txBody>
      </p:sp>
      <p:sp>
        <p:nvSpPr>
          <p:cNvPr id="13" name="Text 7"/>
          <p:cNvSpPr/>
          <p:nvPr/>
        </p:nvSpPr>
        <p:spPr>
          <a:xfrm>
            <a:off x="475488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Pengaruh Etika pada Kebijakan Sosial Perusahaan</a:t>
            </a:r>
            <a:endParaRPr lang="en-US" sz="1500" dirty="0"/>
          </a:p>
        </p:txBody>
      </p:sp>
      <p:sp>
        <p:nvSpPr>
          <p:cNvPr id="14" name="Text 8"/>
          <p:cNvSpPr/>
          <p:nvPr/>
        </p:nvSpPr>
        <p:spPr>
          <a:xfrm>
            <a:off x="475488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Bagaimana etika memengaruhi pembuatan kebijakan sosial perusahaan dan dampaknya terhadap stakeholders dan lingkungan.</a:t>
            </a:r>
            <a:endParaRPr lang="en-US" sz="1500" dirty="0"/>
          </a:p>
        </p:txBody>
      </p:sp>
      <p:sp>
        <p:nvSpPr>
          <p:cNvPr id="15" name="Text 9"/>
          <p:cNvSpPr/>
          <p:nvPr/>
        </p:nvSpPr>
        <p:spPr>
          <a:xfrm>
            <a:off x="54864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Menjalankan Tanggung Jawab Sosial</a:t>
            </a:r>
            <a:endParaRPr lang="en-US" sz="1500" dirty="0"/>
          </a:p>
        </p:txBody>
      </p:sp>
      <p:sp>
        <p:nvSpPr>
          <p:cNvPr id="16" name="Text 10"/>
          <p:cNvSpPr/>
          <p:nvPr/>
        </p:nvSpPr>
        <p:spPr>
          <a:xfrm>
            <a:off x="54864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yang dihadapi dalam menjalankan tanggung jawab sosial perusahaan secara etis, termasuk keterbatasan sumber daya.</a:t>
            </a:r>
            <a:endParaRPr lang="en-US" sz="1500" dirty="0"/>
          </a:p>
        </p:txBody>
      </p:sp>
      <p:sp>
        <p:nvSpPr>
          <p:cNvPr id="17" name="Text 11"/>
          <p:cNvSpPr/>
          <p:nvPr/>
        </p:nvSpPr>
        <p:spPr>
          <a:xfrm>
            <a:off x="475488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Jangka Panjang dari Etika dalam Tanggung Jawab Sosial</a:t>
            </a:r>
            <a:endParaRPr lang="en-US" sz="1500" dirty="0"/>
          </a:p>
        </p:txBody>
      </p:sp>
      <p:sp>
        <p:nvSpPr>
          <p:cNvPr id="18" name="Text 12"/>
          <p:cNvSpPr/>
          <p:nvPr/>
        </p:nvSpPr>
        <p:spPr>
          <a:xfrm>
            <a:off x="475488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Manfaat jangka panjang dari menjalankan tanggung jawab sosial perusahaan secara etis, seperti keberlanjutan lingkungan dan dukungan masyarakat.</a:t>
            </a:r>
            <a:endParaRPr lang="en-US"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18072B"/>
        </a:solidFill>
        <a:effectLst/>
      </p:bgPr>
    </p:bg>
    <p:spTree>
      <p:nvGrpSpPr>
        <p:cNvPr id="1" name=""/>
        <p:cNvGrpSpPr/>
        <p:nvPr/>
      </p:nvGrpSpPr>
      <p:grpSpPr>
        <a:xfrm>
          <a:off x="0" y="0"/>
          <a:ext cx="0" cy="0"/>
          <a:chOff x="0" y="0"/>
          <a:chExt cx="0" cy="0"/>
        </a:xfrm>
      </p:grpSpPr>
      <p:sp>
        <p:nvSpPr>
          <p:cNvPr id="2" name="Shape 0"/>
          <p:cNvSpPr/>
          <p:nvPr/>
        </p:nvSpPr>
        <p:spPr>
          <a:xfrm>
            <a:off x="-5615" y="4007298"/>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sp>
        <p:nvSpPr>
          <p:cNvPr id="3" name="Shape 1"/>
          <p:cNvSpPr/>
          <p:nvPr/>
        </p:nvSpPr>
        <p:spPr>
          <a:xfrm>
            <a:off x="1177310" y="3006572"/>
            <a:ext cx="7966690" cy="914400"/>
          </a:xfrm>
          <a:custGeom>
            <a:avLst/>
            <a:gdLst/>
            <a:ahLst/>
            <a:cxnLst/>
            <a:rect l="l" t="t" r="r" b="b"/>
            <a:pathLst>
              <a:path w="7966690" h="914400">
                <a:moveTo>
                  <a:pt x="0" y="0"/>
                </a:moveTo>
                <a:lnTo>
                  <a:pt x="7966690" y="0"/>
                </a:lnTo>
                <a:lnTo>
                  <a:pt x="7966690" y="914400"/>
                </a:lnTo>
                <a:lnTo>
                  <a:pt x="0" y="914400"/>
                </a:lnTo>
                <a:close/>
              </a:path>
            </a:pathLst>
          </a:custGeom>
          <a:solidFill>
            <a:srgbClr val="D20AF4">
              <a:alpha val="80000"/>
            </a:srgbClr>
          </a:solidFill>
          <a:ln/>
        </p:spPr>
      </p:sp>
      <p:sp>
        <p:nvSpPr>
          <p:cNvPr id="4" name="Shape 2"/>
          <p:cNvSpPr/>
          <p:nvPr/>
        </p:nvSpPr>
        <p:spPr>
          <a:xfrm>
            <a:off x="0" y="2005846"/>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pic>
        <p:nvPicPr>
          <p:cNvPr id="5" name="Image 0" descr="/uploadFile/template/素材8_20240710091512A912.gif"/>
          <p:cNvPicPr>
            <a:picLocks noChangeAspect="1"/>
          </p:cNvPicPr>
          <p:nvPr/>
        </p:nvPicPr>
        <p:blipFill>
          <a:blip r:embed="rId3"/>
          <a:srcRect l="3670" t="4587" r="4587" b="3670"/>
          <a:stretch/>
        </p:blipFill>
        <p:spPr>
          <a:xfrm>
            <a:off x="717804" y="3006572"/>
            <a:ext cx="919886" cy="919886"/>
          </a:xfrm>
          <a:prstGeom prst="ellipse">
            <a:avLst/>
          </a:prstGeom>
        </p:spPr>
      </p:pic>
      <p:pic>
        <p:nvPicPr>
          <p:cNvPr id="6" name="Image 1" descr="/uploadFile/template/素材8_20240710091512A912.gif"/>
          <p:cNvPicPr>
            <a:picLocks noChangeAspect="1"/>
          </p:cNvPicPr>
          <p:nvPr/>
        </p:nvPicPr>
        <p:blipFill>
          <a:blip r:embed="rId3"/>
          <a:srcRect l="3670" t="4587" r="4587" b="3670"/>
          <a:stretch/>
        </p:blipFill>
        <p:spPr>
          <a:xfrm>
            <a:off x="7504481" y="4007298"/>
            <a:ext cx="919886" cy="919886"/>
          </a:xfrm>
          <a:prstGeom prst="ellipse">
            <a:avLst/>
          </a:prstGeom>
        </p:spPr>
      </p:pic>
      <p:pic>
        <p:nvPicPr>
          <p:cNvPr id="7" name="Image 2" descr="/uploadFile/template/素材8_20240710091512A912.gif"/>
          <p:cNvPicPr>
            <a:picLocks noChangeAspect="1"/>
          </p:cNvPicPr>
          <p:nvPr/>
        </p:nvPicPr>
        <p:blipFill>
          <a:blip r:embed="rId3"/>
          <a:srcRect l="3670" t="4587" r="4587" b="3670"/>
          <a:stretch/>
        </p:blipFill>
        <p:spPr>
          <a:xfrm>
            <a:off x="7504481" y="2005846"/>
            <a:ext cx="919886" cy="919886"/>
          </a:xfrm>
          <a:prstGeom prst="ellipse">
            <a:avLst/>
          </a:prstGeom>
        </p:spPr>
      </p:pic>
      <p:sp>
        <p:nvSpPr>
          <p:cNvPr id="8" name="Shape 3"/>
          <p:cNvSpPr/>
          <p:nvPr/>
        </p:nvSpPr>
        <p:spPr>
          <a:xfrm>
            <a:off x="1177747" y="1007647"/>
            <a:ext cx="7966253" cy="914400"/>
          </a:xfrm>
          <a:custGeom>
            <a:avLst/>
            <a:gdLst/>
            <a:ahLst/>
            <a:cxnLst/>
            <a:rect l="l" t="t" r="r" b="b"/>
            <a:pathLst>
              <a:path w="7966253" h="914400">
                <a:moveTo>
                  <a:pt x="0" y="0"/>
                </a:moveTo>
                <a:lnTo>
                  <a:pt x="7966253" y="0"/>
                </a:lnTo>
                <a:lnTo>
                  <a:pt x="7966253" y="914400"/>
                </a:lnTo>
                <a:lnTo>
                  <a:pt x="0" y="914400"/>
                </a:lnTo>
                <a:close/>
              </a:path>
            </a:pathLst>
          </a:custGeom>
          <a:solidFill>
            <a:srgbClr val="D20AF4">
              <a:alpha val="70000"/>
            </a:srgbClr>
          </a:solidFill>
          <a:ln/>
        </p:spPr>
      </p:sp>
      <p:pic>
        <p:nvPicPr>
          <p:cNvPr id="9" name="Image 3" descr="/uploadFile/template/素材8_20240710091512A912.gif"/>
          <p:cNvPicPr>
            <a:picLocks noChangeAspect="1"/>
          </p:cNvPicPr>
          <p:nvPr/>
        </p:nvPicPr>
        <p:blipFill>
          <a:blip r:embed="rId3"/>
          <a:srcRect l="3670" t="4587" r="4587" b="3670"/>
          <a:stretch/>
        </p:blipFill>
        <p:spPr>
          <a:xfrm>
            <a:off x="717804" y="1004904"/>
            <a:ext cx="919886" cy="919886"/>
          </a:xfrm>
          <a:prstGeom prst="ellipse">
            <a:avLst/>
          </a:prstGeom>
        </p:spPr>
      </p:pic>
      <p:sp>
        <p:nvSpPr>
          <p:cNvPr id="10" name="Text 4"/>
          <p:cNvSpPr/>
          <p:nvPr/>
        </p:nvSpPr>
        <p:spPr>
          <a:xfrm>
            <a:off x="457200" y="27432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Pengelolaan Sumber Daya Manusia</a:t>
            </a:r>
            <a:endParaRPr lang="en-US" sz="1500" dirty="0"/>
          </a:p>
        </p:txBody>
      </p:sp>
      <p:sp>
        <p:nvSpPr>
          <p:cNvPr id="11" name="Text 5"/>
          <p:cNvSpPr/>
          <p:nvPr/>
        </p:nvSpPr>
        <p:spPr>
          <a:xfrm>
            <a:off x="740664" y="1178856"/>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sp>
        <p:nvSpPr>
          <p:cNvPr id="12" name="Text 6"/>
          <p:cNvSpPr/>
          <p:nvPr/>
        </p:nvSpPr>
        <p:spPr>
          <a:xfrm>
            <a:off x="1645920" y="1005120"/>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Pengelolaan Karyawan</a:t>
            </a:r>
            <a:endParaRPr lang="en-US" sz="1500" dirty="0"/>
          </a:p>
        </p:txBody>
      </p:sp>
      <p:sp>
        <p:nvSpPr>
          <p:cNvPr id="13" name="Text 7"/>
          <p:cNvSpPr/>
          <p:nvPr/>
        </p:nvSpPr>
        <p:spPr>
          <a:xfrm>
            <a:off x="1645920" y="1215432"/>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Pentingnya penerapan etika dalam pengelolaan karyawan untuk menciptakan lingkungan kerja yang adil dan berempati.</a:t>
            </a:r>
            <a:endParaRPr lang="en-US" sz="1500" dirty="0"/>
          </a:p>
        </p:txBody>
      </p:sp>
      <p:sp>
        <p:nvSpPr>
          <p:cNvPr id="14" name="Text 8"/>
          <p:cNvSpPr/>
          <p:nvPr/>
        </p:nvSpPr>
        <p:spPr>
          <a:xfrm>
            <a:off x="7495994" y="2179582"/>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sp>
        <p:nvSpPr>
          <p:cNvPr id="15" name="Text 9"/>
          <p:cNvSpPr/>
          <p:nvPr/>
        </p:nvSpPr>
        <p:spPr>
          <a:xfrm>
            <a:off x="457200" y="2005846"/>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Pengaruh Etika pada Kesejahteraan Karyawan</a:t>
            </a:r>
            <a:endParaRPr lang="en-US" sz="1500" dirty="0"/>
          </a:p>
        </p:txBody>
      </p:sp>
      <p:sp>
        <p:nvSpPr>
          <p:cNvPr id="16" name="Text 10"/>
          <p:cNvSpPr/>
          <p:nvPr/>
        </p:nvSpPr>
        <p:spPr>
          <a:xfrm>
            <a:off x="457200" y="2216158"/>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Bagaimana etika memengaruhi kebijakan dan praktik yang berdampak pada kesejahteraan dan keadilan bagi karyawan.</a:t>
            </a:r>
            <a:endParaRPr lang="en-US" sz="1500" dirty="0"/>
          </a:p>
        </p:txBody>
      </p:sp>
      <p:sp>
        <p:nvSpPr>
          <p:cNvPr id="17" name="Text 11"/>
          <p:cNvSpPr/>
          <p:nvPr/>
        </p:nvSpPr>
        <p:spPr>
          <a:xfrm>
            <a:off x="731520" y="3180308"/>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sp>
        <p:nvSpPr>
          <p:cNvPr id="18" name="Text 12"/>
          <p:cNvSpPr/>
          <p:nvPr/>
        </p:nvSpPr>
        <p:spPr>
          <a:xfrm>
            <a:off x="1645920" y="3006572"/>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Menerapkan Etika dalam SDM</a:t>
            </a:r>
            <a:endParaRPr lang="en-US" sz="1500" dirty="0"/>
          </a:p>
        </p:txBody>
      </p:sp>
      <p:sp>
        <p:nvSpPr>
          <p:cNvPr id="19" name="Text 13"/>
          <p:cNvSpPr/>
          <p:nvPr/>
        </p:nvSpPr>
        <p:spPr>
          <a:xfrm>
            <a:off x="1645920" y="3216884"/>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yang dihadapi dalam menerapkan etika dalam pengelolaan sumber daya manusia, seperti konflik kepentingan dan keadilan.</a:t>
            </a:r>
            <a:endParaRPr lang="en-US" sz="1500" dirty="0"/>
          </a:p>
        </p:txBody>
      </p:sp>
      <p:sp>
        <p:nvSpPr>
          <p:cNvPr id="20" name="Text 14"/>
          <p:cNvSpPr/>
          <p:nvPr/>
        </p:nvSpPr>
        <p:spPr>
          <a:xfrm>
            <a:off x="7495994" y="4181034"/>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04</a:t>
            </a:r>
            <a:endParaRPr lang="en-US" sz="1500" dirty="0"/>
          </a:p>
        </p:txBody>
      </p:sp>
      <p:sp>
        <p:nvSpPr>
          <p:cNvPr id="21" name="Text 15"/>
          <p:cNvSpPr/>
          <p:nvPr/>
        </p:nvSpPr>
        <p:spPr>
          <a:xfrm>
            <a:off x="451585" y="4007298"/>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Jangka Panjang dari Etika dalam Pengelolaan SDM</a:t>
            </a:r>
            <a:endParaRPr lang="en-US" sz="1500" dirty="0"/>
          </a:p>
        </p:txBody>
      </p:sp>
      <p:sp>
        <p:nvSpPr>
          <p:cNvPr id="22" name="Text 16"/>
          <p:cNvSpPr/>
          <p:nvPr/>
        </p:nvSpPr>
        <p:spPr>
          <a:xfrm>
            <a:off x="451585" y="4217610"/>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Manfaat jangka panjang dari menerapkan etika dalam pengelolaan sumber daya manusia, seperti loyalitas karyawan dan produktivitas yang tinggi.</a:t>
            </a:r>
            <a:endParaRPr lang="en-US"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Pemasaran dan Penjualan</a:t>
            </a:r>
            <a:endParaRPr lang="en-US" sz="1500" dirty="0"/>
          </a:p>
        </p:txBody>
      </p:sp>
      <p:pic>
        <p:nvPicPr>
          <p:cNvPr id="3" name="Image 0" descr="/uploadFile/template/1_20240710101847A424.gif"/>
          <p:cNvPicPr>
            <a:picLocks noChangeAspect="1"/>
          </p:cNvPicPr>
          <p:nvPr/>
        </p:nvPicPr>
        <p:blipFill>
          <a:blip r:embed="rId3"/>
          <a:srcRect/>
          <a:stretch/>
        </p:blipFill>
        <p:spPr>
          <a:xfrm>
            <a:off x="826618" y="1297228"/>
            <a:ext cx="914400" cy="914400"/>
          </a:xfrm>
          <a:prstGeom prst="ellipse">
            <a:avLst/>
          </a:prstGeom>
        </p:spPr>
      </p:pic>
      <p:pic>
        <p:nvPicPr>
          <p:cNvPr id="4" name="Image 1" descr="/uploadFile/template/2_20240710101857A431.gif"/>
          <p:cNvPicPr>
            <a:picLocks noChangeAspect="1"/>
          </p:cNvPicPr>
          <p:nvPr/>
        </p:nvPicPr>
        <p:blipFill>
          <a:blip r:embed="rId4"/>
          <a:srcRect/>
          <a:stretch/>
        </p:blipFill>
        <p:spPr>
          <a:xfrm>
            <a:off x="3018857" y="1297228"/>
            <a:ext cx="914400" cy="914400"/>
          </a:xfrm>
          <a:prstGeom prst="ellipse">
            <a:avLst/>
          </a:prstGeom>
        </p:spPr>
      </p:pic>
      <p:pic>
        <p:nvPicPr>
          <p:cNvPr id="5" name="Image 2" descr="/uploadFile/template/3_20240710101837A420.gif"/>
          <p:cNvPicPr>
            <a:picLocks noChangeAspect="1"/>
          </p:cNvPicPr>
          <p:nvPr/>
        </p:nvPicPr>
        <p:blipFill>
          <a:blip r:embed="rId5"/>
          <a:srcRect/>
          <a:stretch/>
        </p:blipFill>
        <p:spPr>
          <a:xfrm>
            <a:off x="5210743" y="1297228"/>
            <a:ext cx="914400" cy="914400"/>
          </a:xfrm>
          <a:prstGeom prst="ellipse">
            <a:avLst/>
          </a:prstGeom>
        </p:spPr>
      </p:pic>
      <p:pic>
        <p:nvPicPr>
          <p:cNvPr id="6" name="Image 3" descr="/uploadFile/template/4_20240710101914A448.gif"/>
          <p:cNvPicPr>
            <a:picLocks noChangeAspect="1"/>
          </p:cNvPicPr>
          <p:nvPr/>
        </p:nvPicPr>
        <p:blipFill>
          <a:blip r:embed="rId6"/>
          <a:srcRect/>
          <a:stretch/>
        </p:blipFill>
        <p:spPr>
          <a:xfrm>
            <a:off x="7402628" y="1297228"/>
            <a:ext cx="914400" cy="914400"/>
          </a:xfrm>
          <a:prstGeom prst="ellipse">
            <a:avLst/>
          </a:prstGeom>
        </p:spPr>
      </p:pic>
      <p:sp>
        <p:nvSpPr>
          <p:cNvPr id="7" name="Text 1"/>
          <p:cNvSpPr/>
          <p:nvPr/>
        </p:nvSpPr>
        <p:spPr>
          <a:xfrm>
            <a:off x="232612"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Pentingnya penerapan etika dalam strategi pemasaran untuk menjaga kepercayaan konsumen dan keadilan pasar.</a:t>
            </a:r>
            <a:endParaRPr lang="en-US" sz="1500" dirty="0"/>
          </a:p>
        </p:txBody>
      </p:sp>
      <p:sp>
        <p:nvSpPr>
          <p:cNvPr id="8" name="Text 2"/>
          <p:cNvSpPr/>
          <p:nvPr/>
        </p:nvSpPr>
        <p:spPr>
          <a:xfrm>
            <a:off x="232612"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Pemasaran</a:t>
            </a:r>
            <a:endParaRPr lang="en-US" sz="1500" dirty="0"/>
          </a:p>
        </p:txBody>
      </p:sp>
      <p:sp>
        <p:nvSpPr>
          <p:cNvPr id="9" name="Text 3"/>
          <p:cNvSpPr/>
          <p:nvPr/>
        </p:nvSpPr>
        <p:spPr>
          <a:xfrm>
            <a:off x="2424497"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Pengaruh Etika pada Praktik Penjualan</a:t>
            </a:r>
            <a:endParaRPr lang="en-US" sz="1500" dirty="0"/>
          </a:p>
        </p:txBody>
      </p:sp>
      <p:sp>
        <p:nvSpPr>
          <p:cNvPr id="10" name="Text 4"/>
          <p:cNvSpPr/>
          <p:nvPr/>
        </p:nvSpPr>
        <p:spPr>
          <a:xfrm>
            <a:off x="4616383"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Mempraktikkan Etika dalam Pemasaran</a:t>
            </a:r>
            <a:endParaRPr lang="en-US" sz="1500" dirty="0"/>
          </a:p>
        </p:txBody>
      </p:sp>
      <p:sp>
        <p:nvSpPr>
          <p:cNvPr id="11" name="Text 5"/>
          <p:cNvSpPr/>
          <p:nvPr/>
        </p:nvSpPr>
        <p:spPr>
          <a:xfrm>
            <a:off x="6808268"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Jangka Panjang dari Etika dalam Pemasaran</a:t>
            </a:r>
            <a:endParaRPr lang="en-US" sz="1500" dirty="0"/>
          </a:p>
        </p:txBody>
      </p:sp>
      <p:sp>
        <p:nvSpPr>
          <p:cNvPr id="12" name="Text 6"/>
          <p:cNvSpPr/>
          <p:nvPr/>
        </p:nvSpPr>
        <p:spPr>
          <a:xfrm>
            <a:off x="2424497"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Bagaimana etika memengaruhi praktik penjualan dan dampaknya terhadap konsumen serta reputasi perusahaan.</a:t>
            </a:r>
            <a:endParaRPr lang="en-US" sz="1500" dirty="0"/>
          </a:p>
        </p:txBody>
      </p:sp>
      <p:sp>
        <p:nvSpPr>
          <p:cNvPr id="13" name="Text 7"/>
          <p:cNvSpPr/>
          <p:nvPr/>
        </p:nvSpPr>
        <p:spPr>
          <a:xfrm>
            <a:off x="4616383"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Tantangan yang dihadapi dalam mempraktikkan etika dalam strategi pemasaran, seperti tekanan untuk mencapai target penjualan.</a:t>
            </a:r>
            <a:endParaRPr lang="en-US" sz="1500" dirty="0"/>
          </a:p>
        </p:txBody>
      </p:sp>
      <p:sp>
        <p:nvSpPr>
          <p:cNvPr id="14" name="Text 8"/>
          <p:cNvSpPr/>
          <p:nvPr/>
        </p:nvSpPr>
        <p:spPr>
          <a:xfrm>
            <a:off x="6808268"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Manfaat jangka panjang dari menerapkan etika dalam pemasaran, seperti loyalitas konsumen dan reputasi yang baik.</a:t>
            </a:r>
            <a:endParaRPr lang="en-US"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200400" y="1828800"/>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06 Studi Kasus Etika dalam Dunia Bisnis</a:t>
            </a:r>
            <a:endParaRPr lang="en-US" sz="1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Penerapan Etika dalam Pengambilan Keputusan Bisnis</a:t>
            </a:r>
            <a:endParaRPr lang="en-US" sz="1500" dirty="0"/>
          </a:p>
        </p:txBody>
      </p:sp>
      <p:pic>
        <p:nvPicPr>
          <p:cNvPr id="3" name="Image 0" descr="/uploadFile/template/素材10_20240710094348A147.gif"/>
          <p:cNvPicPr>
            <a:picLocks noChangeAspect="1"/>
          </p:cNvPicPr>
          <p:nvPr/>
        </p:nvPicPr>
        <p:blipFill>
          <a:blip r:embed="rId3"/>
          <a:stretch>
            <a:fillRect/>
          </a:stretch>
        </p:blipFill>
        <p:spPr>
          <a:xfrm>
            <a:off x="411480" y="1234440"/>
            <a:ext cx="4114800" cy="1737360"/>
          </a:xfrm>
          <a:prstGeom prst="rect">
            <a:avLst/>
          </a:prstGeom>
        </p:spPr>
      </p:pic>
      <p:pic>
        <p:nvPicPr>
          <p:cNvPr id="4" name="Image 1" descr="/uploadFile/template/素材10_20240710094348A147.gif"/>
          <p:cNvPicPr>
            <a:picLocks noChangeAspect="1"/>
          </p:cNvPicPr>
          <p:nvPr/>
        </p:nvPicPr>
        <p:blipFill>
          <a:blip r:embed="rId3"/>
          <a:stretch>
            <a:fillRect/>
          </a:stretch>
        </p:blipFill>
        <p:spPr>
          <a:xfrm flipH="1">
            <a:off x="4617720" y="1234440"/>
            <a:ext cx="4114800" cy="1737360"/>
          </a:xfrm>
          <a:prstGeom prst="rect">
            <a:avLst/>
          </a:prstGeom>
        </p:spPr>
      </p:pic>
      <p:pic>
        <p:nvPicPr>
          <p:cNvPr id="5" name="Image 2" descr="/uploadFile/template/素材10_20240710094348A147.gif"/>
          <p:cNvPicPr>
            <a:picLocks noChangeAspect="1"/>
          </p:cNvPicPr>
          <p:nvPr/>
        </p:nvPicPr>
        <p:blipFill>
          <a:blip r:embed="rId3"/>
          <a:stretch>
            <a:fillRect/>
          </a:stretch>
        </p:blipFill>
        <p:spPr>
          <a:xfrm flipH="1">
            <a:off x="411480" y="3048077"/>
            <a:ext cx="4114800" cy="1737360"/>
          </a:xfrm>
          <a:prstGeom prst="rect">
            <a:avLst/>
          </a:prstGeom>
        </p:spPr>
      </p:pic>
      <p:pic>
        <p:nvPicPr>
          <p:cNvPr id="6" name="Image 3" descr="/uploadFile/template/素材10_20240710094348A147.gif"/>
          <p:cNvPicPr>
            <a:picLocks noChangeAspect="1"/>
          </p:cNvPicPr>
          <p:nvPr/>
        </p:nvPicPr>
        <p:blipFill>
          <a:blip r:embed="rId3"/>
          <a:stretch>
            <a:fillRect/>
          </a:stretch>
        </p:blipFill>
        <p:spPr>
          <a:xfrm>
            <a:off x="4617720" y="3048077"/>
            <a:ext cx="4114800" cy="1737360"/>
          </a:xfrm>
          <a:prstGeom prst="rect">
            <a:avLst/>
          </a:prstGeom>
        </p:spPr>
      </p:pic>
      <p:sp>
        <p:nvSpPr>
          <p:cNvPr id="7" name="Text 1"/>
          <p:cNvSpPr/>
          <p:nvPr/>
        </p:nvSpPr>
        <p:spPr>
          <a:xfrm>
            <a:off x="37033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01</a:t>
            </a:r>
            <a:endParaRPr lang="en-US" sz="1500" dirty="0"/>
          </a:p>
        </p:txBody>
      </p:sp>
      <p:sp>
        <p:nvSpPr>
          <p:cNvPr id="8" name="Text 2"/>
          <p:cNvSpPr/>
          <p:nvPr/>
        </p:nvSpPr>
        <p:spPr>
          <a:xfrm>
            <a:off x="46177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02</a:t>
            </a:r>
            <a:endParaRPr lang="en-US" sz="1500" dirty="0"/>
          </a:p>
        </p:txBody>
      </p:sp>
      <p:sp>
        <p:nvSpPr>
          <p:cNvPr id="9" name="Text 3"/>
          <p:cNvSpPr/>
          <p:nvPr/>
        </p:nvSpPr>
        <p:spPr>
          <a:xfrm>
            <a:off x="37033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03</a:t>
            </a:r>
            <a:endParaRPr lang="en-US" sz="1500" dirty="0"/>
          </a:p>
        </p:txBody>
      </p:sp>
      <p:sp>
        <p:nvSpPr>
          <p:cNvPr id="10" name="Text 4"/>
          <p:cNvSpPr/>
          <p:nvPr/>
        </p:nvSpPr>
        <p:spPr>
          <a:xfrm>
            <a:off x="46177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04</a:t>
            </a:r>
            <a:endParaRPr lang="en-US" sz="1500" dirty="0"/>
          </a:p>
        </p:txBody>
      </p:sp>
      <p:sp>
        <p:nvSpPr>
          <p:cNvPr id="11" name="Text 5"/>
          <p:cNvSpPr/>
          <p:nvPr/>
        </p:nvSpPr>
        <p:spPr>
          <a:xfrm>
            <a:off x="54864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Etika dalam Pengambilan Keputusan Bisnis</a:t>
            </a:r>
            <a:endParaRPr lang="en-US" sz="1500" dirty="0"/>
          </a:p>
        </p:txBody>
      </p:sp>
      <p:sp>
        <p:nvSpPr>
          <p:cNvPr id="12" name="Text 6"/>
          <p:cNvSpPr/>
          <p:nvPr/>
        </p:nvSpPr>
        <p:spPr>
          <a:xfrm>
            <a:off x="54864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Pengambilan keputusan bisnis seringkali dihadapkan pada dilema etika yang memerlukan pertimbangan seksama terhadap nilai dan norma yang berlaku.</a:t>
            </a:r>
            <a:endParaRPr lang="en-US" sz="1500" dirty="0"/>
          </a:p>
        </p:txBody>
      </p:sp>
      <p:sp>
        <p:nvSpPr>
          <p:cNvPr id="13" name="Text 7"/>
          <p:cNvSpPr/>
          <p:nvPr/>
        </p:nvSpPr>
        <p:spPr>
          <a:xfrm>
            <a:off x="475488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Strategi Mengatasi Dilema Etika</a:t>
            </a:r>
            <a:endParaRPr lang="en-US" sz="1500" dirty="0"/>
          </a:p>
        </p:txBody>
      </p:sp>
      <p:sp>
        <p:nvSpPr>
          <p:cNvPr id="14" name="Text 8"/>
          <p:cNvSpPr/>
          <p:nvPr/>
        </p:nvSpPr>
        <p:spPr>
          <a:xfrm>
            <a:off x="475488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strategi seperti prinsip kehati-hatian dan pertimbangan terhadap dampak sosial dapat membantu mengatasi dilema etika dalam pengambilan keputusan bisnis.</a:t>
            </a:r>
            <a:endParaRPr lang="en-US" sz="1500" dirty="0"/>
          </a:p>
        </p:txBody>
      </p:sp>
      <p:sp>
        <p:nvSpPr>
          <p:cNvPr id="15" name="Text 9"/>
          <p:cNvSpPr/>
          <p:nvPr/>
        </p:nvSpPr>
        <p:spPr>
          <a:xfrm>
            <a:off x="54864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Pengambilan Keputusan Bisnis</a:t>
            </a:r>
            <a:endParaRPr lang="en-US" sz="1500" dirty="0"/>
          </a:p>
        </p:txBody>
      </p:sp>
      <p:sp>
        <p:nvSpPr>
          <p:cNvPr id="16" name="Text 10"/>
          <p:cNvSpPr/>
          <p:nvPr/>
        </p:nvSpPr>
        <p:spPr>
          <a:xfrm>
            <a:off x="54864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Melalui studi kasus konkret, dapat dipelajari bagaimana berbagai perusahaan menghadapi dan menyelesaikan dilema etika dalam pengambilan keputusan bisnis.</a:t>
            </a:r>
            <a:endParaRPr lang="en-US" sz="1500" dirty="0"/>
          </a:p>
        </p:txBody>
      </p:sp>
      <p:sp>
        <p:nvSpPr>
          <p:cNvPr id="17" name="Text 11"/>
          <p:cNvSpPr/>
          <p:nvPr/>
        </p:nvSpPr>
        <p:spPr>
          <a:xfrm>
            <a:off x="475488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Praktik Bisnis</a:t>
            </a:r>
            <a:endParaRPr lang="en-US" sz="1500" dirty="0"/>
          </a:p>
        </p:txBody>
      </p:sp>
      <p:sp>
        <p:nvSpPr>
          <p:cNvPr id="18" name="Text 12"/>
          <p:cNvSpPr/>
          <p:nvPr/>
        </p:nvSpPr>
        <p:spPr>
          <a:xfrm>
            <a:off x="475488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nilai-nilai etika dalam praktik bisnis, seperti kejujuran, keterbukaan, dan tanggung jawab sosial, merupakan hal yang penting dalam membangun reputasi perusahaan.</a:t>
            </a:r>
            <a:endParaRPr lang="en-US" sz="1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18072B"/>
        </a:solidFill>
        <a:effectLst/>
      </p:bgPr>
    </p:bg>
    <p:spTree>
      <p:nvGrpSpPr>
        <p:cNvPr id="1" name=""/>
        <p:cNvGrpSpPr/>
        <p:nvPr/>
      </p:nvGrpSpPr>
      <p:grpSpPr>
        <a:xfrm>
          <a:off x="0" y="0"/>
          <a:ext cx="0" cy="0"/>
          <a:chOff x="0" y="0"/>
          <a:chExt cx="0" cy="0"/>
        </a:xfrm>
      </p:grpSpPr>
      <p:sp>
        <p:nvSpPr>
          <p:cNvPr id="2" name="Shape 0"/>
          <p:cNvSpPr/>
          <p:nvPr/>
        </p:nvSpPr>
        <p:spPr>
          <a:xfrm>
            <a:off x="-5615" y="4007298"/>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sp>
        <p:nvSpPr>
          <p:cNvPr id="3" name="Shape 1"/>
          <p:cNvSpPr/>
          <p:nvPr/>
        </p:nvSpPr>
        <p:spPr>
          <a:xfrm>
            <a:off x="1177310" y="3006572"/>
            <a:ext cx="7966690" cy="914400"/>
          </a:xfrm>
          <a:custGeom>
            <a:avLst/>
            <a:gdLst/>
            <a:ahLst/>
            <a:cxnLst/>
            <a:rect l="l" t="t" r="r" b="b"/>
            <a:pathLst>
              <a:path w="7966690" h="914400">
                <a:moveTo>
                  <a:pt x="0" y="0"/>
                </a:moveTo>
                <a:lnTo>
                  <a:pt x="7966690" y="0"/>
                </a:lnTo>
                <a:lnTo>
                  <a:pt x="7966690" y="914400"/>
                </a:lnTo>
                <a:lnTo>
                  <a:pt x="0" y="914400"/>
                </a:lnTo>
                <a:close/>
              </a:path>
            </a:pathLst>
          </a:custGeom>
          <a:solidFill>
            <a:srgbClr val="D20AF4">
              <a:alpha val="80000"/>
            </a:srgbClr>
          </a:solidFill>
          <a:ln/>
        </p:spPr>
      </p:sp>
      <p:sp>
        <p:nvSpPr>
          <p:cNvPr id="4" name="Shape 2"/>
          <p:cNvSpPr/>
          <p:nvPr/>
        </p:nvSpPr>
        <p:spPr>
          <a:xfrm>
            <a:off x="0" y="2005846"/>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pic>
        <p:nvPicPr>
          <p:cNvPr id="5" name="Image 0" descr="/uploadFile/template/素材8_20240710091512A912.gif"/>
          <p:cNvPicPr>
            <a:picLocks noChangeAspect="1"/>
          </p:cNvPicPr>
          <p:nvPr/>
        </p:nvPicPr>
        <p:blipFill>
          <a:blip r:embed="rId3"/>
          <a:srcRect l="3670" t="4587" r="4587" b="3670"/>
          <a:stretch/>
        </p:blipFill>
        <p:spPr>
          <a:xfrm>
            <a:off x="717804" y="3006572"/>
            <a:ext cx="919886" cy="919886"/>
          </a:xfrm>
          <a:prstGeom prst="ellipse">
            <a:avLst/>
          </a:prstGeom>
        </p:spPr>
      </p:pic>
      <p:pic>
        <p:nvPicPr>
          <p:cNvPr id="6" name="Image 1" descr="/uploadFile/template/素材8_20240710091512A912.gif"/>
          <p:cNvPicPr>
            <a:picLocks noChangeAspect="1"/>
          </p:cNvPicPr>
          <p:nvPr/>
        </p:nvPicPr>
        <p:blipFill>
          <a:blip r:embed="rId3"/>
          <a:srcRect l="3670" t="4587" r="4587" b="3670"/>
          <a:stretch/>
        </p:blipFill>
        <p:spPr>
          <a:xfrm>
            <a:off x="7504481" y="4007298"/>
            <a:ext cx="919886" cy="919886"/>
          </a:xfrm>
          <a:prstGeom prst="ellipse">
            <a:avLst/>
          </a:prstGeom>
        </p:spPr>
      </p:pic>
      <p:pic>
        <p:nvPicPr>
          <p:cNvPr id="7" name="Image 2" descr="/uploadFile/template/素材8_20240710091512A912.gif"/>
          <p:cNvPicPr>
            <a:picLocks noChangeAspect="1"/>
          </p:cNvPicPr>
          <p:nvPr/>
        </p:nvPicPr>
        <p:blipFill>
          <a:blip r:embed="rId3"/>
          <a:srcRect l="3670" t="4587" r="4587" b="3670"/>
          <a:stretch/>
        </p:blipFill>
        <p:spPr>
          <a:xfrm>
            <a:off x="7504481" y="2005846"/>
            <a:ext cx="919886" cy="919886"/>
          </a:xfrm>
          <a:prstGeom prst="ellipse">
            <a:avLst/>
          </a:prstGeom>
        </p:spPr>
      </p:pic>
      <p:sp>
        <p:nvSpPr>
          <p:cNvPr id="8" name="Shape 3"/>
          <p:cNvSpPr/>
          <p:nvPr/>
        </p:nvSpPr>
        <p:spPr>
          <a:xfrm>
            <a:off x="1177747" y="1007647"/>
            <a:ext cx="7966253" cy="914400"/>
          </a:xfrm>
          <a:custGeom>
            <a:avLst/>
            <a:gdLst/>
            <a:ahLst/>
            <a:cxnLst/>
            <a:rect l="l" t="t" r="r" b="b"/>
            <a:pathLst>
              <a:path w="7966253" h="914400">
                <a:moveTo>
                  <a:pt x="0" y="0"/>
                </a:moveTo>
                <a:lnTo>
                  <a:pt x="7966253" y="0"/>
                </a:lnTo>
                <a:lnTo>
                  <a:pt x="7966253" y="914400"/>
                </a:lnTo>
                <a:lnTo>
                  <a:pt x="0" y="914400"/>
                </a:lnTo>
                <a:close/>
              </a:path>
            </a:pathLst>
          </a:custGeom>
          <a:solidFill>
            <a:srgbClr val="D20AF4">
              <a:alpha val="70000"/>
            </a:srgbClr>
          </a:solidFill>
          <a:ln/>
        </p:spPr>
      </p:sp>
      <p:pic>
        <p:nvPicPr>
          <p:cNvPr id="9" name="Image 3" descr="/uploadFile/template/素材8_20240710091512A912.gif"/>
          <p:cNvPicPr>
            <a:picLocks noChangeAspect="1"/>
          </p:cNvPicPr>
          <p:nvPr/>
        </p:nvPicPr>
        <p:blipFill>
          <a:blip r:embed="rId3"/>
          <a:srcRect l="3670" t="4587" r="4587" b="3670"/>
          <a:stretch/>
        </p:blipFill>
        <p:spPr>
          <a:xfrm>
            <a:off x="717804" y="1004904"/>
            <a:ext cx="919886" cy="919886"/>
          </a:xfrm>
          <a:prstGeom prst="ellipse">
            <a:avLst/>
          </a:prstGeom>
        </p:spPr>
      </p:pic>
      <p:sp>
        <p:nvSpPr>
          <p:cNvPr id="10" name="Text 4"/>
          <p:cNvSpPr/>
          <p:nvPr/>
        </p:nvSpPr>
        <p:spPr>
          <a:xfrm>
            <a:off x="457200" y="27432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Pengelolaan Sumber Daya Manusia</a:t>
            </a:r>
            <a:endParaRPr lang="en-US" sz="1500" dirty="0"/>
          </a:p>
        </p:txBody>
      </p:sp>
      <p:sp>
        <p:nvSpPr>
          <p:cNvPr id="11" name="Text 5"/>
          <p:cNvSpPr/>
          <p:nvPr/>
        </p:nvSpPr>
        <p:spPr>
          <a:xfrm>
            <a:off x="740664" y="1178856"/>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sp>
        <p:nvSpPr>
          <p:cNvPr id="12" name="Text 6"/>
          <p:cNvSpPr/>
          <p:nvPr/>
        </p:nvSpPr>
        <p:spPr>
          <a:xfrm>
            <a:off x="1645920" y="1005120"/>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Etika dalam Pengelolaan Sumber Daya Manusia</a:t>
            </a:r>
            <a:endParaRPr lang="en-US" sz="1500" dirty="0"/>
          </a:p>
        </p:txBody>
      </p:sp>
      <p:sp>
        <p:nvSpPr>
          <p:cNvPr id="13" name="Text 7"/>
          <p:cNvSpPr/>
          <p:nvPr/>
        </p:nvSpPr>
        <p:spPr>
          <a:xfrm>
            <a:off x="1645920" y="1215432"/>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Pengelolaan sumber daya manusia seringkali dihadapkan pada dilema etika terkait hak-hak karyawan, keadilan, dan perlakuan yang adil.</a:t>
            </a:r>
            <a:endParaRPr lang="en-US" sz="1500" dirty="0"/>
          </a:p>
        </p:txBody>
      </p:sp>
      <p:sp>
        <p:nvSpPr>
          <p:cNvPr id="14" name="Text 8"/>
          <p:cNvSpPr/>
          <p:nvPr/>
        </p:nvSpPr>
        <p:spPr>
          <a:xfrm>
            <a:off x="7495994" y="2179582"/>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sp>
        <p:nvSpPr>
          <p:cNvPr id="15" name="Text 9"/>
          <p:cNvSpPr/>
          <p:nvPr/>
        </p:nvSpPr>
        <p:spPr>
          <a:xfrm>
            <a:off x="457200" y="2005846"/>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Strategi Mengatasi Dilema Etika dalam Pengelolaan SDM</a:t>
            </a:r>
            <a:endParaRPr lang="en-US" sz="1500" dirty="0"/>
          </a:p>
        </p:txBody>
      </p:sp>
      <p:sp>
        <p:nvSpPr>
          <p:cNvPr id="16" name="Text 10"/>
          <p:cNvSpPr/>
          <p:nvPr/>
        </p:nvSpPr>
        <p:spPr>
          <a:xfrm>
            <a:off x="457200" y="2216158"/>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prinsip-prinsip etika dalam kebijakan sumber daya manusia dapat membantu mengatasi dilema etika dan memastikan perlakuan yang adil terhadap seluruh karyawan.</a:t>
            </a:r>
            <a:endParaRPr lang="en-US" sz="1500" dirty="0"/>
          </a:p>
        </p:txBody>
      </p:sp>
      <p:sp>
        <p:nvSpPr>
          <p:cNvPr id="17" name="Text 11"/>
          <p:cNvSpPr/>
          <p:nvPr/>
        </p:nvSpPr>
        <p:spPr>
          <a:xfrm>
            <a:off x="731520" y="3180308"/>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sp>
        <p:nvSpPr>
          <p:cNvPr id="18" name="Text 12"/>
          <p:cNvSpPr/>
          <p:nvPr/>
        </p:nvSpPr>
        <p:spPr>
          <a:xfrm>
            <a:off x="1645920" y="3006572"/>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Pengelolaan SDM</a:t>
            </a:r>
            <a:endParaRPr lang="en-US" sz="1500" dirty="0"/>
          </a:p>
        </p:txBody>
      </p:sp>
      <p:sp>
        <p:nvSpPr>
          <p:cNvPr id="19" name="Text 13"/>
          <p:cNvSpPr/>
          <p:nvPr/>
        </p:nvSpPr>
        <p:spPr>
          <a:xfrm>
            <a:off x="1645920" y="3216884"/>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Melalui studi kasus konkret, dapat dipelajari bagaimana perusahaan menghadapi dan menyelesaikan dilema etika dalam pengelolaan sumber daya manusia.</a:t>
            </a:r>
            <a:endParaRPr lang="en-US" sz="1500" dirty="0"/>
          </a:p>
        </p:txBody>
      </p:sp>
      <p:sp>
        <p:nvSpPr>
          <p:cNvPr id="20" name="Text 14"/>
          <p:cNvSpPr/>
          <p:nvPr/>
        </p:nvSpPr>
        <p:spPr>
          <a:xfrm>
            <a:off x="7495994" y="4181034"/>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04</a:t>
            </a:r>
            <a:endParaRPr lang="en-US" sz="1500" dirty="0"/>
          </a:p>
        </p:txBody>
      </p:sp>
      <p:sp>
        <p:nvSpPr>
          <p:cNvPr id="21" name="Text 15"/>
          <p:cNvSpPr/>
          <p:nvPr/>
        </p:nvSpPr>
        <p:spPr>
          <a:xfrm>
            <a:off x="451585" y="4007298"/>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Kepemimpinan</a:t>
            </a:r>
            <a:endParaRPr lang="en-US" sz="1500" dirty="0"/>
          </a:p>
        </p:txBody>
      </p:sp>
      <p:sp>
        <p:nvSpPr>
          <p:cNvPr id="22" name="Text 16"/>
          <p:cNvSpPr/>
          <p:nvPr/>
        </p:nvSpPr>
        <p:spPr>
          <a:xfrm>
            <a:off x="451585" y="4217610"/>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prinsip-prinsip etika dalam kepemimpinan dapat menciptakan lingkungan kerja yang adil, transparan, dan memotivasi bagi seluruh anggota organisasi.</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200400" y="1828800"/>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01 Pengantar Etika Bisnis</a:t>
            </a:r>
            <a:endParaRPr lang="en-US" sz="1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Pemasaran dan Promosi</a:t>
            </a:r>
            <a:endParaRPr lang="en-US" sz="1500" dirty="0"/>
          </a:p>
        </p:txBody>
      </p:sp>
      <p:pic>
        <p:nvPicPr>
          <p:cNvPr id="3" name="Image 0" descr="/uploadFile/template/1_20240710101847A424.gif"/>
          <p:cNvPicPr>
            <a:picLocks noChangeAspect="1"/>
          </p:cNvPicPr>
          <p:nvPr/>
        </p:nvPicPr>
        <p:blipFill>
          <a:blip r:embed="rId3"/>
          <a:srcRect/>
          <a:stretch/>
        </p:blipFill>
        <p:spPr>
          <a:xfrm>
            <a:off x="826618" y="1297228"/>
            <a:ext cx="914400" cy="914400"/>
          </a:xfrm>
          <a:prstGeom prst="ellipse">
            <a:avLst/>
          </a:prstGeom>
        </p:spPr>
      </p:pic>
      <p:pic>
        <p:nvPicPr>
          <p:cNvPr id="4" name="Image 1" descr="/uploadFile/template/2_20240710101857A431.gif"/>
          <p:cNvPicPr>
            <a:picLocks noChangeAspect="1"/>
          </p:cNvPicPr>
          <p:nvPr/>
        </p:nvPicPr>
        <p:blipFill>
          <a:blip r:embed="rId4"/>
          <a:srcRect/>
          <a:stretch/>
        </p:blipFill>
        <p:spPr>
          <a:xfrm>
            <a:off x="3018857" y="1297228"/>
            <a:ext cx="914400" cy="914400"/>
          </a:xfrm>
          <a:prstGeom prst="ellipse">
            <a:avLst/>
          </a:prstGeom>
        </p:spPr>
      </p:pic>
      <p:pic>
        <p:nvPicPr>
          <p:cNvPr id="5" name="Image 2" descr="/uploadFile/template/3_20240710101837A420.gif"/>
          <p:cNvPicPr>
            <a:picLocks noChangeAspect="1"/>
          </p:cNvPicPr>
          <p:nvPr/>
        </p:nvPicPr>
        <p:blipFill>
          <a:blip r:embed="rId5"/>
          <a:srcRect/>
          <a:stretch/>
        </p:blipFill>
        <p:spPr>
          <a:xfrm>
            <a:off x="5210743" y="1297228"/>
            <a:ext cx="914400" cy="914400"/>
          </a:xfrm>
          <a:prstGeom prst="ellipse">
            <a:avLst/>
          </a:prstGeom>
        </p:spPr>
      </p:pic>
      <p:pic>
        <p:nvPicPr>
          <p:cNvPr id="6" name="Image 3" descr="/uploadFile/template/4_20240710101914A448.gif"/>
          <p:cNvPicPr>
            <a:picLocks noChangeAspect="1"/>
          </p:cNvPicPr>
          <p:nvPr/>
        </p:nvPicPr>
        <p:blipFill>
          <a:blip r:embed="rId6"/>
          <a:srcRect/>
          <a:stretch/>
        </p:blipFill>
        <p:spPr>
          <a:xfrm>
            <a:off x="7402628" y="1297228"/>
            <a:ext cx="914400" cy="914400"/>
          </a:xfrm>
          <a:prstGeom prst="ellipse">
            <a:avLst/>
          </a:prstGeom>
        </p:spPr>
      </p:pic>
      <p:sp>
        <p:nvSpPr>
          <p:cNvPr id="7" name="Text 1"/>
          <p:cNvSpPr/>
          <p:nvPr/>
        </p:nvSpPr>
        <p:spPr>
          <a:xfrm>
            <a:off x="232612"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upaya pemasaran dan promosi, perusahaan seringkali dihadapkan pada dilema etika terkait kejujuran, kebenaran informasi, dan dampak sosial dari strategi pemasaran.</a:t>
            </a:r>
            <a:endParaRPr lang="en-US" sz="1500" dirty="0"/>
          </a:p>
        </p:txBody>
      </p:sp>
      <p:sp>
        <p:nvSpPr>
          <p:cNvPr id="8" name="Text 2"/>
          <p:cNvSpPr/>
          <p:nvPr/>
        </p:nvSpPr>
        <p:spPr>
          <a:xfrm>
            <a:off x="232612"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Etika dalam Pemasaran dan Promosi</a:t>
            </a:r>
            <a:endParaRPr lang="en-US" sz="1500" dirty="0"/>
          </a:p>
        </p:txBody>
      </p:sp>
      <p:sp>
        <p:nvSpPr>
          <p:cNvPr id="9" name="Text 3"/>
          <p:cNvSpPr/>
          <p:nvPr/>
        </p:nvSpPr>
        <p:spPr>
          <a:xfrm>
            <a:off x="2424497"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Strategi Mengatasi Dilema Etika dalam Pemasaran</a:t>
            </a:r>
            <a:endParaRPr lang="en-US" sz="1500" dirty="0"/>
          </a:p>
        </p:txBody>
      </p:sp>
      <p:sp>
        <p:nvSpPr>
          <p:cNvPr id="10" name="Text 4"/>
          <p:cNvSpPr/>
          <p:nvPr/>
        </p:nvSpPr>
        <p:spPr>
          <a:xfrm>
            <a:off x="4616383"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Pemasaran dan Promosi</a:t>
            </a:r>
            <a:endParaRPr lang="en-US" sz="1500" dirty="0"/>
          </a:p>
        </p:txBody>
      </p:sp>
      <p:sp>
        <p:nvSpPr>
          <p:cNvPr id="11" name="Text 5"/>
          <p:cNvSpPr/>
          <p:nvPr/>
        </p:nvSpPr>
        <p:spPr>
          <a:xfrm>
            <a:off x="6808268" y="2196846"/>
            <a:ext cx="21031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Hubungan dengan Konsumen</a:t>
            </a:r>
            <a:endParaRPr lang="en-US" sz="1500" dirty="0"/>
          </a:p>
        </p:txBody>
      </p:sp>
      <p:sp>
        <p:nvSpPr>
          <p:cNvPr id="12" name="Text 6"/>
          <p:cNvSpPr/>
          <p:nvPr/>
        </p:nvSpPr>
        <p:spPr>
          <a:xfrm>
            <a:off x="2424497"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 kejujuran, tanggung jawab sosial, dan pertimbangan terhadap dampak sosial dapat membantu mengatasi dilema etika dalam strategi pemasaran dan promosi.</a:t>
            </a:r>
            <a:endParaRPr lang="en-US" sz="1500" dirty="0"/>
          </a:p>
        </p:txBody>
      </p:sp>
      <p:sp>
        <p:nvSpPr>
          <p:cNvPr id="13" name="Text 7"/>
          <p:cNvSpPr/>
          <p:nvPr/>
        </p:nvSpPr>
        <p:spPr>
          <a:xfrm>
            <a:off x="4616383"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Melalui studi kasus konkret, dapat dipelajari bagaimana perusahaan menghadapi dan menyelesaikan dilema etika dalam strategi pemasaran dan promosi.</a:t>
            </a:r>
            <a:endParaRPr lang="en-US" sz="1500" dirty="0"/>
          </a:p>
        </p:txBody>
      </p:sp>
      <p:sp>
        <p:nvSpPr>
          <p:cNvPr id="14" name="Text 8"/>
          <p:cNvSpPr/>
          <p:nvPr/>
        </p:nvSpPr>
        <p:spPr>
          <a:xfrm>
            <a:off x="6808268" y="2839360"/>
            <a:ext cx="21031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dalam hubungan dengan konsumen, seperti menghormati hak konsumen dan memberikan informasi yang jujur, merupakan hal yang penting dalam membangun kepercayaan konsumen.</a:t>
            </a:r>
            <a:endParaRPr lang="en-US" sz="15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Pengelolaan Keuangan</a:t>
            </a:r>
            <a:endParaRPr lang="en-US" sz="1500" dirty="0"/>
          </a:p>
        </p:txBody>
      </p:sp>
      <p:pic>
        <p:nvPicPr>
          <p:cNvPr id="3" name="Image 0" descr="/uploadFile/template/素材10_20240710094348A147.gif"/>
          <p:cNvPicPr>
            <a:picLocks noChangeAspect="1"/>
          </p:cNvPicPr>
          <p:nvPr/>
        </p:nvPicPr>
        <p:blipFill>
          <a:blip r:embed="rId3"/>
          <a:stretch>
            <a:fillRect/>
          </a:stretch>
        </p:blipFill>
        <p:spPr>
          <a:xfrm>
            <a:off x="411480" y="1234440"/>
            <a:ext cx="4114800" cy="1737360"/>
          </a:xfrm>
          <a:prstGeom prst="rect">
            <a:avLst/>
          </a:prstGeom>
        </p:spPr>
      </p:pic>
      <p:pic>
        <p:nvPicPr>
          <p:cNvPr id="4" name="Image 1" descr="/uploadFile/template/素材10_20240710094348A147.gif"/>
          <p:cNvPicPr>
            <a:picLocks noChangeAspect="1"/>
          </p:cNvPicPr>
          <p:nvPr/>
        </p:nvPicPr>
        <p:blipFill>
          <a:blip r:embed="rId3"/>
          <a:stretch>
            <a:fillRect/>
          </a:stretch>
        </p:blipFill>
        <p:spPr>
          <a:xfrm flipH="1">
            <a:off x="4617720" y="1234440"/>
            <a:ext cx="4114800" cy="1737360"/>
          </a:xfrm>
          <a:prstGeom prst="rect">
            <a:avLst/>
          </a:prstGeom>
        </p:spPr>
      </p:pic>
      <p:pic>
        <p:nvPicPr>
          <p:cNvPr id="5" name="Image 2" descr="/uploadFile/template/素材10_20240710094348A147.gif"/>
          <p:cNvPicPr>
            <a:picLocks noChangeAspect="1"/>
          </p:cNvPicPr>
          <p:nvPr/>
        </p:nvPicPr>
        <p:blipFill>
          <a:blip r:embed="rId3"/>
          <a:stretch>
            <a:fillRect/>
          </a:stretch>
        </p:blipFill>
        <p:spPr>
          <a:xfrm flipH="1">
            <a:off x="411480" y="3048077"/>
            <a:ext cx="4114800" cy="1737360"/>
          </a:xfrm>
          <a:prstGeom prst="rect">
            <a:avLst/>
          </a:prstGeom>
        </p:spPr>
      </p:pic>
      <p:pic>
        <p:nvPicPr>
          <p:cNvPr id="6" name="Image 3" descr="/uploadFile/template/素材10_20240710094348A147.gif"/>
          <p:cNvPicPr>
            <a:picLocks noChangeAspect="1"/>
          </p:cNvPicPr>
          <p:nvPr/>
        </p:nvPicPr>
        <p:blipFill>
          <a:blip r:embed="rId3"/>
          <a:stretch>
            <a:fillRect/>
          </a:stretch>
        </p:blipFill>
        <p:spPr>
          <a:xfrm>
            <a:off x="4617720" y="3048077"/>
            <a:ext cx="4114800" cy="1737360"/>
          </a:xfrm>
          <a:prstGeom prst="rect">
            <a:avLst/>
          </a:prstGeom>
        </p:spPr>
      </p:pic>
      <p:sp>
        <p:nvSpPr>
          <p:cNvPr id="7" name="Text 1"/>
          <p:cNvSpPr/>
          <p:nvPr/>
        </p:nvSpPr>
        <p:spPr>
          <a:xfrm>
            <a:off x="37033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01</a:t>
            </a:r>
            <a:endParaRPr lang="en-US" sz="1500" dirty="0"/>
          </a:p>
        </p:txBody>
      </p:sp>
      <p:sp>
        <p:nvSpPr>
          <p:cNvPr id="8" name="Text 2"/>
          <p:cNvSpPr/>
          <p:nvPr/>
        </p:nvSpPr>
        <p:spPr>
          <a:xfrm>
            <a:off x="4617720" y="2458166"/>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02</a:t>
            </a:r>
            <a:endParaRPr lang="en-US" sz="1500" dirty="0"/>
          </a:p>
        </p:txBody>
      </p:sp>
      <p:sp>
        <p:nvSpPr>
          <p:cNvPr id="9" name="Text 3"/>
          <p:cNvSpPr/>
          <p:nvPr/>
        </p:nvSpPr>
        <p:spPr>
          <a:xfrm>
            <a:off x="37033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03</a:t>
            </a:r>
            <a:endParaRPr lang="en-US" sz="1500" dirty="0"/>
          </a:p>
        </p:txBody>
      </p:sp>
      <p:sp>
        <p:nvSpPr>
          <p:cNvPr id="10" name="Text 4"/>
          <p:cNvSpPr/>
          <p:nvPr/>
        </p:nvSpPr>
        <p:spPr>
          <a:xfrm>
            <a:off x="4617720" y="4346525"/>
            <a:ext cx="822960" cy="438912"/>
          </a:xfrm>
          <a:prstGeom prst="rect">
            <a:avLst/>
          </a:prstGeom>
          <a:noFill/>
          <a:ln/>
        </p:spPr>
        <p:txBody>
          <a:bodyPr wrap="square" lIns="95250" tIns="95250" rIns="95250" bIns="95250" rtlCol="0" anchor="t">
            <a:spAutoFit/>
          </a:bodyPr>
          <a:lstStyle/>
          <a:p>
            <a:pPr algn="ctr">
              <a:lnSpc>
                <a:spcPct val="80000"/>
              </a:lnSpc>
              <a:spcBef>
                <a:spcPts val="375"/>
              </a:spcBef>
            </a:pPr>
            <a:r>
              <a:rPr lang="en-US" sz="2100" b="1" dirty="0">
                <a:solidFill>
                  <a:srgbClr val="D20AF4">
                    <a:alpha val="20000"/>
                  </a:srgbClr>
                </a:solidFill>
                <a:latin typeface="Arial" pitchFamily="34" charset="0"/>
                <a:ea typeface="Arial" pitchFamily="34" charset="-122"/>
                <a:cs typeface="Arial" pitchFamily="34" charset="-120"/>
              </a:rPr>
              <a:t>04</a:t>
            </a:r>
            <a:endParaRPr lang="en-US" sz="1500" dirty="0"/>
          </a:p>
        </p:txBody>
      </p:sp>
      <p:sp>
        <p:nvSpPr>
          <p:cNvPr id="11" name="Text 5"/>
          <p:cNvSpPr/>
          <p:nvPr/>
        </p:nvSpPr>
        <p:spPr>
          <a:xfrm>
            <a:off x="54864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Etika dalam Pengelolaan Keuangan</a:t>
            </a:r>
            <a:endParaRPr lang="en-US" sz="1500" dirty="0"/>
          </a:p>
        </p:txBody>
      </p:sp>
      <p:sp>
        <p:nvSpPr>
          <p:cNvPr id="12" name="Text 6"/>
          <p:cNvSpPr/>
          <p:nvPr/>
        </p:nvSpPr>
        <p:spPr>
          <a:xfrm>
            <a:off x="54864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Pengelolaan keuangan seringkali dihadapkan pada dilema etika terkait transparansi, kejujuran, dan tanggung jawab terhadap pemegang saham dan stakeholders lainnya.</a:t>
            </a:r>
            <a:endParaRPr lang="en-US" sz="1500" dirty="0"/>
          </a:p>
        </p:txBody>
      </p:sp>
      <p:sp>
        <p:nvSpPr>
          <p:cNvPr id="13" name="Text 7"/>
          <p:cNvSpPr/>
          <p:nvPr/>
        </p:nvSpPr>
        <p:spPr>
          <a:xfrm>
            <a:off x="4754880" y="1365199"/>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Strategi Mengatasi Dilema Etika dalam Pengelolaan Keuangan</a:t>
            </a:r>
            <a:endParaRPr lang="en-US" sz="1500" dirty="0"/>
          </a:p>
        </p:txBody>
      </p:sp>
      <p:sp>
        <p:nvSpPr>
          <p:cNvPr id="14" name="Text 8"/>
          <p:cNvSpPr/>
          <p:nvPr/>
        </p:nvSpPr>
        <p:spPr>
          <a:xfrm>
            <a:off x="4754880" y="1803197"/>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 kejujuran, transparansi, dan keadilan dalam pengelolaan keuangan dapat membantu mengatasi dilema etika dan memastikan tanggung jawab terhadap seluruh stakeholders.</a:t>
            </a:r>
            <a:endParaRPr lang="en-US" sz="1500" dirty="0"/>
          </a:p>
        </p:txBody>
      </p:sp>
      <p:sp>
        <p:nvSpPr>
          <p:cNvPr id="15" name="Text 9"/>
          <p:cNvSpPr/>
          <p:nvPr/>
        </p:nvSpPr>
        <p:spPr>
          <a:xfrm>
            <a:off x="54864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Pengelolaan Keuangan</a:t>
            </a:r>
            <a:endParaRPr lang="en-US" sz="1500" dirty="0"/>
          </a:p>
        </p:txBody>
      </p:sp>
      <p:sp>
        <p:nvSpPr>
          <p:cNvPr id="16" name="Text 10"/>
          <p:cNvSpPr/>
          <p:nvPr/>
        </p:nvSpPr>
        <p:spPr>
          <a:xfrm>
            <a:off x="54864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Melalui studi kasus konkret, dapat dipelajari bagaimana perusahaan menghadapi dan menyelesaikan dilema etika dalam pengelolaan keuangan dan pelaporan keuangan.</a:t>
            </a:r>
            <a:endParaRPr lang="en-US" sz="1500" dirty="0"/>
          </a:p>
        </p:txBody>
      </p:sp>
      <p:sp>
        <p:nvSpPr>
          <p:cNvPr id="17" name="Text 11"/>
          <p:cNvSpPr/>
          <p:nvPr/>
        </p:nvSpPr>
        <p:spPr>
          <a:xfrm>
            <a:off x="4754880" y="3178454"/>
            <a:ext cx="38404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Investasi dan Pengelolaan Risiko</a:t>
            </a:r>
            <a:endParaRPr lang="en-US" sz="1500" dirty="0"/>
          </a:p>
        </p:txBody>
      </p:sp>
      <p:sp>
        <p:nvSpPr>
          <p:cNvPr id="18" name="Text 12"/>
          <p:cNvSpPr/>
          <p:nvPr/>
        </p:nvSpPr>
        <p:spPr>
          <a:xfrm>
            <a:off x="4754880" y="3616452"/>
            <a:ext cx="38404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prinsip-prinsip etika dalam investasi dan pengelolaan risiko dapat membantu meminimalkan konflik kepentingan dan memastikan keadilan bagi seluruh stakeholders.</a:t>
            </a:r>
            <a:endParaRPr lang="en-US" sz="1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18072B"/>
        </a:solidFill>
        <a:effectLst/>
      </p:bgPr>
    </p:bg>
    <p:spTree>
      <p:nvGrpSpPr>
        <p:cNvPr id="1" name=""/>
        <p:cNvGrpSpPr/>
        <p:nvPr/>
      </p:nvGrpSpPr>
      <p:grpSpPr>
        <a:xfrm>
          <a:off x="0" y="0"/>
          <a:ext cx="0" cy="0"/>
          <a:chOff x="0" y="0"/>
          <a:chExt cx="0" cy="0"/>
        </a:xfrm>
      </p:grpSpPr>
      <p:sp>
        <p:nvSpPr>
          <p:cNvPr id="2" name="Shape 0"/>
          <p:cNvSpPr/>
          <p:nvPr/>
        </p:nvSpPr>
        <p:spPr>
          <a:xfrm>
            <a:off x="-5615" y="4007298"/>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sp>
        <p:nvSpPr>
          <p:cNvPr id="3" name="Shape 1"/>
          <p:cNvSpPr/>
          <p:nvPr/>
        </p:nvSpPr>
        <p:spPr>
          <a:xfrm>
            <a:off x="1177310" y="3006572"/>
            <a:ext cx="7966690" cy="914400"/>
          </a:xfrm>
          <a:custGeom>
            <a:avLst/>
            <a:gdLst/>
            <a:ahLst/>
            <a:cxnLst/>
            <a:rect l="l" t="t" r="r" b="b"/>
            <a:pathLst>
              <a:path w="7966690" h="914400">
                <a:moveTo>
                  <a:pt x="0" y="0"/>
                </a:moveTo>
                <a:lnTo>
                  <a:pt x="7966690" y="0"/>
                </a:lnTo>
                <a:lnTo>
                  <a:pt x="7966690" y="914400"/>
                </a:lnTo>
                <a:lnTo>
                  <a:pt x="0" y="914400"/>
                </a:lnTo>
                <a:close/>
              </a:path>
            </a:pathLst>
          </a:custGeom>
          <a:solidFill>
            <a:srgbClr val="D20AF4">
              <a:alpha val="80000"/>
            </a:srgbClr>
          </a:solidFill>
          <a:ln/>
        </p:spPr>
      </p:sp>
      <p:sp>
        <p:nvSpPr>
          <p:cNvPr id="4" name="Shape 2"/>
          <p:cNvSpPr/>
          <p:nvPr/>
        </p:nvSpPr>
        <p:spPr>
          <a:xfrm>
            <a:off x="0" y="2005846"/>
            <a:ext cx="7964424" cy="914400"/>
          </a:xfrm>
          <a:custGeom>
            <a:avLst/>
            <a:gdLst/>
            <a:ahLst/>
            <a:cxnLst/>
            <a:rect l="l" t="t" r="r" b="b"/>
            <a:pathLst>
              <a:path w="7964424" h="914400">
                <a:moveTo>
                  <a:pt x="0" y="0"/>
                </a:moveTo>
                <a:lnTo>
                  <a:pt x="7964424" y="0"/>
                </a:lnTo>
                <a:lnTo>
                  <a:pt x="7964424" y="914400"/>
                </a:lnTo>
                <a:lnTo>
                  <a:pt x="0" y="914400"/>
                </a:lnTo>
                <a:close/>
              </a:path>
            </a:pathLst>
          </a:custGeom>
          <a:solidFill>
            <a:srgbClr val="D20AF4">
              <a:alpha val="80000"/>
            </a:srgbClr>
          </a:solidFill>
          <a:ln/>
        </p:spPr>
      </p:sp>
      <p:pic>
        <p:nvPicPr>
          <p:cNvPr id="5" name="Image 0" descr="/uploadFile/template/素材8_20240710091512A912.gif"/>
          <p:cNvPicPr>
            <a:picLocks noChangeAspect="1"/>
          </p:cNvPicPr>
          <p:nvPr/>
        </p:nvPicPr>
        <p:blipFill>
          <a:blip r:embed="rId3"/>
          <a:srcRect l="3670" t="4587" r="4587" b="3670"/>
          <a:stretch/>
        </p:blipFill>
        <p:spPr>
          <a:xfrm>
            <a:off x="717804" y="3006572"/>
            <a:ext cx="919886" cy="919886"/>
          </a:xfrm>
          <a:prstGeom prst="ellipse">
            <a:avLst/>
          </a:prstGeom>
        </p:spPr>
      </p:pic>
      <p:pic>
        <p:nvPicPr>
          <p:cNvPr id="6" name="Image 1" descr="/uploadFile/template/素材8_20240710091512A912.gif"/>
          <p:cNvPicPr>
            <a:picLocks noChangeAspect="1"/>
          </p:cNvPicPr>
          <p:nvPr/>
        </p:nvPicPr>
        <p:blipFill>
          <a:blip r:embed="rId3"/>
          <a:srcRect l="3670" t="4587" r="4587" b="3670"/>
          <a:stretch/>
        </p:blipFill>
        <p:spPr>
          <a:xfrm>
            <a:off x="7504481" y="4007298"/>
            <a:ext cx="919886" cy="919886"/>
          </a:xfrm>
          <a:prstGeom prst="ellipse">
            <a:avLst/>
          </a:prstGeom>
        </p:spPr>
      </p:pic>
      <p:pic>
        <p:nvPicPr>
          <p:cNvPr id="7" name="Image 2" descr="/uploadFile/template/素材8_20240710091512A912.gif"/>
          <p:cNvPicPr>
            <a:picLocks noChangeAspect="1"/>
          </p:cNvPicPr>
          <p:nvPr/>
        </p:nvPicPr>
        <p:blipFill>
          <a:blip r:embed="rId3"/>
          <a:srcRect l="3670" t="4587" r="4587" b="3670"/>
          <a:stretch/>
        </p:blipFill>
        <p:spPr>
          <a:xfrm>
            <a:off x="7504481" y="2005846"/>
            <a:ext cx="919886" cy="919886"/>
          </a:xfrm>
          <a:prstGeom prst="ellipse">
            <a:avLst/>
          </a:prstGeom>
        </p:spPr>
      </p:pic>
      <p:sp>
        <p:nvSpPr>
          <p:cNvPr id="8" name="Shape 3"/>
          <p:cNvSpPr/>
          <p:nvPr/>
        </p:nvSpPr>
        <p:spPr>
          <a:xfrm>
            <a:off x="1177747" y="1007647"/>
            <a:ext cx="7966253" cy="914400"/>
          </a:xfrm>
          <a:custGeom>
            <a:avLst/>
            <a:gdLst/>
            <a:ahLst/>
            <a:cxnLst/>
            <a:rect l="l" t="t" r="r" b="b"/>
            <a:pathLst>
              <a:path w="7966253" h="914400">
                <a:moveTo>
                  <a:pt x="0" y="0"/>
                </a:moveTo>
                <a:lnTo>
                  <a:pt x="7966253" y="0"/>
                </a:lnTo>
                <a:lnTo>
                  <a:pt x="7966253" y="914400"/>
                </a:lnTo>
                <a:lnTo>
                  <a:pt x="0" y="914400"/>
                </a:lnTo>
                <a:close/>
              </a:path>
            </a:pathLst>
          </a:custGeom>
          <a:solidFill>
            <a:srgbClr val="D20AF4">
              <a:alpha val="70000"/>
            </a:srgbClr>
          </a:solidFill>
          <a:ln/>
        </p:spPr>
      </p:sp>
      <p:pic>
        <p:nvPicPr>
          <p:cNvPr id="9" name="Image 3" descr="/uploadFile/template/素材8_20240710091512A912.gif"/>
          <p:cNvPicPr>
            <a:picLocks noChangeAspect="1"/>
          </p:cNvPicPr>
          <p:nvPr/>
        </p:nvPicPr>
        <p:blipFill>
          <a:blip r:embed="rId3"/>
          <a:srcRect l="3670" t="4587" r="4587" b="3670"/>
          <a:stretch/>
        </p:blipFill>
        <p:spPr>
          <a:xfrm>
            <a:off x="717804" y="1004904"/>
            <a:ext cx="919886" cy="919886"/>
          </a:xfrm>
          <a:prstGeom prst="ellipse">
            <a:avLst/>
          </a:prstGeom>
        </p:spPr>
      </p:pic>
      <p:sp>
        <p:nvSpPr>
          <p:cNvPr id="10" name="Text 4"/>
          <p:cNvSpPr/>
          <p:nvPr/>
        </p:nvSpPr>
        <p:spPr>
          <a:xfrm>
            <a:off x="457200" y="27432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Inovasi dan Pengembangan Produk</a:t>
            </a:r>
            <a:endParaRPr lang="en-US" sz="1500" dirty="0"/>
          </a:p>
        </p:txBody>
      </p:sp>
      <p:sp>
        <p:nvSpPr>
          <p:cNvPr id="11" name="Text 5"/>
          <p:cNvSpPr/>
          <p:nvPr/>
        </p:nvSpPr>
        <p:spPr>
          <a:xfrm>
            <a:off x="740664" y="1178856"/>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sp>
        <p:nvSpPr>
          <p:cNvPr id="12" name="Text 6"/>
          <p:cNvSpPr/>
          <p:nvPr/>
        </p:nvSpPr>
        <p:spPr>
          <a:xfrm>
            <a:off x="1645920" y="1005120"/>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Etika dalam Inovasi dan Pengembangan Produk</a:t>
            </a:r>
            <a:endParaRPr lang="en-US" sz="1500" dirty="0"/>
          </a:p>
        </p:txBody>
      </p:sp>
      <p:sp>
        <p:nvSpPr>
          <p:cNvPr id="13" name="Text 7"/>
          <p:cNvSpPr/>
          <p:nvPr/>
        </p:nvSpPr>
        <p:spPr>
          <a:xfrm>
            <a:off x="1645920" y="1215432"/>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proses inovasi dan pengembangan produk, perusahaan dihadapkan pada dilema etika terkait keamanan produk, dampak lingkungan, dan keadilan dalam pemanfaatan teknologi.</a:t>
            </a:r>
            <a:endParaRPr lang="en-US" sz="1500" dirty="0"/>
          </a:p>
        </p:txBody>
      </p:sp>
      <p:sp>
        <p:nvSpPr>
          <p:cNvPr id="14" name="Text 8"/>
          <p:cNvSpPr/>
          <p:nvPr/>
        </p:nvSpPr>
        <p:spPr>
          <a:xfrm>
            <a:off x="7495994" y="2179582"/>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sp>
        <p:nvSpPr>
          <p:cNvPr id="15" name="Text 9"/>
          <p:cNvSpPr/>
          <p:nvPr/>
        </p:nvSpPr>
        <p:spPr>
          <a:xfrm>
            <a:off x="457200" y="2005846"/>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Strategi Mengatasi Dilema Etika dalam Inovasi Produk</a:t>
            </a:r>
            <a:endParaRPr lang="en-US" sz="1500" dirty="0"/>
          </a:p>
        </p:txBody>
      </p:sp>
      <p:sp>
        <p:nvSpPr>
          <p:cNvPr id="16" name="Text 10"/>
          <p:cNvSpPr/>
          <p:nvPr/>
        </p:nvSpPr>
        <p:spPr>
          <a:xfrm>
            <a:off x="457200" y="2216158"/>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 keamanan, keberlanjutan, dan keadilan dapat membantu mengatasi dilema etika dalam inovasi dan pengembangan produk yang memberikan manfaat bagi seluruh stakeholders.</a:t>
            </a:r>
            <a:endParaRPr lang="en-US" sz="1500" dirty="0"/>
          </a:p>
        </p:txBody>
      </p:sp>
      <p:sp>
        <p:nvSpPr>
          <p:cNvPr id="17" name="Text 11"/>
          <p:cNvSpPr/>
          <p:nvPr/>
        </p:nvSpPr>
        <p:spPr>
          <a:xfrm>
            <a:off x="731520" y="3180308"/>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sp>
        <p:nvSpPr>
          <p:cNvPr id="18" name="Text 12"/>
          <p:cNvSpPr/>
          <p:nvPr/>
        </p:nvSpPr>
        <p:spPr>
          <a:xfrm>
            <a:off x="1645920" y="3006572"/>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Etika dalam Inovasi dan Pengembangan Produk</a:t>
            </a:r>
            <a:endParaRPr lang="en-US" sz="1500" dirty="0"/>
          </a:p>
        </p:txBody>
      </p:sp>
      <p:sp>
        <p:nvSpPr>
          <p:cNvPr id="19" name="Text 13"/>
          <p:cNvSpPr/>
          <p:nvPr/>
        </p:nvSpPr>
        <p:spPr>
          <a:xfrm>
            <a:off x="1645920" y="3216884"/>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Melalui studi kasus konkret, dapat dipelajari bagaimana perusahaan menghadapi dan menyelesaikan dilema etika dalam inovasi dan pengembangan produk.</a:t>
            </a:r>
            <a:endParaRPr lang="en-US" sz="1500" dirty="0"/>
          </a:p>
        </p:txBody>
      </p:sp>
      <p:sp>
        <p:nvSpPr>
          <p:cNvPr id="20" name="Text 14"/>
          <p:cNvSpPr/>
          <p:nvPr/>
        </p:nvSpPr>
        <p:spPr>
          <a:xfrm>
            <a:off x="7495994" y="4181034"/>
            <a:ext cx="914400" cy="566928"/>
          </a:xfrm>
          <a:prstGeom prst="rect">
            <a:avLst/>
          </a:prstGeom>
          <a:noFill/>
          <a:ln/>
        </p:spPr>
        <p:txBody>
          <a:bodyPr wrap="square" lIns="95250" tIns="95250" rIns="95250" bIns="95250" rtlCol="0" anchor="t">
            <a:spAutoFit/>
          </a:bodyPr>
          <a:lstStyle/>
          <a:p>
            <a:pPr algn="ctr">
              <a:lnSpc>
                <a:spcPct val="120000"/>
              </a:lnSpc>
              <a:spcBef>
                <a:spcPts val="375"/>
              </a:spcBef>
            </a:pPr>
            <a:r>
              <a:rPr lang="en-US" sz="2100" b="1" dirty="0">
                <a:solidFill>
                  <a:srgbClr val="FFFFFF"/>
                </a:solidFill>
                <a:latin typeface="Arial" pitchFamily="34" charset="0"/>
                <a:ea typeface="Arial" pitchFamily="34" charset="-122"/>
                <a:cs typeface="Arial" pitchFamily="34" charset="-120"/>
              </a:rPr>
              <a:t>04</a:t>
            </a:r>
            <a:endParaRPr lang="en-US" sz="1500" dirty="0"/>
          </a:p>
        </p:txBody>
      </p:sp>
      <p:sp>
        <p:nvSpPr>
          <p:cNvPr id="21" name="Text 15"/>
          <p:cNvSpPr/>
          <p:nvPr/>
        </p:nvSpPr>
        <p:spPr>
          <a:xfrm>
            <a:off x="451585" y="4007298"/>
            <a:ext cx="7040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Penerapan Etika dalam Pemanfaatan Teknologi</a:t>
            </a:r>
            <a:endParaRPr lang="en-US" sz="1500" dirty="0"/>
          </a:p>
        </p:txBody>
      </p:sp>
      <p:sp>
        <p:nvSpPr>
          <p:cNvPr id="22" name="Text 16"/>
          <p:cNvSpPr/>
          <p:nvPr/>
        </p:nvSpPr>
        <p:spPr>
          <a:xfrm>
            <a:off x="451585" y="4217610"/>
            <a:ext cx="7040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prinsip-prinsip etika dalam pemanfaatan teknologi, seperti keamanan data dan keadilan dalam akses teknologi, merupakan hal yang penting dalam memastikan manfaat bagi seluruh masyarakat.</a:t>
            </a:r>
            <a:endParaRPr lang="en-US" sz="1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18072B"/>
        </a:solidFill>
        <a:effectLst/>
      </p:bgPr>
    </p:bg>
    <p:spTree>
      <p:nvGrpSpPr>
        <p:cNvPr id="1" name=""/>
        <p:cNvGrpSpPr/>
        <p:nvPr/>
      </p:nvGrpSpPr>
      <p:grpSpPr>
        <a:xfrm>
          <a:off x="0" y="0"/>
          <a:ext cx="0" cy="0"/>
          <a:chOff x="0" y="0"/>
          <a:chExt cx="0" cy="0"/>
        </a:xfrm>
      </p:grpSpPr>
      <p:pic>
        <p:nvPicPr>
          <p:cNvPr id="2" name="Image 0" descr="/uploadFile/template/metaverso_20240709174943A943.gif"/>
          <p:cNvPicPr>
            <a:picLocks noChangeAspect="1"/>
          </p:cNvPicPr>
          <p:nvPr/>
        </p:nvPicPr>
        <p:blipFill>
          <a:blip r:embed="rId3"/>
          <a:stretch>
            <a:fillRect/>
          </a:stretch>
        </p:blipFill>
        <p:spPr>
          <a:xfrm>
            <a:off x="214997" y="926287"/>
            <a:ext cx="3291840" cy="3291840"/>
          </a:xfrm>
          <a:prstGeom prst="rect">
            <a:avLst/>
          </a:prstGeom>
        </p:spPr>
      </p:pic>
      <p:sp>
        <p:nvSpPr>
          <p:cNvPr id="3" name="Text 0"/>
          <p:cNvSpPr/>
          <p:nvPr/>
        </p:nvSpPr>
        <p:spPr>
          <a:xfrm>
            <a:off x="2041920" y="1745554"/>
            <a:ext cx="4830775" cy="679866"/>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96000"/>
              </a:lnSpc>
              <a:spcBef>
                <a:spcPts val="375"/>
              </a:spcBef>
            </a:pPr>
            <a:r>
              <a:rPr lang="en-US" sz="3300" b="1" dirty="0">
                <a:solidFill>
                  <a:srgbClr val="FFFFFF"/>
                </a:solidFill>
                <a:latin typeface="Arial" pitchFamily="34" charset="0"/>
                <a:ea typeface="Arial" pitchFamily="34" charset="-122"/>
                <a:cs typeface="Arial" pitchFamily="34" charset="-120"/>
              </a:rPr>
              <a:t>Thank You</a:t>
            </a:r>
            <a:endParaRPr lang="en-US" sz="1500" dirty="0"/>
          </a:p>
        </p:txBody>
      </p:sp>
      <p:sp>
        <p:nvSpPr>
          <p:cNvPr id="4" name="Text 1"/>
          <p:cNvSpPr/>
          <p:nvPr/>
        </p:nvSpPr>
        <p:spPr>
          <a:xfrm>
            <a:off x="1495646" y="3488323"/>
            <a:ext cx="4590142" cy="86408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96000"/>
              </a:lnSpc>
              <a:spcBef>
                <a:spcPts val="375"/>
              </a:spcBef>
            </a:pPr>
            <a:r>
              <a:rPr lang="en-GB" sz="2100" b="1" dirty="0" smtClean="0">
                <a:solidFill>
                  <a:srgbClr val="FFFFFF"/>
                </a:solidFill>
                <a:latin typeface="Arial" pitchFamily="34" charset="0"/>
                <a:cs typeface="Arial" pitchFamily="34" charset="-120"/>
              </a:rPr>
              <a:t>PROF. ISTI 0818992285</a:t>
            </a:r>
          </a:p>
          <a:p>
            <a:pPr algn="ctr">
              <a:lnSpc>
                <a:spcPct val="96000"/>
              </a:lnSpc>
              <a:spcBef>
                <a:spcPts val="375"/>
              </a:spcBef>
            </a:pPr>
            <a:r>
              <a:rPr lang="en-GB" sz="2100" b="1" dirty="0" smtClean="0">
                <a:solidFill>
                  <a:srgbClr val="FFFFFF"/>
                </a:solidFill>
                <a:latin typeface="Arial" pitchFamily="34" charset="0"/>
                <a:cs typeface="Arial" pitchFamily="34" charset="-120"/>
              </a:rPr>
              <a:t>istianingsih@dsn.ubharajaya.ac.id</a:t>
            </a:r>
            <a:endParaRPr lang="en-US" sz="15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5403" t="18957" r="18990" b="18538"/>
          <a:stretch/>
        </p:blipFill>
        <p:spPr>
          <a:xfrm>
            <a:off x="7403559" y="87970"/>
            <a:ext cx="1584435" cy="21349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8_20240710091512A912.gif"/>
          <p:cNvPicPr>
            <a:picLocks noChangeAspect="1"/>
          </p:cNvPicPr>
          <p:nvPr/>
        </p:nvPicPr>
        <p:blipFill>
          <a:blip r:embed="rId3"/>
          <a:srcRect/>
          <a:stretch/>
        </p:blipFill>
        <p:spPr>
          <a:xfrm>
            <a:off x="400627" y="1503437"/>
            <a:ext cx="2570018" cy="2570018"/>
          </a:xfrm>
          <a:prstGeom prst="ellipse">
            <a:avLst/>
          </a:prstGeom>
        </p:spPr>
      </p:pic>
      <p:pic>
        <p:nvPicPr>
          <p:cNvPr id="3" name="Image 1" descr="/uploadFile/template/素材7_20240709194546A533.png"/>
          <p:cNvPicPr>
            <a:picLocks noChangeAspect="1"/>
          </p:cNvPicPr>
          <p:nvPr/>
        </p:nvPicPr>
        <p:blipFill>
          <a:blip r:embed="rId4"/>
          <a:stretch>
            <a:fillRect/>
          </a:stretch>
        </p:blipFill>
        <p:spPr>
          <a:xfrm>
            <a:off x="750837" y="1079899"/>
            <a:ext cx="1869598" cy="2804397"/>
          </a:xfrm>
          <a:prstGeom prst="rect">
            <a:avLst/>
          </a:prstGeom>
        </p:spPr>
      </p:pic>
      <p:sp>
        <p:nvSpPr>
          <p:cNvPr id="4" name="Text 0"/>
          <p:cNvSpPr/>
          <p:nvPr/>
        </p:nvSpPr>
        <p:spPr>
          <a:xfrm>
            <a:off x="3262062" y="274320"/>
            <a:ext cx="5395874"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Pentingnya Etika dalam Bisnis</a:t>
            </a:r>
            <a:endParaRPr lang="en-US" sz="1500" dirty="0"/>
          </a:p>
        </p:txBody>
      </p:sp>
      <p:pic>
        <p:nvPicPr>
          <p:cNvPr id="5" name="Image 2" descr="/uploadFile/素材8_20240710091357A888.png"/>
          <p:cNvPicPr>
            <a:picLocks noChangeAspect="1"/>
          </p:cNvPicPr>
          <p:nvPr/>
        </p:nvPicPr>
        <p:blipFill>
          <a:blip r:embed="rId5"/>
          <a:srcRect/>
          <a:stretch/>
        </p:blipFill>
        <p:spPr>
          <a:xfrm>
            <a:off x="3281264" y="893831"/>
            <a:ext cx="274320" cy="277978"/>
          </a:xfrm>
          <a:prstGeom prst="rect">
            <a:avLst/>
          </a:prstGeom>
        </p:spPr>
      </p:pic>
      <p:sp>
        <p:nvSpPr>
          <p:cNvPr id="6" name="Text 1"/>
          <p:cNvSpPr/>
          <p:nvPr/>
        </p:nvSpPr>
        <p:spPr>
          <a:xfrm>
            <a:off x="3594489" y="895233"/>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Etika sebagai Dasar dalam Berbisnis</a:t>
            </a:r>
            <a:endParaRPr lang="en-US" sz="1500" dirty="0"/>
          </a:p>
        </p:txBody>
      </p:sp>
      <p:sp>
        <p:nvSpPr>
          <p:cNvPr id="7" name="Text 2"/>
          <p:cNvSpPr/>
          <p:nvPr/>
        </p:nvSpPr>
        <p:spPr>
          <a:xfrm>
            <a:off x="3527309" y="1227011"/>
            <a:ext cx="5120640" cy="1059585"/>
          </a:xfrm>
          <a:prstGeom prst="rect">
            <a:avLst/>
          </a:prstGeom>
          <a:noFill/>
          <a:ln/>
        </p:spPr>
        <p:txBody>
          <a:bodyPr wrap="square" lIns="95250" tIns="95250" rIns="95250" bIns="95250" rtlCol="0" anchor="t">
            <a:spAutoFit/>
          </a:bodyPr>
          <a:lstStyle/>
          <a:p>
            <a:pPr>
              <a:lnSpc>
                <a:spcPct val="80000"/>
              </a:lnSpc>
              <a:spcBef>
                <a:spcPts val="375"/>
              </a:spcBef>
            </a:pPr>
            <a:r>
              <a:rPr lang="en-US" sz="1100" b="1" dirty="0" err="1">
                <a:solidFill>
                  <a:schemeClr val="bg1"/>
                </a:solidFill>
              </a:rPr>
              <a:t>Etika</a:t>
            </a:r>
            <a:r>
              <a:rPr lang="en-US" sz="1100" b="1" dirty="0">
                <a:solidFill>
                  <a:schemeClr val="bg1"/>
                </a:solidFill>
              </a:rPr>
              <a:t> </a:t>
            </a:r>
            <a:r>
              <a:rPr lang="en-US" sz="1100" b="1" dirty="0" err="1">
                <a:solidFill>
                  <a:schemeClr val="bg1"/>
                </a:solidFill>
              </a:rPr>
              <a:t>berasal</a:t>
            </a:r>
            <a:r>
              <a:rPr lang="en-US" sz="1100" b="1" dirty="0">
                <a:solidFill>
                  <a:schemeClr val="bg1"/>
                </a:solidFill>
              </a:rPr>
              <a:t> </a:t>
            </a:r>
            <a:r>
              <a:rPr lang="en-US" sz="1100" b="1" dirty="0" err="1">
                <a:solidFill>
                  <a:schemeClr val="bg1"/>
                </a:solidFill>
              </a:rPr>
              <a:t>dari</a:t>
            </a:r>
            <a:r>
              <a:rPr lang="en-US" sz="1100" b="1" dirty="0">
                <a:solidFill>
                  <a:schemeClr val="bg1"/>
                </a:solidFill>
              </a:rPr>
              <a:t> </a:t>
            </a:r>
            <a:r>
              <a:rPr lang="en-US" sz="1100" b="1" dirty="0" err="1">
                <a:solidFill>
                  <a:schemeClr val="bg1"/>
                </a:solidFill>
              </a:rPr>
              <a:t>bahasa</a:t>
            </a:r>
            <a:r>
              <a:rPr lang="en-US" sz="1100" b="1" dirty="0">
                <a:solidFill>
                  <a:schemeClr val="bg1"/>
                </a:solidFill>
              </a:rPr>
              <a:t> </a:t>
            </a:r>
            <a:r>
              <a:rPr lang="en-US" sz="1100" b="1" dirty="0" err="1">
                <a:solidFill>
                  <a:schemeClr val="bg1"/>
                </a:solidFill>
              </a:rPr>
              <a:t>Yunani</a:t>
            </a:r>
            <a:r>
              <a:rPr lang="en-US" sz="1100" b="1" dirty="0">
                <a:solidFill>
                  <a:schemeClr val="bg1"/>
                </a:solidFill>
              </a:rPr>
              <a:t> “ethos” yang </a:t>
            </a:r>
            <a:r>
              <a:rPr lang="en-US" sz="1100" b="1" dirty="0" err="1">
                <a:solidFill>
                  <a:schemeClr val="bg1"/>
                </a:solidFill>
              </a:rPr>
              <a:t>berarti</a:t>
            </a:r>
            <a:r>
              <a:rPr lang="en-US" sz="1100" b="1" dirty="0">
                <a:solidFill>
                  <a:schemeClr val="bg1"/>
                </a:solidFill>
              </a:rPr>
              <a:t> </a:t>
            </a:r>
            <a:r>
              <a:rPr lang="en-US" sz="1100" b="1" dirty="0" err="1">
                <a:solidFill>
                  <a:schemeClr val="bg1"/>
                </a:solidFill>
              </a:rPr>
              <a:t>karakter</a:t>
            </a:r>
            <a:r>
              <a:rPr lang="en-US" sz="1100" b="1" dirty="0">
                <a:solidFill>
                  <a:schemeClr val="bg1"/>
                </a:solidFill>
              </a:rPr>
              <a:t> </a:t>
            </a:r>
            <a:r>
              <a:rPr lang="en-US" sz="1100" b="1" dirty="0" err="1">
                <a:solidFill>
                  <a:schemeClr val="bg1"/>
                </a:solidFill>
              </a:rPr>
              <a:t>atau</a:t>
            </a:r>
            <a:r>
              <a:rPr lang="en-US" sz="1100" b="1" dirty="0">
                <a:solidFill>
                  <a:schemeClr val="bg1"/>
                </a:solidFill>
              </a:rPr>
              <a:t> </a:t>
            </a:r>
            <a:r>
              <a:rPr lang="en-US" sz="1100" b="1" dirty="0" err="1">
                <a:solidFill>
                  <a:schemeClr val="bg1"/>
                </a:solidFill>
              </a:rPr>
              <a:t>perilaku</a:t>
            </a:r>
            <a:r>
              <a:rPr lang="en-US" sz="1100" b="1" dirty="0">
                <a:solidFill>
                  <a:schemeClr val="bg1"/>
                </a:solidFill>
              </a:rPr>
              <a:t> </a:t>
            </a:r>
            <a:r>
              <a:rPr lang="en-US" sz="1100" b="1" dirty="0" err="1">
                <a:solidFill>
                  <a:schemeClr val="bg1"/>
                </a:solidFill>
              </a:rPr>
              <a:t>seseorang</a:t>
            </a:r>
            <a:r>
              <a:rPr lang="en-US" sz="1100" b="1" dirty="0">
                <a:solidFill>
                  <a:schemeClr val="bg1"/>
                </a:solidFill>
              </a:rPr>
              <a:t>. </a:t>
            </a:r>
            <a:r>
              <a:rPr lang="en-US" sz="1100" b="1" dirty="0" err="1">
                <a:solidFill>
                  <a:schemeClr val="bg1"/>
                </a:solidFill>
              </a:rPr>
              <a:t>Dengan</a:t>
            </a:r>
            <a:r>
              <a:rPr lang="en-US" sz="1100" b="1" dirty="0">
                <a:solidFill>
                  <a:schemeClr val="bg1"/>
                </a:solidFill>
              </a:rPr>
              <a:t> </a:t>
            </a:r>
            <a:r>
              <a:rPr lang="en-US" sz="1100" b="1" dirty="0" err="1">
                <a:solidFill>
                  <a:schemeClr val="bg1"/>
                </a:solidFill>
              </a:rPr>
              <a:t>demikian</a:t>
            </a:r>
            <a:r>
              <a:rPr lang="en-US" sz="1100" b="1" dirty="0">
                <a:solidFill>
                  <a:schemeClr val="bg1"/>
                </a:solidFill>
              </a:rPr>
              <a:t> </a:t>
            </a:r>
            <a:r>
              <a:rPr lang="en-US" sz="1100" b="1" dirty="0" err="1">
                <a:solidFill>
                  <a:schemeClr val="bg1"/>
                </a:solidFill>
              </a:rPr>
              <a:t>etika</a:t>
            </a:r>
            <a:r>
              <a:rPr lang="en-US" sz="1100" b="1" dirty="0">
                <a:solidFill>
                  <a:schemeClr val="bg1"/>
                </a:solidFill>
              </a:rPr>
              <a:t> </a:t>
            </a:r>
            <a:r>
              <a:rPr lang="en-US" sz="1100" b="1" dirty="0" err="1">
                <a:solidFill>
                  <a:schemeClr val="bg1"/>
                </a:solidFill>
              </a:rPr>
              <a:t>berkaitan</a:t>
            </a:r>
            <a:r>
              <a:rPr lang="en-US" sz="1100" b="1" dirty="0">
                <a:solidFill>
                  <a:schemeClr val="bg1"/>
                </a:solidFill>
              </a:rPr>
              <a:t> </a:t>
            </a:r>
            <a:r>
              <a:rPr lang="en-US" sz="1100" b="1" dirty="0" err="1">
                <a:solidFill>
                  <a:schemeClr val="bg1"/>
                </a:solidFill>
              </a:rPr>
              <a:t>dengan</a:t>
            </a:r>
            <a:r>
              <a:rPr lang="en-US" sz="1100" b="1" dirty="0">
                <a:solidFill>
                  <a:schemeClr val="bg1"/>
                </a:solidFill>
              </a:rPr>
              <a:t> </a:t>
            </a:r>
            <a:r>
              <a:rPr lang="en-US" sz="1100" b="1" dirty="0" err="1">
                <a:solidFill>
                  <a:schemeClr val="bg1"/>
                </a:solidFill>
              </a:rPr>
              <a:t>karakter</a:t>
            </a:r>
            <a:r>
              <a:rPr lang="en-US" sz="1100" b="1" dirty="0">
                <a:solidFill>
                  <a:schemeClr val="bg1"/>
                </a:solidFill>
              </a:rPr>
              <a:t> </a:t>
            </a:r>
            <a:r>
              <a:rPr lang="en-US" sz="1100" b="1" dirty="0" err="1">
                <a:solidFill>
                  <a:schemeClr val="bg1"/>
                </a:solidFill>
              </a:rPr>
              <a:t>atau</a:t>
            </a:r>
            <a:r>
              <a:rPr lang="en-US" sz="1100" b="1" dirty="0">
                <a:solidFill>
                  <a:schemeClr val="bg1"/>
                </a:solidFill>
              </a:rPr>
              <a:t> </a:t>
            </a:r>
            <a:r>
              <a:rPr lang="en-US" sz="1100" b="1" dirty="0" err="1">
                <a:solidFill>
                  <a:schemeClr val="bg1"/>
                </a:solidFill>
              </a:rPr>
              <a:t>perilaku</a:t>
            </a:r>
            <a:r>
              <a:rPr lang="en-US" sz="1100" b="1" dirty="0">
                <a:solidFill>
                  <a:schemeClr val="bg1"/>
                </a:solidFill>
              </a:rPr>
              <a:t> </a:t>
            </a:r>
            <a:r>
              <a:rPr lang="en-US" sz="1100" b="1" dirty="0" err="1">
                <a:solidFill>
                  <a:schemeClr val="bg1"/>
                </a:solidFill>
              </a:rPr>
              <a:t>seseorang</a:t>
            </a:r>
            <a:r>
              <a:rPr lang="en-US" sz="1100" b="1" dirty="0">
                <a:solidFill>
                  <a:schemeClr val="bg1"/>
                </a:solidFill>
              </a:rPr>
              <a:t> </a:t>
            </a:r>
            <a:r>
              <a:rPr lang="en-US" sz="1100" b="1" dirty="0" err="1">
                <a:solidFill>
                  <a:schemeClr val="bg1"/>
                </a:solidFill>
              </a:rPr>
              <a:t>dalam</a:t>
            </a:r>
            <a:r>
              <a:rPr lang="en-US" sz="1100" b="1" dirty="0">
                <a:solidFill>
                  <a:schemeClr val="bg1"/>
                </a:solidFill>
              </a:rPr>
              <a:t> </a:t>
            </a:r>
            <a:r>
              <a:rPr lang="en-US" sz="1100" b="1" dirty="0" err="1">
                <a:solidFill>
                  <a:schemeClr val="bg1"/>
                </a:solidFill>
              </a:rPr>
              <a:t>menghadapi</a:t>
            </a:r>
            <a:r>
              <a:rPr lang="en-US" sz="1100" b="1" dirty="0">
                <a:solidFill>
                  <a:schemeClr val="bg1"/>
                </a:solidFill>
              </a:rPr>
              <a:t> </a:t>
            </a:r>
            <a:r>
              <a:rPr lang="en-US" sz="1100" b="1" dirty="0" err="1">
                <a:solidFill>
                  <a:schemeClr val="bg1"/>
                </a:solidFill>
              </a:rPr>
              <a:t>persoalan</a:t>
            </a:r>
            <a:r>
              <a:rPr lang="en-US" sz="1100" b="1" dirty="0">
                <a:solidFill>
                  <a:schemeClr val="bg1"/>
                </a:solidFill>
              </a:rPr>
              <a:t> </a:t>
            </a:r>
            <a:r>
              <a:rPr lang="en-US" sz="1100" b="1" dirty="0" err="1">
                <a:solidFill>
                  <a:schemeClr val="bg1"/>
                </a:solidFill>
              </a:rPr>
              <a:t>sehari-hari</a:t>
            </a:r>
            <a:r>
              <a:rPr lang="en-US" sz="1100" b="1" dirty="0">
                <a:solidFill>
                  <a:schemeClr val="bg1"/>
                </a:solidFill>
              </a:rPr>
              <a:t> </a:t>
            </a:r>
            <a:endParaRPr lang="en-US" sz="1100" b="1" dirty="0" smtClean="0">
              <a:solidFill>
                <a:schemeClr val="bg1"/>
              </a:solidFill>
            </a:endParaRPr>
          </a:p>
          <a:p>
            <a:pPr>
              <a:lnSpc>
                <a:spcPct val="80000"/>
              </a:lnSpc>
              <a:spcBef>
                <a:spcPts val="375"/>
              </a:spcBef>
            </a:pPr>
            <a:r>
              <a:rPr lang="en-US" sz="1100" b="1" dirty="0" err="1" smtClean="0">
                <a:solidFill>
                  <a:schemeClr val="bg1"/>
                </a:solidFill>
                <a:ea typeface="Arial" pitchFamily="34" charset="-122"/>
                <a:cs typeface="Arial" pitchFamily="34" charset="-120"/>
              </a:rPr>
              <a:t>Etika</a:t>
            </a:r>
            <a:r>
              <a:rPr lang="en-US" sz="1100" b="1" dirty="0" smtClean="0">
                <a:solidFill>
                  <a:schemeClr val="bg1"/>
                </a:solidFill>
                <a:ea typeface="Arial" pitchFamily="34" charset="-122"/>
                <a:cs typeface="Arial" pitchFamily="34" charset="-120"/>
              </a:rPr>
              <a:t> </a:t>
            </a:r>
            <a:r>
              <a:rPr lang="en-US" sz="1100" b="1" dirty="0">
                <a:solidFill>
                  <a:schemeClr val="bg1"/>
                </a:solidFill>
                <a:ea typeface="Arial" pitchFamily="34" charset="-122"/>
                <a:cs typeface="Arial" pitchFamily="34" charset="-120"/>
              </a:rPr>
              <a:t>bisnis merupakan landasan yang penting dalam menjalankan bisnis, dimana prinsip-prinsip moral dan nilai-nilai yang baik harus dijunjung tinggi dalam setiap keputusan dan tindakan.</a:t>
            </a:r>
            <a:endParaRPr lang="en-US" sz="1500" b="1" dirty="0">
              <a:solidFill>
                <a:schemeClr val="bg1"/>
              </a:solidFill>
            </a:endParaRPr>
          </a:p>
        </p:txBody>
      </p:sp>
      <p:pic>
        <p:nvPicPr>
          <p:cNvPr id="8" name="Image 3" descr="/uploadFile/素材8_20240710091357A888.png"/>
          <p:cNvPicPr>
            <a:picLocks noChangeAspect="1"/>
          </p:cNvPicPr>
          <p:nvPr/>
        </p:nvPicPr>
        <p:blipFill>
          <a:blip r:embed="rId5"/>
          <a:srcRect/>
          <a:stretch/>
        </p:blipFill>
        <p:spPr>
          <a:xfrm rot="2700000">
            <a:off x="3262062" y="2332273"/>
            <a:ext cx="274320" cy="277978"/>
          </a:xfrm>
          <a:prstGeom prst="rect">
            <a:avLst/>
          </a:prstGeom>
        </p:spPr>
      </p:pic>
      <p:sp>
        <p:nvSpPr>
          <p:cNvPr id="9" name="Text 3"/>
          <p:cNvSpPr/>
          <p:nvPr/>
        </p:nvSpPr>
        <p:spPr>
          <a:xfrm>
            <a:off x="3555584" y="2286596"/>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Implikasi Etika terhadap Reputasi Bisnis</a:t>
            </a:r>
            <a:endParaRPr lang="en-US" sz="1500" dirty="0"/>
          </a:p>
        </p:txBody>
      </p:sp>
      <p:sp>
        <p:nvSpPr>
          <p:cNvPr id="10" name="Text 4"/>
          <p:cNvSpPr/>
          <p:nvPr/>
        </p:nvSpPr>
        <p:spPr>
          <a:xfrm>
            <a:off x="3555584" y="2724264"/>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bisnis juga berdampak pada reputasi perusahaan. Tindakan yang tidak etis dapat merusak citra dan kepercayaan konsumen terhadap bisnis.</a:t>
            </a:r>
            <a:endParaRPr lang="en-US" sz="1500" dirty="0"/>
          </a:p>
        </p:txBody>
      </p:sp>
      <p:pic>
        <p:nvPicPr>
          <p:cNvPr id="11" name="Image 4" descr="/uploadFile/素材8_20240710091357A888.png"/>
          <p:cNvPicPr>
            <a:picLocks noChangeAspect="1"/>
          </p:cNvPicPr>
          <p:nvPr/>
        </p:nvPicPr>
        <p:blipFill>
          <a:blip r:embed="rId5"/>
          <a:srcRect/>
          <a:stretch/>
        </p:blipFill>
        <p:spPr>
          <a:xfrm rot="5400000">
            <a:off x="3262062" y="3538728"/>
            <a:ext cx="274320" cy="277978"/>
          </a:xfrm>
          <a:prstGeom prst="rect">
            <a:avLst/>
          </a:prstGeom>
        </p:spPr>
      </p:pic>
      <p:sp>
        <p:nvSpPr>
          <p:cNvPr id="12" name="Text 5"/>
          <p:cNvSpPr/>
          <p:nvPr/>
        </p:nvSpPr>
        <p:spPr>
          <a:xfrm>
            <a:off x="3555584" y="3493293"/>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Tantangan dalam Mematuhi Etika Bisnis</a:t>
            </a:r>
            <a:endParaRPr lang="en-US" sz="1500" dirty="0"/>
          </a:p>
        </p:txBody>
      </p:sp>
      <p:sp>
        <p:nvSpPr>
          <p:cNvPr id="13" name="Text 6"/>
          <p:cNvSpPr/>
          <p:nvPr/>
        </p:nvSpPr>
        <p:spPr>
          <a:xfrm>
            <a:off x="3555584" y="3930961"/>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prakteknya, bisnis sering dihadapkan pada berbagai tantangan yang membuat sulit untuk selalu mematuhi standar etika, seperti tekanan finansial dan persaingan yang ketat.</a:t>
            </a:r>
            <a:endParaRPr lang="en-US" sz="15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1119962" y="365760"/>
            <a:ext cx="7566837"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Penerapan Etika dalam Pengambilan Keputusan</a:t>
            </a:r>
            <a:endParaRPr lang="en-US" sz="1500" dirty="0"/>
          </a:p>
        </p:txBody>
      </p:sp>
      <p:pic>
        <p:nvPicPr>
          <p:cNvPr id="3" name="Image 0" descr="/uploadFile/template/素材9_20240710093723A097.gif"/>
          <p:cNvPicPr>
            <a:picLocks noChangeAspect="1"/>
          </p:cNvPicPr>
          <p:nvPr/>
        </p:nvPicPr>
        <p:blipFill>
          <a:blip r:embed="rId3"/>
          <a:srcRect t="26500" b="23500"/>
          <a:stretch/>
        </p:blipFill>
        <p:spPr>
          <a:xfrm>
            <a:off x="0" y="2104051"/>
            <a:ext cx="9144000" cy="457200"/>
          </a:xfrm>
          <a:prstGeom prst="rect">
            <a:avLst/>
          </a:prstGeom>
        </p:spPr>
      </p:pic>
      <p:sp>
        <p:nvSpPr>
          <p:cNvPr id="4" name="Text 1"/>
          <p:cNvSpPr/>
          <p:nvPr/>
        </p:nvSpPr>
        <p:spPr>
          <a:xfrm>
            <a:off x="45720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Prinsip Etika dalam Pengambilan Keputusan</a:t>
            </a:r>
            <a:endParaRPr lang="en-US" sz="1500" dirty="0"/>
          </a:p>
        </p:txBody>
      </p:sp>
      <p:sp>
        <p:nvSpPr>
          <p:cNvPr id="5" name="Text 2"/>
          <p:cNvSpPr/>
          <p:nvPr/>
        </p:nvSpPr>
        <p:spPr>
          <a:xfrm>
            <a:off x="329184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Studi Kasus: Keputusan Etis vs. Keuntungan Bisnis</a:t>
            </a:r>
            <a:endParaRPr lang="en-US" sz="1500" dirty="0"/>
          </a:p>
        </p:txBody>
      </p:sp>
      <p:sp>
        <p:nvSpPr>
          <p:cNvPr id="6" name="Text 3"/>
          <p:cNvSpPr/>
          <p:nvPr/>
        </p:nvSpPr>
        <p:spPr>
          <a:xfrm>
            <a:off x="612648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Dampak Penerapan Etika terhadap Kinerja Bisnis</a:t>
            </a:r>
            <a:endParaRPr lang="en-US" sz="1500" dirty="0"/>
          </a:p>
        </p:txBody>
      </p:sp>
      <p:sp>
        <p:nvSpPr>
          <p:cNvPr id="7" name="Text 4"/>
          <p:cNvSpPr/>
          <p:nvPr/>
        </p:nvSpPr>
        <p:spPr>
          <a:xfrm>
            <a:off x="45720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 etika dalam pengambilan keputusan bisnis sangat penting untuk memastikan keputusan yang diambil sesuai dengan nilai-nilai moral dan tidak merugikan pihak lain.</a:t>
            </a:r>
            <a:endParaRPr lang="en-US" sz="1500" dirty="0"/>
          </a:p>
        </p:txBody>
      </p:sp>
      <p:sp>
        <p:nvSpPr>
          <p:cNvPr id="8" name="Text 5"/>
          <p:cNvSpPr/>
          <p:nvPr/>
        </p:nvSpPr>
        <p:spPr>
          <a:xfrm>
            <a:off x="329184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Contoh penerapan etika dalam pengambilan keputusan dapat dilihat dari studi kasus di mana terdapat konflik antara keputusan yang etis dengan keputusan yang menghasilkan keuntungan bisnis.</a:t>
            </a:r>
            <a:endParaRPr lang="en-US" sz="1500" dirty="0"/>
          </a:p>
        </p:txBody>
      </p:sp>
      <p:sp>
        <p:nvSpPr>
          <p:cNvPr id="9" name="Text 6"/>
          <p:cNvSpPr/>
          <p:nvPr/>
        </p:nvSpPr>
        <p:spPr>
          <a:xfrm>
            <a:off x="612648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etika dalam pengambilan keputusan juga memiliki dampak terhadap kinerja bisnis, dimana keputusan yang didasari oleh nilai-nilai etis dapat memberikan keuntungan jangka panjang bagi perusahaan.</a:t>
            </a:r>
            <a:endParaRPr lang="en-US" sz="15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55253"/>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Etika dalam Hubungan dengan Stakeholder</a:t>
            </a:r>
            <a:endParaRPr lang="en-US" sz="1500" dirty="0"/>
          </a:p>
        </p:txBody>
      </p:sp>
      <p:sp>
        <p:nvSpPr>
          <p:cNvPr id="3" name="Text 1"/>
          <p:cNvSpPr/>
          <p:nvPr/>
        </p:nvSpPr>
        <p:spPr>
          <a:xfrm>
            <a:off x="457200" y="214124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Kepentingan Stakeholder dalam Etika Bisnis</a:t>
            </a:r>
            <a:endParaRPr lang="en-US" sz="1500" dirty="0"/>
          </a:p>
        </p:txBody>
      </p:sp>
      <p:sp>
        <p:nvSpPr>
          <p:cNvPr id="4" name="Text 2"/>
          <p:cNvSpPr/>
          <p:nvPr/>
        </p:nvSpPr>
        <p:spPr>
          <a:xfrm>
            <a:off x="45720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Etika bisnis juga melibatkan hubungan dengan berbagai pihak terkait, seperti karyawan, konsumen, dan masyarakat. Menjaga kepentingan stakeholder merupakan bagian penting dari etika bisnis.</a:t>
            </a:r>
            <a:endParaRPr lang="en-US" sz="1500" dirty="0"/>
          </a:p>
        </p:txBody>
      </p:sp>
      <p:pic>
        <p:nvPicPr>
          <p:cNvPr id="5" name="Image 0" descr="/uploadFile/template/素材8_20240710091512A912.gif"/>
          <p:cNvPicPr>
            <a:picLocks noChangeAspect="1"/>
          </p:cNvPicPr>
          <p:nvPr/>
        </p:nvPicPr>
        <p:blipFill>
          <a:blip r:embed="rId3"/>
          <a:srcRect/>
          <a:stretch/>
        </p:blipFill>
        <p:spPr>
          <a:xfrm>
            <a:off x="1327711" y="1219450"/>
            <a:ext cx="727857" cy="727857"/>
          </a:xfrm>
          <a:prstGeom prst="ellipse">
            <a:avLst/>
          </a:prstGeom>
        </p:spPr>
      </p:pic>
      <p:sp>
        <p:nvSpPr>
          <p:cNvPr id="6" name="Text 3"/>
          <p:cNvSpPr/>
          <p:nvPr/>
        </p:nvSpPr>
        <p:spPr>
          <a:xfrm>
            <a:off x="86421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01</a:t>
            </a:r>
            <a:endParaRPr lang="en-US" sz="1500" dirty="0"/>
          </a:p>
        </p:txBody>
      </p:sp>
      <p:pic>
        <p:nvPicPr>
          <p:cNvPr id="7" name="Image 1" descr="/uploadFile/template/素材8_20240710091512A912.gif"/>
          <p:cNvPicPr>
            <a:picLocks noChangeAspect="1"/>
          </p:cNvPicPr>
          <p:nvPr/>
        </p:nvPicPr>
        <p:blipFill>
          <a:blip r:embed="rId3"/>
          <a:srcRect/>
          <a:stretch/>
        </p:blipFill>
        <p:spPr>
          <a:xfrm>
            <a:off x="4208071" y="1219450"/>
            <a:ext cx="727857" cy="727857"/>
          </a:xfrm>
          <a:prstGeom prst="ellipse">
            <a:avLst/>
          </a:prstGeom>
        </p:spPr>
      </p:pic>
      <p:sp>
        <p:nvSpPr>
          <p:cNvPr id="8" name="Text 4"/>
          <p:cNvSpPr/>
          <p:nvPr/>
        </p:nvSpPr>
        <p:spPr>
          <a:xfrm>
            <a:off x="333756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Tantangan dalam Menjaga Hubungan Etis dengan Stakeholder</a:t>
            </a:r>
            <a:endParaRPr lang="en-US" sz="1500" dirty="0"/>
          </a:p>
        </p:txBody>
      </p:sp>
      <p:sp>
        <p:nvSpPr>
          <p:cNvPr id="9" name="Text 5"/>
          <p:cNvSpPr/>
          <p:nvPr/>
        </p:nvSpPr>
        <p:spPr>
          <a:xfrm>
            <a:off x="333756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Dalam menjaga hubungan etis dengan stakeholder, bisnis sering dihadapkan pada berbagai tantangan, seperti konflik kepentingan dan tuntutan yang beragam dari pihak-pihak terkait.</a:t>
            </a:r>
            <a:endParaRPr lang="en-US" sz="1500" dirty="0"/>
          </a:p>
        </p:txBody>
      </p:sp>
      <p:sp>
        <p:nvSpPr>
          <p:cNvPr id="10" name="Text 6"/>
          <p:cNvSpPr/>
          <p:nvPr/>
        </p:nvSpPr>
        <p:spPr>
          <a:xfrm>
            <a:off x="374457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02</a:t>
            </a:r>
            <a:endParaRPr lang="en-US" sz="1500" dirty="0"/>
          </a:p>
        </p:txBody>
      </p:sp>
      <p:pic>
        <p:nvPicPr>
          <p:cNvPr id="11" name="Image 2" descr="/uploadFile/template/素材8_20240710091512A912.gif"/>
          <p:cNvPicPr>
            <a:picLocks noChangeAspect="1"/>
          </p:cNvPicPr>
          <p:nvPr/>
        </p:nvPicPr>
        <p:blipFill>
          <a:blip r:embed="rId3"/>
          <a:srcRect/>
          <a:stretch/>
        </p:blipFill>
        <p:spPr>
          <a:xfrm>
            <a:off x="7088431" y="1219450"/>
            <a:ext cx="727857" cy="727857"/>
          </a:xfrm>
          <a:prstGeom prst="ellipse">
            <a:avLst/>
          </a:prstGeom>
        </p:spPr>
      </p:pic>
      <p:sp>
        <p:nvSpPr>
          <p:cNvPr id="12" name="Text 7"/>
          <p:cNvSpPr/>
          <p:nvPr/>
        </p:nvSpPr>
        <p:spPr>
          <a:xfrm>
            <a:off x="6217920" y="2141525"/>
            <a:ext cx="246888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Manfaat Jangka Panjang dari Hubungan Etis dengan Stakeholder</a:t>
            </a:r>
            <a:endParaRPr lang="en-US" sz="1500" dirty="0"/>
          </a:p>
        </p:txBody>
      </p:sp>
      <p:sp>
        <p:nvSpPr>
          <p:cNvPr id="13" name="Text 8"/>
          <p:cNvSpPr/>
          <p:nvPr/>
        </p:nvSpPr>
        <p:spPr>
          <a:xfrm>
            <a:off x="6217920" y="2793492"/>
            <a:ext cx="246888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Meskipun menantang, menjaga hubungan etis dengan stakeholder memiliki manfaat jangka panjang, seperti loyalitas karyawan, kepercayaan konsumen, dan dukungan masyarakat.</a:t>
            </a:r>
            <a:endParaRPr lang="en-US" sz="1500" dirty="0"/>
          </a:p>
        </p:txBody>
      </p:sp>
      <p:sp>
        <p:nvSpPr>
          <p:cNvPr id="14" name="Text 9"/>
          <p:cNvSpPr/>
          <p:nvPr/>
        </p:nvSpPr>
        <p:spPr>
          <a:xfrm>
            <a:off x="6624936" y="1363923"/>
            <a:ext cx="1654848"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gn="ct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03</a:t>
            </a:r>
            <a:endParaRPr lang="en-US" sz="15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4_20240709183232A122.png"/>
          <p:cNvPicPr>
            <a:picLocks noChangeAspect="1"/>
          </p:cNvPicPr>
          <p:nvPr/>
        </p:nvPicPr>
        <p:blipFill>
          <a:blip r:embed="rId3"/>
          <a:stretch>
            <a:fillRect/>
          </a:stretch>
        </p:blipFill>
        <p:spPr>
          <a:xfrm>
            <a:off x="0" y="743407"/>
            <a:ext cx="3657600" cy="3657600"/>
          </a:xfrm>
          <a:prstGeom prst="rect">
            <a:avLst/>
          </a:prstGeom>
        </p:spPr>
      </p:pic>
      <p:sp>
        <p:nvSpPr>
          <p:cNvPr id="3" name="Text 0"/>
          <p:cNvSpPr/>
          <p:nvPr/>
        </p:nvSpPr>
        <p:spPr>
          <a:xfrm>
            <a:off x="3200400" y="1828800"/>
            <a:ext cx="5486400" cy="475488"/>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400" b="1" dirty="0">
                <a:solidFill>
                  <a:srgbClr val="FFFFFF"/>
                </a:solidFill>
                <a:latin typeface="Arial" pitchFamily="34" charset="0"/>
                <a:ea typeface="Arial" pitchFamily="34" charset="-122"/>
                <a:cs typeface="Arial" pitchFamily="34" charset="-120"/>
              </a:rPr>
              <a:t>02 Teori Utilitarianisme dan Penerapannya</a:t>
            </a:r>
            <a:endParaRPr lang="en-US" sz="1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8072B"/>
        </a:solidFill>
        <a:effectLst/>
      </p:bgPr>
    </p:bg>
    <p:spTree>
      <p:nvGrpSpPr>
        <p:cNvPr id="1" name=""/>
        <p:cNvGrpSpPr/>
        <p:nvPr/>
      </p:nvGrpSpPr>
      <p:grpSpPr>
        <a:xfrm>
          <a:off x="0" y="0"/>
          <a:ext cx="0" cy="0"/>
          <a:chOff x="0" y="0"/>
          <a:chExt cx="0" cy="0"/>
        </a:xfrm>
      </p:grpSpPr>
      <p:pic>
        <p:nvPicPr>
          <p:cNvPr id="2" name="Image 0" descr="/uploadFile/template/素材8_20240710091512A912.gif"/>
          <p:cNvPicPr>
            <a:picLocks noChangeAspect="1"/>
          </p:cNvPicPr>
          <p:nvPr/>
        </p:nvPicPr>
        <p:blipFill>
          <a:blip r:embed="rId3"/>
          <a:srcRect/>
          <a:stretch/>
        </p:blipFill>
        <p:spPr>
          <a:xfrm>
            <a:off x="400627" y="1503437"/>
            <a:ext cx="2570018" cy="2570018"/>
          </a:xfrm>
          <a:prstGeom prst="ellipse">
            <a:avLst/>
          </a:prstGeom>
        </p:spPr>
      </p:pic>
      <p:pic>
        <p:nvPicPr>
          <p:cNvPr id="3" name="Image 1" descr="/uploadFile/template/素材7_20240709194546A533.png"/>
          <p:cNvPicPr>
            <a:picLocks noChangeAspect="1"/>
          </p:cNvPicPr>
          <p:nvPr/>
        </p:nvPicPr>
        <p:blipFill>
          <a:blip r:embed="rId4"/>
          <a:stretch>
            <a:fillRect/>
          </a:stretch>
        </p:blipFill>
        <p:spPr>
          <a:xfrm>
            <a:off x="750837" y="1079899"/>
            <a:ext cx="1869598" cy="2804397"/>
          </a:xfrm>
          <a:prstGeom prst="rect">
            <a:avLst/>
          </a:prstGeom>
        </p:spPr>
      </p:pic>
      <p:sp>
        <p:nvSpPr>
          <p:cNvPr id="4" name="Text 0"/>
          <p:cNvSpPr/>
          <p:nvPr/>
        </p:nvSpPr>
        <p:spPr>
          <a:xfrm>
            <a:off x="3262062" y="274320"/>
            <a:ext cx="5395874"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Pengertian Teori Utilitarianisme</a:t>
            </a:r>
            <a:endParaRPr lang="en-US" sz="1500" dirty="0"/>
          </a:p>
        </p:txBody>
      </p:sp>
      <p:pic>
        <p:nvPicPr>
          <p:cNvPr id="5" name="Image 2" descr="/uploadFile/素材8_20240710091357A888.png"/>
          <p:cNvPicPr>
            <a:picLocks noChangeAspect="1"/>
          </p:cNvPicPr>
          <p:nvPr/>
        </p:nvPicPr>
        <p:blipFill>
          <a:blip r:embed="rId5"/>
          <a:srcRect/>
          <a:stretch/>
        </p:blipFill>
        <p:spPr>
          <a:xfrm>
            <a:off x="3262062" y="1125576"/>
            <a:ext cx="274320" cy="277978"/>
          </a:xfrm>
          <a:prstGeom prst="rect">
            <a:avLst/>
          </a:prstGeom>
        </p:spPr>
      </p:pic>
      <p:sp>
        <p:nvSpPr>
          <p:cNvPr id="6" name="Text 1"/>
          <p:cNvSpPr/>
          <p:nvPr/>
        </p:nvSpPr>
        <p:spPr>
          <a:xfrm>
            <a:off x="3555584" y="1079899"/>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Pandangan filosofis tentang tindakan yang didasarkan pada konsekuensi yang menguntungkan sebanyak mungkin orang.</a:t>
            </a:r>
            <a:endParaRPr lang="en-US" sz="1500" dirty="0"/>
          </a:p>
        </p:txBody>
      </p:sp>
      <p:sp>
        <p:nvSpPr>
          <p:cNvPr id="7" name="Text 2"/>
          <p:cNvSpPr/>
          <p:nvPr/>
        </p:nvSpPr>
        <p:spPr>
          <a:xfrm>
            <a:off x="3555584" y="1517567"/>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Teori ini menekankan pada pencapaian kebahagiaan sebanyak mungkin orang dalam pengambilan keputusan.</a:t>
            </a:r>
            <a:endParaRPr lang="en-US" sz="1500" dirty="0"/>
          </a:p>
        </p:txBody>
      </p:sp>
      <p:pic>
        <p:nvPicPr>
          <p:cNvPr id="8" name="Image 3" descr="/uploadFile/素材8_20240710091357A888.png"/>
          <p:cNvPicPr>
            <a:picLocks noChangeAspect="1"/>
          </p:cNvPicPr>
          <p:nvPr/>
        </p:nvPicPr>
        <p:blipFill>
          <a:blip r:embed="rId5"/>
          <a:srcRect/>
          <a:stretch/>
        </p:blipFill>
        <p:spPr>
          <a:xfrm rot="2700000">
            <a:off x="3262062" y="2332273"/>
            <a:ext cx="274320" cy="277978"/>
          </a:xfrm>
          <a:prstGeom prst="rect">
            <a:avLst/>
          </a:prstGeom>
        </p:spPr>
      </p:pic>
      <p:sp>
        <p:nvSpPr>
          <p:cNvPr id="9" name="Text 3"/>
          <p:cNvSpPr/>
          <p:nvPr/>
        </p:nvSpPr>
        <p:spPr>
          <a:xfrm>
            <a:off x="3555584" y="2286596"/>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Prinsip Kemanfaatan sebagai Landasan Etika</a:t>
            </a:r>
            <a:endParaRPr lang="en-US" sz="1500" dirty="0"/>
          </a:p>
        </p:txBody>
      </p:sp>
      <p:sp>
        <p:nvSpPr>
          <p:cNvPr id="10" name="Text 4"/>
          <p:cNvSpPr/>
          <p:nvPr/>
        </p:nvSpPr>
        <p:spPr>
          <a:xfrm>
            <a:off x="3555584" y="2724264"/>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Penerapan prinsip kemanfaatan dalam bisnis untuk mencapai kebaikan terbesar bagi sebagian besar pihak terkait.</a:t>
            </a:r>
            <a:endParaRPr lang="en-US" sz="1500" dirty="0"/>
          </a:p>
        </p:txBody>
      </p:sp>
      <p:pic>
        <p:nvPicPr>
          <p:cNvPr id="11" name="Image 4" descr="/uploadFile/素材8_20240710091357A888.png"/>
          <p:cNvPicPr>
            <a:picLocks noChangeAspect="1"/>
          </p:cNvPicPr>
          <p:nvPr/>
        </p:nvPicPr>
        <p:blipFill>
          <a:blip r:embed="rId5"/>
          <a:srcRect/>
          <a:stretch/>
        </p:blipFill>
        <p:spPr>
          <a:xfrm rot="5400000">
            <a:off x="3262062" y="3538728"/>
            <a:ext cx="274320" cy="277978"/>
          </a:xfrm>
          <a:prstGeom prst="rect">
            <a:avLst/>
          </a:prstGeom>
        </p:spPr>
      </p:pic>
      <p:sp>
        <p:nvSpPr>
          <p:cNvPr id="12" name="Text 5"/>
          <p:cNvSpPr/>
          <p:nvPr/>
        </p:nvSpPr>
        <p:spPr>
          <a:xfrm>
            <a:off x="3555584" y="3493293"/>
            <a:ext cx="512064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D20AF4"/>
                </a:solidFill>
                <a:latin typeface="Arial" pitchFamily="34" charset="0"/>
                <a:ea typeface="Arial" pitchFamily="34" charset="-122"/>
                <a:cs typeface="Arial" pitchFamily="34" charset="-120"/>
              </a:rPr>
              <a:t>Kritik terhadap Teori Utilitarianisme</a:t>
            </a:r>
            <a:endParaRPr lang="en-US" sz="1500" dirty="0"/>
          </a:p>
        </p:txBody>
      </p:sp>
      <p:sp>
        <p:nvSpPr>
          <p:cNvPr id="13" name="Text 6"/>
          <p:cNvSpPr/>
          <p:nvPr/>
        </p:nvSpPr>
        <p:spPr>
          <a:xfrm>
            <a:off x="3555584" y="3930961"/>
            <a:ext cx="512064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Pentingnya memperhatikan keadilan dan hak asasi manusia dalam menjalankan prinsip kemanfaatan.</a:t>
            </a:r>
            <a:endParaRPr lang="en-US" sz="1500"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8072B"/>
        </a:solidFill>
        <a:effectLst/>
      </p:bgPr>
    </p:bg>
    <p:spTree>
      <p:nvGrpSpPr>
        <p:cNvPr id="1" name=""/>
        <p:cNvGrpSpPr/>
        <p:nvPr/>
      </p:nvGrpSpPr>
      <p:grpSpPr>
        <a:xfrm>
          <a:off x="0" y="0"/>
          <a:ext cx="0" cy="0"/>
          <a:chOff x="0" y="0"/>
          <a:chExt cx="0" cy="0"/>
        </a:xfrm>
      </p:grpSpPr>
      <p:sp>
        <p:nvSpPr>
          <p:cNvPr id="2" name="Text 0"/>
          <p:cNvSpPr/>
          <p:nvPr/>
        </p:nvSpPr>
        <p:spPr>
          <a:xfrm>
            <a:off x="457200" y="365760"/>
            <a:ext cx="8229600" cy="438912"/>
          </a:xfrm>
          <a:prstGeom prst="rect">
            <a:avLst/>
          </a:prstGeom>
          <a:noFill/>
          <a:ln/>
          <a:effectLst>
            <a:outerShdw blurRad="19050" dist="38100" dir="2700000" algn="bl" rotWithShape="0">
              <a:srgbClr val="D20AF4">
                <a:alpha val="100000"/>
              </a:srgbClr>
            </a:outerShdw>
          </a:effectLst>
        </p:spPr>
        <p:txBody>
          <a:bodyPr wrap="square" lIns="95250" tIns="95250" rIns="95250" bIns="95250" rtlCol="0" anchor="t">
            <a:spAutoFit/>
          </a:bodyPr>
          <a:lstStyle/>
          <a:p>
            <a:pPr>
              <a:lnSpc>
                <a:spcPct val="80000"/>
              </a:lnSpc>
              <a:spcBef>
                <a:spcPts val="375"/>
              </a:spcBef>
            </a:pPr>
            <a:r>
              <a:rPr lang="en-US" sz="2100" b="1" dirty="0">
                <a:solidFill>
                  <a:srgbClr val="FFFFFF"/>
                </a:solidFill>
                <a:latin typeface="Arial" pitchFamily="34" charset="0"/>
                <a:ea typeface="Arial" pitchFamily="34" charset="-122"/>
                <a:cs typeface="Arial" pitchFamily="34" charset="-120"/>
              </a:rPr>
              <a:t>Contoh Penerapan Teori Utilitarianisme dalam Bisnis</a:t>
            </a:r>
            <a:endParaRPr lang="en-US" sz="1500" dirty="0"/>
          </a:p>
        </p:txBody>
      </p:sp>
      <p:pic>
        <p:nvPicPr>
          <p:cNvPr id="3" name="Image 0" descr="/uploadFile/template/素材9_20240710093723A097.gif"/>
          <p:cNvPicPr>
            <a:picLocks noChangeAspect="1"/>
          </p:cNvPicPr>
          <p:nvPr/>
        </p:nvPicPr>
        <p:blipFill>
          <a:blip r:embed="rId3"/>
          <a:srcRect t="26500" b="23500"/>
          <a:stretch/>
        </p:blipFill>
        <p:spPr>
          <a:xfrm>
            <a:off x="0" y="2104051"/>
            <a:ext cx="9144000" cy="457200"/>
          </a:xfrm>
          <a:prstGeom prst="rect">
            <a:avLst/>
          </a:prstGeom>
        </p:spPr>
      </p:pic>
      <p:sp>
        <p:nvSpPr>
          <p:cNvPr id="4" name="Text 1"/>
          <p:cNvSpPr/>
          <p:nvPr/>
        </p:nvSpPr>
        <p:spPr>
          <a:xfrm>
            <a:off x="45720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Keputusan Etis dalam Produksi dan Pemasaran</a:t>
            </a:r>
            <a:endParaRPr lang="en-US" sz="1500" dirty="0"/>
          </a:p>
        </p:txBody>
      </p:sp>
      <p:sp>
        <p:nvSpPr>
          <p:cNvPr id="5" name="Text 2"/>
          <p:cNvSpPr/>
          <p:nvPr/>
        </p:nvSpPr>
        <p:spPr>
          <a:xfrm>
            <a:off x="329184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Kebijakan Corporate Social Responsibility (CSR)</a:t>
            </a:r>
            <a:endParaRPr lang="en-US" sz="1500" dirty="0"/>
          </a:p>
        </p:txBody>
      </p:sp>
      <p:sp>
        <p:nvSpPr>
          <p:cNvPr id="6" name="Text 3"/>
          <p:cNvSpPr/>
          <p:nvPr/>
        </p:nvSpPr>
        <p:spPr>
          <a:xfrm>
            <a:off x="6126480" y="1474967"/>
            <a:ext cx="2560320" cy="369332"/>
          </a:xfrm>
          <a:prstGeom prst="rect">
            <a:avLst/>
          </a:prstGeom>
          <a:noFill/>
          <a:ln/>
        </p:spPr>
        <p:txBody>
          <a:bodyPr wrap="square" lIns="95250" tIns="95250" rIns="95250" bIns="95250" rtlCol="0" anchor="t">
            <a:spAutoFit/>
          </a:bodyPr>
          <a:lstStyle/>
          <a:p>
            <a:pPr>
              <a:lnSpc>
                <a:spcPct val="80000"/>
              </a:lnSpc>
              <a:spcBef>
                <a:spcPts val="375"/>
              </a:spcBef>
            </a:pPr>
            <a:r>
              <a:rPr lang="en-US" sz="1400" b="1" dirty="0">
                <a:solidFill>
                  <a:srgbClr val="FFFFFF"/>
                </a:solidFill>
                <a:latin typeface="Arial" pitchFamily="34" charset="0"/>
                <a:ea typeface="Arial" pitchFamily="34" charset="-122"/>
                <a:cs typeface="Arial" pitchFamily="34" charset="-120"/>
              </a:rPr>
              <a:t>Pengambilan Keputusan Investasi</a:t>
            </a:r>
            <a:endParaRPr lang="en-US" sz="1500" dirty="0"/>
          </a:p>
        </p:txBody>
      </p:sp>
      <p:sp>
        <p:nvSpPr>
          <p:cNvPr id="7" name="Text 4"/>
          <p:cNvSpPr/>
          <p:nvPr/>
        </p:nvSpPr>
        <p:spPr>
          <a:xfrm>
            <a:off x="45720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Mempertimbangkan dampak positif bagi konsumen dan masyarakat secara keseluruhan dalam strategi bisnis.</a:t>
            </a:r>
            <a:endParaRPr lang="en-US" sz="1500" dirty="0"/>
          </a:p>
        </p:txBody>
      </p:sp>
      <p:sp>
        <p:nvSpPr>
          <p:cNvPr id="8" name="Text 5"/>
          <p:cNvSpPr/>
          <p:nvPr/>
        </p:nvSpPr>
        <p:spPr>
          <a:xfrm>
            <a:off x="329184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Menerapkan program CSR yang memberikan manfaat luas bagi masyarakat sekitar dan lingkungan.</a:t>
            </a:r>
            <a:endParaRPr lang="en-US" sz="1500" dirty="0"/>
          </a:p>
        </p:txBody>
      </p:sp>
      <p:sp>
        <p:nvSpPr>
          <p:cNvPr id="9" name="Text 6"/>
          <p:cNvSpPr/>
          <p:nvPr/>
        </p:nvSpPr>
        <p:spPr>
          <a:xfrm>
            <a:off x="6126480" y="2410118"/>
            <a:ext cx="2560320" cy="365760"/>
          </a:xfrm>
          <a:prstGeom prst="rect">
            <a:avLst/>
          </a:prstGeom>
          <a:noFill/>
          <a:ln/>
        </p:spPr>
        <p:txBody>
          <a:bodyPr wrap="square" lIns="95250" tIns="95250" rIns="95250" bIns="95250" rtlCol="0" anchor="t">
            <a:spAutoFit/>
          </a:bodyPr>
          <a:lstStyle/>
          <a:p>
            <a:pPr>
              <a:lnSpc>
                <a:spcPct val="80000"/>
              </a:lnSpc>
              <a:spcBef>
                <a:spcPts val="375"/>
              </a:spcBef>
            </a:pPr>
            <a:r>
              <a:rPr lang="en-US" sz="1100" dirty="0">
                <a:solidFill>
                  <a:srgbClr val="FFFFFF"/>
                </a:solidFill>
                <a:latin typeface="Arial" pitchFamily="34" charset="0"/>
                <a:ea typeface="Arial" pitchFamily="34" charset="-122"/>
                <a:cs typeface="Arial" pitchFamily="34" charset="-120"/>
              </a:rPr>
              <a:t>Memilih investasi yang memberikan dampak positif bagi sebanyak mungkin pemegang saham dan stakeholders.</a:t>
            </a:r>
            <a:endParaRPr lang="en-US" sz="15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7" y="106325"/>
            <a:ext cx="1412369" cy="14312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2642</Words>
  <Application>Microsoft Office PowerPoint</Application>
  <PresentationFormat>On-screen Show (16:9)</PresentationFormat>
  <Paragraphs>311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맑은 고딕</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6</cp:revision>
  <dcterms:created xsi:type="dcterms:W3CDTF">2024-09-27T18:13:12Z</dcterms:created>
  <dcterms:modified xsi:type="dcterms:W3CDTF">2024-09-27T18:34:21Z</dcterms:modified>
</cp:coreProperties>
</file>