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wav" ContentType="audio/wav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3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4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5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6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7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8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19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33" r:id="rId3"/>
    <p:sldMasterId id="2147483745" r:id="rId4"/>
    <p:sldMasterId id="2147483769" r:id="rId5"/>
    <p:sldMasterId id="2147483781" r:id="rId6"/>
    <p:sldMasterId id="2147483793" r:id="rId7"/>
    <p:sldMasterId id="2147483805" r:id="rId8"/>
    <p:sldMasterId id="2147483817" r:id="rId9"/>
    <p:sldMasterId id="2147483829" r:id="rId10"/>
    <p:sldMasterId id="2147483841" r:id="rId11"/>
    <p:sldMasterId id="2147483854" r:id="rId12"/>
    <p:sldMasterId id="2147484004" r:id="rId13"/>
    <p:sldMasterId id="2147484028" r:id="rId14"/>
    <p:sldMasterId id="2147484040" r:id="rId15"/>
    <p:sldMasterId id="2147484057" r:id="rId16"/>
    <p:sldMasterId id="2147484069" r:id="rId17"/>
    <p:sldMasterId id="2147484094" r:id="rId18"/>
    <p:sldMasterId id="2147484106" r:id="rId19"/>
    <p:sldMasterId id="2147484121" r:id="rId20"/>
  </p:sldMasterIdLst>
  <p:notesMasterIdLst>
    <p:notesMasterId r:id="rId75"/>
  </p:notesMasterIdLst>
  <p:sldIdLst>
    <p:sldId id="256" r:id="rId21"/>
    <p:sldId id="355" r:id="rId22"/>
    <p:sldId id="290" r:id="rId23"/>
    <p:sldId id="261" r:id="rId24"/>
    <p:sldId id="328" r:id="rId25"/>
    <p:sldId id="353" r:id="rId26"/>
    <p:sldId id="354" r:id="rId27"/>
    <p:sldId id="331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43" r:id="rId37"/>
    <p:sldId id="334" r:id="rId38"/>
    <p:sldId id="333" r:id="rId39"/>
    <p:sldId id="311" r:id="rId40"/>
    <p:sldId id="315" r:id="rId41"/>
    <p:sldId id="271" r:id="rId42"/>
    <p:sldId id="335" r:id="rId43"/>
    <p:sldId id="281" r:id="rId44"/>
    <p:sldId id="336" r:id="rId45"/>
    <p:sldId id="282" r:id="rId46"/>
    <p:sldId id="293" r:id="rId47"/>
    <p:sldId id="292" r:id="rId48"/>
    <p:sldId id="346" r:id="rId49"/>
    <p:sldId id="347" r:id="rId50"/>
    <p:sldId id="294" r:id="rId51"/>
    <p:sldId id="345" r:id="rId52"/>
    <p:sldId id="298" r:id="rId53"/>
    <p:sldId id="339" r:id="rId54"/>
    <p:sldId id="320" r:id="rId55"/>
    <p:sldId id="321" r:id="rId56"/>
    <p:sldId id="342" r:id="rId57"/>
    <p:sldId id="322" r:id="rId58"/>
    <p:sldId id="323" r:id="rId59"/>
    <p:sldId id="324" r:id="rId60"/>
    <p:sldId id="325" r:id="rId61"/>
    <p:sldId id="326" r:id="rId62"/>
    <p:sldId id="356" r:id="rId63"/>
    <p:sldId id="357" r:id="rId64"/>
    <p:sldId id="358" r:id="rId65"/>
    <p:sldId id="359" r:id="rId66"/>
    <p:sldId id="360" r:id="rId67"/>
    <p:sldId id="361" r:id="rId68"/>
    <p:sldId id="362" r:id="rId69"/>
    <p:sldId id="364" r:id="rId70"/>
    <p:sldId id="365" r:id="rId71"/>
    <p:sldId id="338" r:id="rId72"/>
    <p:sldId id="351" r:id="rId73"/>
    <p:sldId id="344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00"/>
    <a:srgbClr val="F8F8F8"/>
    <a:srgbClr val="00863D"/>
    <a:srgbClr val="FFCC00"/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07" autoAdjust="0"/>
  </p:normalViewPr>
  <p:slideViewPr>
    <p:cSldViewPr>
      <p:cViewPr varScale="1">
        <p:scale>
          <a:sx n="80" d="100"/>
          <a:sy n="80" d="100"/>
        </p:scale>
        <p:origin x="-175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slide" Target="slides/slide43.xml"/><Relationship Id="rId64" Type="http://schemas.openxmlformats.org/officeDocument/2006/relationships/slide" Target="slides/slide44.xml"/><Relationship Id="rId65" Type="http://schemas.openxmlformats.org/officeDocument/2006/relationships/slide" Target="slides/slide45.xml"/><Relationship Id="rId66" Type="http://schemas.openxmlformats.org/officeDocument/2006/relationships/slide" Target="slides/slide46.xml"/><Relationship Id="rId67" Type="http://schemas.openxmlformats.org/officeDocument/2006/relationships/slide" Target="slides/slide47.xml"/><Relationship Id="rId68" Type="http://schemas.openxmlformats.org/officeDocument/2006/relationships/slide" Target="slides/slide48.xml"/><Relationship Id="rId69" Type="http://schemas.openxmlformats.org/officeDocument/2006/relationships/slide" Target="slides/slide49.xml"/><Relationship Id="rId50" Type="http://schemas.openxmlformats.org/officeDocument/2006/relationships/slide" Target="slides/slide30.xml"/><Relationship Id="rId51" Type="http://schemas.openxmlformats.org/officeDocument/2006/relationships/slide" Target="slides/slide31.xml"/><Relationship Id="rId52" Type="http://schemas.openxmlformats.org/officeDocument/2006/relationships/slide" Target="slides/slide32.xml"/><Relationship Id="rId53" Type="http://schemas.openxmlformats.org/officeDocument/2006/relationships/slide" Target="slides/slide33.xml"/><Relationship Id="rId54" Type="http://schemas.openxmlformats.org/officeDocument/2006/relationships/slide" Target="slides/slide34.xml"/><Relationship Id="rId55" Type="http://schemas.openxmlformats.org/officeDocument/2006/relationships/slide" Target="slides/slide35.xml"/><Relationship Id="rId56" Type="http://schemas.openxmlformats.org/officeDocument/2006/relationships/slide" Target="slides/slide36.xml"/><Relationship Id="rId57" Type="http://schemas.openxmlformats.org/officeDocument/2006/relationships/slide" Target="slides/slide37.xml"/><Relationship Id="rId58" Type="http://schemas.openxmlformats.org/officeDocument/2006/relationships/slide" Target="slides/slide38.xml"/><Relationship Id="rId59" Type="http://schemas.openxmlformats.org/officeDocument/2006/relationships/slide" Target="slides/slide39.xml"/><Relationship Id="rId40" Type="http://schemas.openxmlformats.org/officeDocument/2006/relationships/slide" Target="slides/slide20.xml"/><Relationship Id="rId41" Type="http://schemas.openxmlformats.org/officeDocument/2006/relationships/slide" Target="slides/slide21.xml"/><Relationship Id="rId42" Type="http://schemas.openxmlformats.org/officeDocument/2006/relationships/slide" Target="slides/slide22.xml"/><Relationship Id="rId43" Type="http://schemas.openxmlformats.org/officeDocument/2006/relationships/slide" Target="slides/slide23.xml"/><Relationship Id="rId44" Type="http://schemas.openxmlformats.org/officeDocument/2006/relationships/slide" Target="slides/slide24.xml"/><Relationship Id="rId45" Type="http://schemas.openxmlformats.org/officeDocument/2006/relationships/slide" Target="slides/slide25.xml"/><Relationship Id="rId46" Type="http://schemas.openxmlformats.org/officeDocument/2006/relationships/slide" Target="slides/slide26.xml"/><Relationship Id="rId47" Type="http://schemas.openxmlformats.org/officeDocument/2006/relationships/slide" Target="slides/slide27.xml"/><Relationship Id="rId48" Type="http://schemas.openxmlformats.org/officeDocument/2006/relationships/slide" Target="slides/slide28.xml"/><Relationship Id="rId49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0.xml"/><Relationship Id="rId31" Type="http://schemas.openxmlformats.org/officeDocument/2006/relationships/slide" Target="slides/slide11.xml"/><Relationship Id="rId32" Type="http://schemas.openxmlformats.org/officeDocument/2006/relationships/slide" Target="slides/slide12.xml"/><Relationship Id="rId33" Type="http://schemas.openxmlformats.org/officeDocument/2006/relationships/slide" Target="slides/slide13.xml"/><Relationship Id="rId34" Type="http://schemas.openxmlformats.org/officeDocument/2006/relationships/slide" Target="slides/slide14.xml"/><Relationship Id="rId35" Type="http://schemas.openxmlformats.org/officeDocument/2006/relationships/slide" Target="slides/slide15.xml"/><Relationship Id="rId36" Type="http://schemas.openxmlformats.org/officeDocument/2006/relationships/slide" Target="slides/slide16.xml"/><Relationship Id="rId37" Type="http://schemas.openxmlformats.org/officeDocument/2006/relationships/slide" Target="slides/slide17.xml"/><Relationship Id="rId38" Type="http://schemas.openxmlformats.org/officeDocument/2006/relationships/slide" Target="slides/slide18.xml"/><Relationship Id="rId39" Type="http://schemas.openxmlformats.org/officeDocument/2006/relationships/slide" Target="slides/slide19.xml"/><Relationship Id="rId80" Type="http://schemas.openxmlformats.org/officeDocument/2006/relationships/tableStyles" Target="tableStyles.xml"/><Relationship Id="rId70" Type="http://schemas.openxmlformats.org/officeDocument/2006/relationships/slide" Target="slides/slide50.xml"/><Relationship Id="rId71" Type="http://schemas.openxmlformats.org/officeDocument/2006/relationships/slide" Target="slides/slide51.xml"/><Relationship Id="rId72" Type="http://schemas.openxmlformats.org/officeDocument/2006/relationships/slide" Target="slides/slide52.xml"/><Relationship Id="rId20" Type="http://schemas.openxmlformats.org/officeDocument/2006/relationships/slideMaster" Target="slideMasters/slideMaster20.xml"/><Relationship Id="rId21" Type="http://schemas.openxmlformats.org/officeDocument/2006/relationships/slide" Target="slides/slide1.xml"/><Relationship Id="rId22" Type="http://schemas.openxmlformats.org/officeDocument/2006/relationships/slide" Target="slides/slide2.xml"/><Relationship Id="rId23" Type="http://schemas.openxmlformats.org/officeDocument/2006/relationships/slide" Target="slides/slide3.xml"/><Relationship Id="rId24" Type="http://schemas.openxmlformats.org/officeDocument/2006/relationships/slide" Target="slides/slide4.xml"/><Relationship Id="rId25" Type="http://schemas.openxmlformats.org/officeDocument/2006/relationships/slide" Target="slides/slide5.xml"/><Relationship Id="rId26" Type="http://schemas.openxmlformats.org/officeDocument/2006/relationships/slide" Target="slides/slide6.xml"/><Relationship Id="rId27" Type="http://schemas.openxmlformats.org/officeDocument/2006/relationships/slide" Target="slides/slide7.xml"/><Relationship Id="rId28" Type="http://schemas.openxmlformats.org/officeDocument/2006/relationships/slide" Target="slides/slide8.xml"/><Relationship Id="rId29" Type="http://schemas.openxmlformats.org/officeDocument/2006/relationships/slide" Target="slides/slide9.xml"/><Relationship Id="rId73" Type="http://schemas.openxmlformats.org/officeDocument/2006/relationships/slide" Target="slides/slide53.xml"/><Relationship Id="rId74" Type="http://schemas.openxmlformats.org/officeDocument/2006/relationships/slide" Target="slides/slide54.xml"/><Relationship Id="rId75" Type="http://schemas.openxmlformats.org/officeDocument/2006/relationships/notesMaster" Target="notesMasters/notes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40.xml"/><Relationship Id="rId61" Type="http://schemas.openxmlformats.org/officeDocument/2006/relationships/slide" Target="slides/slide41.xml"/><Relationship Id="rId62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F725F-43F4-49CE-A270-45A27FEDFEFA}" type="datetimeFigureOut">
              <a:rPr lang="en-US" smtClean="0"/>
              <a:pPr/>
              <a:t>8/14/15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1215C-67CD-4459-87A1-A6BF6FC52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03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2AEEE3-E687-4DF2-99E0-78D12C105B66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1143000" y="685050"/>
            <a:ext cx="4572000" cy="342953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830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6242" y="4344367"/>
            <a:ext cx="5483311" cy="411458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274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27868" indent="-279949" defTabSz="82274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19797" indent="-223959" defTabSz="82274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67716" indent="-223959" defTabSz="82274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15635" indent="-223959" defTabSz="82274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63554" indent="-223959" algn="ctr" defTabSz="8227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11472" indent="-223959" algn="ctr" defTabSz="8227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59391" indent="-223959" algn="ctr" defTabSz="8227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07310" indent="-223959" algn="ctr" defTabSz="8227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34D79E4-8537-554F-BCB2-AE940180BDE8}" type="slidenum">
              <a:rPr lang="en-US" sz="1100">
                <a:solidFill>
                  <a:prstClr val="black"/>
                </a:solidFill>
              </a:rPr>
              <a:pPr eaLnBrk="1" hangingPunct="1"/>
              <a:t>44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d-ID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3748B7-E21D-48CB-9526-91043BEF8B8D}" type="slidenum">
              <a:rPr lang="en-GB">
                <a:solidFill>
                  <a:prstClr val="black"/>
                </a:solidFill>
              </a:rPr>
              <a:pPr eaLnBrk="1" hangingPunct="1"/>
              <a:t>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85B31-AC8F-42D2-B3F2-6D0859B63C81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3800" b="1">
                <a:solidFill>
                  <a:schemeClr val="bg1"/>
                </a:solidFill>
                <a:latin typeface="Arial" pitchFamily="34" charset="0"/>
              </a:defRPr>
            </a:lvl1pPr>
            <a:lvl2pPr marL="702756" indent="-270291" defTabSz="914485">
              <a:defRPr sz="3800" b="1">
                <a:solidFill>
                  <a:schemeClr val="bg1"/>
                </a:solidFill>
                <a:latin typeface="Arial" pitchFamily="34" charset="0"/>
              </a:defRPr>
            </a:lvl2pPr>
            <a:lvl3pPr marL="1081164" indent="-216233" defTabSz="914485">
              <a:defRPr sz="3800" b="1">
                <a:solidFill>
                  <a:schemeClr val="bg1"/>
                </a:solidFill>
                <a:latin typeface="Arial" pitchFamily="34" charset="0"/>
              </a:defRPr>
            </a:lvl3pPr>
            <a:lvl4pPr marL="1513629" indent="-216233" defTabSz="914485">
              <a:defRPr sz="3800" b="1">
                <a:solidFill>
                  <a:schemeClr val="bg1"/>
                </a:solidFill>
                <a:latin typeface="Arial" pitchFamily="34" charset="0"/>
              </a:defRPr>
            </a:lvl4pPr>
            <a:lvl5pPr marL="1946095" indent="-216233" defTabSz="914485">
              <a:defRPr sz="3800" b="1">
                <a:solidFill>
                  <a:schemeClr val="bg1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fld id="{1DC05CBB-A86B-4292-8693-A20F01149C57}" type="slidenum">
              <a:rPr lang="en-US" sz="1200" b="0">
                <a:solidFill>
                  <a:prstClr val="black"/>
                </a:solidFill>
                <a:latin typeface="Times" pitchFamily="18" charset="0"/>
              </a:rPr>
              <a:pPr/>
              <a:t>33</a:t>
            </a:fld>
            <a:endParaRPr lang="en-US" sz="1200" b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701675"/>
            <a:ext cx="4586287" cy="34417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735" y="4349751"/>
            <a:ext cx="4999137" cy="41426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9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jpe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jpe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0" Type="http://schemas.openxmlformats.org/officeDocument/2006/relationships/image" Target="../media/image19.jpeg"/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2.wmf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0.png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1.png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60C9A-BB0A-4A50-873F-35E7FA57A9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48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C3A35-D0C9-438A-889A-9302BAE2BB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979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CE83D-19C5-43DE-868A-43D65E8E28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005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70828-B19D-4293-846C-2FAF2938C6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351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23A9F-0CBF-4F01-9867-A1A0FF5A1E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911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77C10-C735-4C83-8E5E-095C233369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390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F1CA4-CCA8-4482-A531-74ED36B1A3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363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440D4-F85D-4EC8-84D4-13963C6DEA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4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755650" y="4652963"/>
            <a:ext cx="8154988" cy="100965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662613"/>
            <a:ext cx="8058150" cy="936625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89842" name="Rectangle 5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9843" name="Rectangle 5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9844" name="Rectangle 5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71802CF-1BEA-4EA4-95CC-0E9B165FAE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961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C86F7-E4C3-4564-A398-57708E09A7A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493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761DB-198A-4FD6-8D30-8C57D71BB6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9968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021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B10DC-103B-414F-B3F2-E315BA1DBF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8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0F22C-CB0B-4022-8F6E-EB32C928CA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77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D1ECF-238A-453C-A08D-D1FE5A6F2D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169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27FF5-CB6D-4961-8B4B-49FA77FA3D4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946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92318-AC7A-4634-913A-01515252108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819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8044C-17D4-4CC6-B911-FE1038B77F1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472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83977-5238-4EB5-B7B5-F8588B1A8A8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220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0BD78-5CD9-4B7E-8AE0-D61F6864CB0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7062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546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329363" cy="6546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CA94F-D67B-4F6B-ADF7-EE383C14766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762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755650" y="4652963"/>
            <a:ext cx="8154988" cy="100965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662613"/>
            <a:ext cx="8058150" cy="936625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89842" name="Rectangle 5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9843" name="Rectangle 5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9844" name="Rectangle 5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71802CF-1BEA-4EA4-95CC-0E9B165FAE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987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C86F7-E4C3-4564-A398-57708E09A7A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245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761DB-198A-4FD6-8D30-8C57D71BB6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49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5B384F-30B2-4B0E-A519-DCC5CF5ECF9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9768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021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B10DC-103B-414F-B3F2-E315BA1DBF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7941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D1ECF-238A-453C-A08D-D1FE5A6F2D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7774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27FF5-CB6D-4961-8B4B-49FA77FA3D4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8349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92318-AC7A-4634-913A-01515252108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0894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8044C-17D4-4CC6-B911-FE1038B77F1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280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83977-5238-4EB5-B7B5-F8588B1A8A8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6395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0BD78-5CD9-4B7E-8AE0-D61F6864CB0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667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546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329363" cy="6546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CA94F-D67B-4F6B-ADF7-EE383C14766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817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2" descr="20lockupwhitopta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24511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25Reg_T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7223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0" y="5840413"/>
            <a:ext cx="9144000" cy="1017587"/>
            <a:chOff x="0" y="3679"/>
            <a:chExt cx="5760" cy="641"/>
          </a:xfrm>
        </p:grpSpPr>
        <p:pic>
          <p:nvPicPr>
            <p:cNvPr id="7" name="Picture 43" descr="Panda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4" descr="Ice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5" descr="Kids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6" descr="Ele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7" descr="Seal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8" descr="Men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9" descr="Rio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9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4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276475"/>
            <a:ext cx="8642350" cy="720725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54680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20788" y="4822825"/>
            <a:ext cx="6591300" cy="9826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r>
              <a:rPr lang="en-GB"/>
              <a:t>Name</a:t>
            </a:r>
          </a:p>
          <a:p>
            <a:r>
              <a:rPr lang="en-GB"/>
              <a:t>Office/Department</a:t>
            </a:r>
          </a:p>
          <a:p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86403571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96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2EEA51-E196-44D3-B3E3-7869C566928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833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06061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68413"/>
            <a:ext cx="4240213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268413"/>
            <a:ext cx="42418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83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529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4806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28023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8929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8852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2537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225"/>
            <a:ext cx="2157413" cy="5567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2225"/>
            <a:ext cx="6324600" cy="5567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3178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2225"/>
            <a:ext cx="7200900" cy="1062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268413"/>
            <a:ext cx="4240213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268413"/>
            <a:ext cx="4241800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54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60C9A-BB0A-4A50-873F-35E7FA57A9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53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2225"/>
            <a:ext cx="7200900" cy="1062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268413"/>
            <a:ext cx="4240213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268413"/>
            <a:ext cx="4241800" cy="2084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505200"/>
            <a:ext cx="4241800" cy="2084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0178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98500" y="1665288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0900" y="16652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1658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6585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658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2C9886-20CF-47C5-AE9E-24393771893C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1648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33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2733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3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3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3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3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3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3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3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3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4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4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4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4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4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4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</p:grpSp>
      <p:sp>
        <p:nvSpPr>
          <p:cNvPr id="22734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734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7348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B35AE0D-BCDA-440D-9DA1-A0E117867FD9}" type="datetimeFigureOut">
              <a:rPr lang="ja-JP" altLang="en-US">
                <a:solidFill>
                  <a:srgbClr val="EAEAEA"/>
                </a:solidFill>
              </a:rPr>
              <a:pPr/>
              <a:t>8/14/15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227349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227350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C5E541B-4B8F-4E3D-9797-0B7336084159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807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E72AB-6FF4-42CA-90FF-720FAD0845D7}" type="datetimeFigureOut">
              <a:rPr lang="ja-JP" altLang="en-US">
                <a:solidFill>
                  <a:srgbClr val="EAEAEA"/>
                </a:solidFill>
              </a:rPr>
              <a:pPr/>
              <a:t>8/14/15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5C866-4DCF-4AF7-9971-9321DF7294A8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4065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8DE240-1C2C-41D3-9A16-B4BB43DA67E5}" type="datetimeFigureOut">
              <a:rPr lang="ja-JP" altLang="en-US">
                <a:solidFill>
                  <a:srgbClr val="EAEAEA"/>
                </a:solidFill>
              </a:rPr>
              <a:pPr/>
              <a:t>8/14/15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336C7-98CA-496D-B4BE-3140B74B3960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2120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BD5A08-3A57-4878-A9A3-0FAAA1AFD0F8}" type="datetimeFigureOut">
              <a:rPr lang="ja-JP" altLang="en-US">
                <a:solidFill>
                  <a:srgbClr val="EAEAEA"/>
                </a:solidFill>
              </a:rPr>
              <a:pPr/>
              <a:t>8/14/15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B1A30-3E41-4BCB-B0ED-419C96FCDCB1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4111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A0DE7F-5CA6-406A-9B9F-C716B34748BC}" type="datetimeFigureOut">
              <a:rPr lang="ja-JP" altLang="en-US">
                <a:solidFill>
                  <a:srgbClr val="EAEAEA"/>
                </a:solidFill>
              </a:rPr>
              <a:pPr/>
              <a:t>8/14/15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B32A4-7358-4C32-A25B-79290AA46E0C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4542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9EC8D0-CD15-407B-B628-1255D1530F40}" type="datetimeFigureOut">
              <a:rPr lang="ja-JP" altLang="en-US">
                <a:solidFill>
                  <a:srgbClr val="EAEAEA"/>
                </a:solidFill>
              </a:rPr>
              <a:pPr/>
              <a:t>8/14/15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43C00-BB21-47A4-8E74-CFA2418C93E0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0306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8A0D1F-DA3D-4177-9402-43CEC3CCF294}" type="datetimeFigureOut">
              <a:rPr lang="ja-JP" altLang="en-US">
                <a:solidFill>
                  <a:srgbClr val="EAEAEA"/>
                </a:solidFill>
              </a:rPr>
              <a:pPr/>
              <a:t>8/14/15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4278-86D9-409B-8515-35A869BBE5CF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8790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0BAF38-75E6-4BFF-AFC0-C09F4C1B1863}" type="datetimeFigureOut">
              <a:rPr lang="ja-JP" altLang="en-US">
                <a:solidFill>
                  <a:srgbClr val="EAEAEA"/>
                </a:solidFill>
              </a:rPr>
              <a:pPr/>
              <a:t>8/14/15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F1926-1C13-4042-9F17-5CFBB57DDD21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24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C1024-DF5C-4CF2-88BE-38A2339597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1625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6DE5B4-4570-495A-81E0-4073551A52A9}" type="datetimeFigureOut">
              <a:rPr lang="ja-JP" altLang="en-US">
                <a:solidFill>
                  <a:srgbClr val="EAEAEA"/>
                </a:solidFill>
              </a:rPr>
              <a:pPr/>
              <a:t>8/14/15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EBDF1-4C43-4E4A-AC35-82D8BF4134AF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750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470573-4A6B-43AC-8914-EE929E504DC5}" type="datetimeFigureOut">
              <a:rPr lang="ja-JP" altLang="en-US">
                <a:solidFill>
                  <a:srgbClr val="EAEAEA"/>
                </a:solidFill>
              </a:rPr>
              <a:pPr/>
              <a:t>8/14/15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678C7-B508-4354-8F5B-7EFFE5FC53A7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6018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00EEF6-2171-40CB-A90F-890908BA9DF0}" type="datetimeFigureOut">
              <a:rPr lang="ja-JP" altLang="en-US">
                <a:solidFill>
                  <a:srgbClr val="EAEAEA"/>
                </a:solidFill>
              </a:rPr>
              <a:pPr/>
              <a:t>8/14/15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F0615-9C8D-473F-8085-EDFAFFB63538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6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350B-8BDA-490D-B687-1E017A91A2E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36F6-D548-4C28-9520-9C5F09E4FA7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DD5B-DA79-4C79-A795-607309FDCDE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C1C1-D42D-4BA2-98A4-6534AD4AE8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96F8-06DB-4F42-87A7-1096464A30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6FAA-6482-4421-8851-547E3B11F59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F8D6-F1FB-4CDE-9CB0-B78507E4BE7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9537D-60E3-4B64-AF57-3B7F7CB01A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600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546B-61A1-4655-8ABA-873F8F96A1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6C92-BB22-4999-8BB3-1F2AE687EC2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87A4-A43B-4ADB-8932-27C4627C175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289A-5212-4399-AE51-B00AF31EA44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D23350B-8BDA-490D-B687-1E017A91A2E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233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236F6-D548-4C28-9520-9C5F09E4FA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6409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1DD5B-DA79-4C79-A795-607309FDCDE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0908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2C1C1-D42D-4BA2-98A4-6534AD4AE8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663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996F8-06DB-4F42-87A7-1096464A308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0604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66FAA-6482-4421-8851-547E3B11F59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40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091FC-D4F2-4503-893E-9ADD22393D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8416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6F8D6-F1FB-4CDE-9CB0-B78507E4BE7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0183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D546B-61A1-4655-8ABA-873F8F96A1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4245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66C92-BB22-4999-8BB3-1F2AE687EC2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7061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787A4-A43B-4ADB-8932-27C4627C17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2905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5289A-5212-4399-AE51-B00AF31EA44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6192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797599-BFA6-4E74-A206-8C776E4683A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2803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5B384F-30B2-4B0E-A519-DCC5CF5ECF9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1948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2EEA51-E196-44D3-B3E3-7869C566928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4268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4DD901-08DB-47A2-997A-F722AEF938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9005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grpSp>
          <p:nvGrpSpPr>
            <p:cNvPr id="266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id-ID" noProof="0" smtClean="0"/>
              <a:t>Click to edit Master title style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id-ID" noProof="0" smtClean="0"/>
              <a:t>Click to edit Master subtitle style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AD63EEB-4D6D-41B6-A54A-ECD59A4B12E5}" type="slidenum">
              <a:rPr lang="id-ID">
                <a:solidFill>
                  <a:srgbClr val="FFFFFF"/>
                </a:solidFill>
              </a:rPr>
              <a:pPr/>
              <a:t>‹#›</a:t>
            </a:fld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2208"/>
      </p:ext>
    </p:extLst>
  </p:cSld>
  <p:clrMapOvr>
    <a:masterClrMapping/>
  </p:clrMapOvr>
  <p:transition xmlns:p14="http://schemas.microsoft.com/office/powerpoint/2010/main">
    <p:split orient="vert"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6" grpId="0"/>
      <p:bldP spid="26667" grpId="0" build="p">
        <p:tmplLst>
          <p:tmpl lvl="1">
            <p:tnLst>
              <p:par>
                <p:cTn xmlns:p14="http://schemas.microsoft.com/office/powerpoint/2010/main"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66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66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66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8AF21-2E7A-4CB7-964B-5710F63D87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0583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29669-D1E1-42A9-ABC9-384DD5319D3D}" type="slidenum">
              <a:rPr lang="id-ID">
                <a:solidFill>
                  <a:srgbClr val="FFFFFF"/>
                </a:solidFill>
              </a:rPr>
              <a:pPr/>
              <a:t>‹#›</a:t>
            </a:fld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68307"/>
      </p:ext>
    </p:extLst>
  </p:cSld>
  <p:clrMapOvr>
    <a:masterClrMapping/>
  </p:clrMapOvr>
  <p:transition xmlns:p14="http://schemas.microsoft.com/office/powerpoint/2010/main">
    <p:split orient="vert" dir="in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76DA3-D5C3-4823-88F7-1CF54094C2BD}" type="slidenum">
              <a:rPr lang="id-ID">
                <a:solidFill>
                  <a:srgbClr val="FFFFFF"/>
                </a:solidFill>
              </a:rPr>
              <a:pPr/>
              <a:t>‹#›</a:t>
            </a:fld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93735"/>
      </p:ext>
    </p:extLst>
  </p:cSld>
  <p:clrMapOvr>
    <a:masterClrMapping/>
  </p:clrMapOvr>
  <p:transition xmlns:p14="http://schemas.microsoft.com/office/powerpoint/2010/main">
    <p:split orient="vert" dir="in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F33F0-2725-472B-B9CF-D6A1F7990750}" type="slidenum">
              <a:rPr lang="id-ID">
                <a:solidFill>
                  <a:srgbClr val="FFFFFF"/>
                </a:solidFill>
              </a:rPr>
              <a:pPr/>
              <a:t>‹#›</a:t>
            </a:fld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67327"/>
      </p:ext>
    </p:extLst>
  </p:cSld>
  <p:clrMapOvr>
    <a:masterClrMapping/>
  </p:clrMapOvr>
  <p:transition xmlns:p14="http://schemas.microsoft.com/office/powerpoint/2010/main">
    <p:split orient="vert" dir="in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194A5-4372-49E1-A4DE-A3202FABC08D}" type="slidenum">
              <a:rPr lang="id-ID">
                <a:solidFill>
                  <a:srgbClr val="FFFFFF"/>
                </a:solidFill>
              </a:rPr>
              <a:pPr/>
              <a:t>‹#›</a:t>
            </a:fld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25477"/>
      </p:ext>
    </p:extLst>
  </p:cSld>
  <p:clrMapOvr>
    <a:masterClrMapping/>
  </p:clrMapOvr>
  <p:transition xmlns:p14="http://schemas.microsoft.com/office/powerpoint/2010/main">
    <p:split orient="vert" dir="in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EBEE2-D81C-477C-9918-C99905423D06}" type="slidenum">
              <a:rPr lang="id-ID">
                <a:solidFill>
                  <a:srgbClr val="FFFFFF"/>
                </a:solidFill>
              </a:rPr>
              <a:pPr/>
              <a:t>‹#›</a:t>
            </a:fld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29062"/>
      </p:ext>
    </p:extLst>
  </p:cSld>
  <p:clrMapOvr>
    <a:masterClrMapping/>
  </p:clrMapOvr>
  <p:transition xmlns:p14="http://schemas.microsoft.com/office/powerpoint/2010/main">
    <p:split orient="vert" dir="in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9A445-3CE0-461A-95E7-0641EA231FED}" type="slidenum">
              <a:rPr lang="id-ID">
                <a:solidFill>
                  <a:srgbClr val="FFFFFF"/>
                </a:solidFill>
              </a:rPr>
              <a:pPr/>
              <a:t>‹#›</a:t>
            </a:fld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6589"/>
      </p:ext>
    </p:extLst>
  </p:cSld>
  <p:clrMapOvr>
    <a:masterClrMapping/>
  </p:clrMapOvr>
  <p:transition xmlns:p14="http://schemas.microsoft.com/office/powerpoint/2010/main">
    <p:split orient="vert" dir="in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220DF-624C-4E72-9750-7B5CE1A1F524}" type="slidenum">
              <a:rPr lang="id-ID">
                <a:solidFill>
                  <a:srgbClr val="FFFFFF"/>
                </a:solidFill>
              </a:rPr>
              <a:pPr/>
              <a:t>‹#›</a:t>
            </a:fld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51354"/>
      </p:ext>
    </p:extLst>
  </p:cSld>
  <p:clrMapOvr>
    <a:masterClrMapping/>
  </p:clrMapOvr>
  <p:transition xmlns:p14="http://schemas.microsoft.com/office/powerpoint/2010/main">
    <p:split orient="vert" dir="in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354D3-79BF-4337-91C2-FB3C8B93ECD1}" type="slidenum">
              <a:rPr lang="id-ID">
                <a:solidFill>
                  <a:srgbClr val="FFFFFF"/>
                </a:solidFill>
              </a:rPr>
              <a:pPr/>
              <a:t>‹#›</a:t>
            </a:fld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72439"/>
      </p:ext>
    </p:extLst>
  </p:cSld>
  <p:clrMapOvr>
    <a:masterClrMapping/>
  </p:clrMapOvr>
  <p:transition xmlns:p14="http://schemas.microsoft.com/office/powerpoint/2010/main">
    <p:split orient="vert" dir="in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726CB-CACA-4CA7-9D47-976DB5544783}" type="slidenum">
              <a:rPr lang="id-ID">
                <a:solidFill>
                  <a:srgbClr val="FFFFFF"/>
                </a:solidFill>
              </a:rPr>
              <a:pPr/>
              <a:t>‹#›</a:t>
            </a:fld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26506"/>
      </p:ext>
    </p:extLst>
  </p:cSld>
  <p:clrMapOvr>
    <a:masterClrMapping/>
  </p:clrMapOvr>
  <p:transition xmlns:p14="http://schemas.microsoft.com/office/powerpoint/2010/main">
    <p:split orient="vert" dir="in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2E9E9-C643-43BE-BC2C-DB5C087823C9}" type="slidenum">
              <a:rPr lang="id-ID">
                <a:solidFill>
                  <a:srgbClr val="FFFFFF"/>
                </a:solidFill>
              </a:rPr>
              <a:pPr/>
              <a:t>‹#›</a:t>
            </a:fld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40847"/>
      </p:ext>
    </p:extLst>
  </p:cSld>
  <p:clrMapOvr>
    <a:masterClrMapping/>
  </p:clrMapOvr>
  <p:transition xmlns:p14="http://schemas.microsoft.com/office/powerpoint/2010/main">
    <p:split orient="vert"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89363-3A7A-4731-AC42-A86DD532BC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4050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1382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38244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38245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8246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8247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8248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138249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8250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825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825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8253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A8666A-1DC5-4166-9732-38424AD3915E}" type="datetimeFigureOut">
              <a:rPr lang="en-US">
                <a:solidFill>
                  <a:srgbClr val="000000"/>
                </a:solidFill>
              </a:rPr>
              <a:pPr/>
              <a:t>8/14/15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825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825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50D34B-6268-4C96-A967-394C79EEDC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8092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7AF81F-80AC-4E5F-B0C9-958ED912BF1F}" type="datetimeFigureOut">
              <a:rPr lang="en-US">
                <a:solidFill>
                  <a:srgbClr val="000000"/>
                </a:solidFill>
              </a:rPr>
              <a:pPr/>
              <a:t>8/14/15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D0ECD-ACA2-4470-9D8C-94CDB17398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1721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3AFE3-D9FB-4399-87FE-2E8C107653AA}" type="datetimeFigureOut">
              <a:rPr lang="en-US">
                <a:solidFill>
                  <a:srgbClr val="000000"/>
                </a:solidFill>
              </a:rPr>
              <a:pPr/>
              <a:t>8/14/15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7F0A4-6070-47AC-91A5-4DFCA9BA00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1445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CE17FD-BE3D-4A8D-AC7F-1D50ABAE7054}" type="datetimeFigureOut">
              <a:rPr lang="en-US">
                <a:solidFill>
                  <a:srgbClr val="000000"/>
                </a:solidFill>
              </a:rPr>
              <a:pPr/>
              <a:t>8/14/15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7EDFE-7063-427E-A045-08C5176EAE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4037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F646D7-C65E-4ECA-BD6B-F1E9B4BB480B}" type="datetimeFigureOut">
              <a:rPr lang="en-US">
                <a:solidFill>
                  <a:srgbClr val="000000"/>
                </a:solidFill>
              </a:rPr>
              <a:pPr/>
              <a:t>8/14/15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A69EA-3F4C-4D91-9760-09497E3FAC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796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7D73F0-ABE6-45D1-8008-B516F1062829}" type="datetimeFigureOut">
              <a:rPr lang="en-US">
                <a:solidFill>
                  <a:srgbClr val="000000"/>
                </a:solidFill>
              </a:rPr>
              <a:pPr/>
              <a:t>8/14/15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84D8D-9827-4895-BB72-C58302952B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1302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53AC21-342A-4527-BA7A-E79D8DB711D3}" type="datetimeFigureOut">
              <a:rPr lang="en-US">
                <a:solidFill>
                  <a:srgbClr val="000000"/>
                </a:solidFill>
              </a:rPr>
              <a:pPr/>
              <a:t>8/14/15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B7878-F00B-4C3F-9FBE-65B3CF2BA4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7075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F7348D-874E-4270-AC0E-BABBE9495D69}" type="datetimeFigureOut">
              <a:rPr lang="en-US">
                <a:solidFill>
                  <a:srgbClr val="000000"/>
                </a:solidFill>
              </a:rPr>
              <a:pPr/>
              <a:t>8/14/15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A0CEF-ECFA-47FA-9812-0AA4B4B12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7219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1B5C7D-A0B2-40CE-A1DF-ADCA4FA76B8B}" type="datetimeFigureOut">
              <a:rPr lang="en-US">
                <a:solidFill>
                  <a:srgbClr val="000000"/>
                </a:solidFill>
              </a:rPr>
              <a:pPr/>
              <a:t>8/14/15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70BE9-81F6-49F6-96D7-82EC33E3DE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7658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ACA3AF-B563-4A38-B121-512241B12EB1}" type="datetimeFigureOut">
              <a:rPr lang="en-US">
                <a:solidFill>
                  <a:srgbClr val="000000"/>
                </a:solidFill>
              </a:rPr>
              <a:pPr/>
              <a:t>8/14/15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1E21C-6179-44B0-ADDF-4522770C41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5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C1024-DF5C-4CF2-88BE-38A2339597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73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CDA77-63EC-495C-A929-659D99B0B6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27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EDDC59-7930-4066-8102-2469C2B1C53F}" type="datetimeFigureOut">
              <a:rPr lang="en-US">
                <a:solidFill>
                  <a:srgbClr val="000000"/>
                </a:solidFill>
              </a:rPr>
              <a:pPr/>
              <a:t>8/14/15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87A06-3796-4D4A-86CB-67AB5EFFA1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0531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fld id="{6FB4CACC-33E8-4C22-BFD6-1B4248854286}" type="datetimeFigureOut">
              <a:rPr lang="en-US">
                <a:solidFill>
                  <a:srgbClr val="000000"/>
                </a:solidFill>
              </a:rPr>
              <a:pPr/>
              <a:t>8/14/15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8BC46F7-1273-4C5E-A044-090A82224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9763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E2A-B8EE-43B5-A2E9-E11520DB6B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7BDC-71D0-4DC3-9BCA-C483F99D4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9773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E2A-B8EE-43B5-A2E9-E11520DB6B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7BDC-71D0-4DC3-9BCA-C483F99D4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1398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E2A-B8EE-43B5-A2E9-E11520DB6B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7BDC-71D0-4DC3-9BCA-C483F99D4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7412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E2A-B8EE-43B5-A2E9-E11520DB6B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7BDC-71D0-4DC3-9BCA-C483F99D4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0557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E2A-B8EE-43B5-A2E9-E11520DB6B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7BDC-71D0-4DC3-9BCA-C483F99D4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3325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E2A-B8EE-43B5-A2E9-E11520DB6B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7BDC-71D0-4DC3-9BCA-C483F99D4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9822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E2A-B8EE-43B5-A2E9-E11520DB6B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7BDC-71D0-4DC3-9BCA-C483F99D4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779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E2A-B8EE-43B5-A2E9-E11520DB6B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7BDC-71D0-4DC3-9BCA-C483F99D4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89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0641A-11E6-422A-92F2-2B52D461EE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3910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E2A-B8EE-43B5-A2E9-E11520DB6B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7BDC-71D0-4DC3-9BCA-C483F99D4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0943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E2A-B8EE-43B5-A2E9-E11520DB6B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7BDC-71D0-4DC3-9BCA-C483F99D4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6707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E2A-B8EE-43B5-A2E9-E11520DB6B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7BDC-71D0-4DC3-9BCA-C483F99D4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7782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B9B46-81AF-7E49-A200-BB65AD4468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6183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48A2A-0965-6D46-BD5F-CAE3EF9E76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6767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CF18D-E433-4942-979F-A483610D57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0102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92C20-132B-D04B-83FC-DA85BBF539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8057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C46B0-1E8E-374F-A4E5-B8522922F1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5238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8283D-9D60-0A47-A3A5-1AC7217BD0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9880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47291-300E-2E46-8A4D-966D35166F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88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57CB1-A967-4699-AB48-588112D81D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9575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6E2DD-7728-D440-A4E6-1A749B5F40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2237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8A76A-C464-744C-97EC-F158364F3E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7295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2B551-4FAB-8C4A-B5C7-6ABE39F36E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810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D494F-3765-DF46-84B2-2BF38AAE7B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1949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3C38-FF57-9949-8BE7-68F9DBC59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9135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67A7-8AB2-C046-A44A-EC9EEEE9D3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3916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A4EF9-0117-ED4E-953C-09CF8F651C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3636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363788"/>
            <a:ext cx="8153400" cy="1600200"/>
            <a:chOff x="288" y="1489"/>
            <a:chExt cx="5136" cy="1008"/>
          </a:xfrm>
        </p:grpSpPr>
        <p:sp>
          <p:nvSpPr>
            <p:cNvPr id="5" name="Arc 3"/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rgbClr val="FFFFCC"/>
                </a:solidFill>
                <a:latin typeface="Times New Roman"/>
                <a:cs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rgbClr val="FFFFCC"/>
                </a:solidFill>
                <a:latin typeface="Times New Roman"/>
                <a:cs typeface="Arial" charset="0"/>
              </a:endParaRPr>
            </a:p>
          </p:txBody>
        </p:sp>
        <p:sp>
          <p:nvSpPr>
            <p:cNvPr id="7" name="Arc 5"/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rgbClr val="FFFFCC"/>
                </a:solidFill>
                <a:latin typeface="Times New Roman"/>
                <a:cs typeface="Arial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rgbClr val="FFFFCC"/>
                </a:solidFill>
                <a:latin typeface="Times New Roman"/>
                <a:cs typeface="Arial" charset="0"/>
              </a:endParaRPr>
            </a:p>
          </p:txBody>
        </p:sp>
      </p:grpSp>
      <p:sp>
        <p:nvSpPr>
          <p:cNvPr id="615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FFFFCC"/>
                </a:solidFill>
              </a:rPr>
              <a:t>05/04/2011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FFFFCC"/>
                </a:solidFill>
              </a:rPr>
              <a:t>John FoEh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B0848-218A-4C37-ABCE-F739BC39E6B2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8705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CC"/>
                </a:solidFill>
              </a:rPr>
              <a:t>05/04/2011</a:t>
            </a: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CC"/>
                </a:solidFill>
              </a:rPr>
              <a:t>John FoEh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9BC40-24A7-40B2-AAC1-688168BDC361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2180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CC"/>
                </a:solidFill>
              </a:rPr>
              <a:t>05/04/2011</a:t>
            </a: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CC"/>
                </a:solidFill>
              </a:rPr>
              <a:t>John FoEh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01CB7-FA82-49AC-845F-E7EEFC839336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32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C3A35-D0C9-438A-889A-9302BAE2BB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6104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CC"/>
                </a:solidFill>
              </a:rPr>
              <a:t>05/04/2011</a:t>
            </a: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CC"/>
                </a:solidFill>
              </a:rPr>
              <a:t>John FoEh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5BD3C-0320-4234-8C09-29F72070E96E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5511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CC"/>
                </a:solidFill>
              </a:rPr>
              <a:t>05/04/2011</a:t>
            </a:r>
            <a:endParaRPr lang="en-US">
              <a:solidFill>
                <a:srgbClr val="FFFFCC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CC"/>
                </a:solidFill>
              </a:rPr>
              <a:t>John FoEh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B7084-FC68-4413-BC33-97A7388D154A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51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CC"/>
                </a:solidFill>
              </a:rPr>
              <a:t>05/04/2011</a:t>
            </a:r>
            <a:endParaRPr lang="en-US">
              <a:solidFill>
                <a:srgbClr val="FFFFCC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CC"/>
                </a:solidFill>
              </a:rPr>
              <a:t>John FoEh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4E601-EE54-4551-B061-AF2830A7240C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3948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CC"/>
                </a:solidFill>
              </a:rPr>
              <a:t>05/04/2011</a:t>
            </a:r>
            <a:endParaRPr lang="en-US">
              <a:solidFill>
                <a:srgbClr val="FFFFCC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CC"/>
                </a:solidFill>
              </a:rPr>
              <a:t>John FoEh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AE065-3B42-4556-9FFD-B8B22C3E51A7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520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CC"/>
                </a:solidFill>
              </a:rPr>
              <a:t>05/04/2011</a:t>
            </a: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CC"/>
                </a:solidFill>
              </a:rPr>
              <a:t>John FoEh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6327B-6645-4AA2-AC0E-80D07C2B89A6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2326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CC"/>
                </a:solidFill>
              </a:rPr>
              <a:t>05/04/2011</a:t>
            </a: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CC"/>
                </a:solidFill>
              </a:rPr>
              <a:t>John FoEh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4B3B6-68CA-44B0-8894-BB757A2ECB82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7413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CC"/>
                </a:solidFill>
              </a:rPr>
              <a:t>05/04/2011</a:t>
            </a: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CC"/>
                </a:solidFill>
              </a:rPr>
              <a:t>John FoEh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36C74-3A73-45E9-84A0-1492D04506B0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8986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3810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3810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CC"/>
                </a:solidFill>
              </a:rPr>
              <a:t>05/04/2011</a:t>
            </a: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CC"/>
                </a:solidFill>
              </a:rPr>
              <a:t>John FoEh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51130-DC1B-4071-881D-098B18638E5C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79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0F22C-CB0B-4022-8F6E-EB32C928CA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22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5B384F-30B2-4B0E-A519-DCC5CF5ECF9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12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B3AFF-E7B2-4B1C-B927-CE77D0FA50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21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AEA5-6055-49A5-B3F6-AB235BF3A1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54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8D879-473A-412D-AB11-F1123CC64C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95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5E292-DF14-49BD-8666-6F480D600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6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9537D-60E3-4B64-AF57-3B7F7CB01A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138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DD885-1C00-4D2F-A35D-64063E7998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03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325D6-D18A-4EC2-BEAB-9D80478FF8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90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AEE33-B8C9-4560-A937-02E59CAFAE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78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ACD50-CB42-4971-81A9-14FFEBC0A5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348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D6A3B-20BB-4152-90CE-C41042C202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24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C189E-3CAD-4D83-9E70-05755A04E9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92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5DD89-89E0-44DD-BAAA-529D474C37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948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60C9A-BB0A-4A50-873F-35E7FA57A9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75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C1024-DF5C-4CF2-88BE-38A2339597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519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9537D-60E3-4B64-AF57-3B7F7CB01A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6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091FC-D4F2-4503-893E-9ADD22393D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045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091FC-D4F2-4503-893E-9ADD22393D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070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8AF21-2E7A-4CB7-964B-5710F63D87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50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89363-3A7A-4731-AC42-A86DD532BC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37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CDA77-63EC-495C-A929-659D99B0B6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259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0641A-11E6-422A-92F2-2B52D461EE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247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57CB1-A967-4699-AB48-588112D81D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133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C3A35-D0C9-438A-889A-9302BAE2BB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156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0F22C-CB0B-4022-8F6E-EB32C928CA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578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797599-BFA6-4E74-A206-8C776E4683A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683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60C9A-BB0A-4A50-873F-35E7FA57A95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8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8AF21-2E7A-4CB7-964B-5710F63D87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911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C1024-DF5C-4CF2-88BE-38A2339597AC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543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29537D-60E3-4B64-AF57-3B7F7CB01A0F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909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0091FC-D4F2-4503-893E-9ADD22393D8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372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8AF21-2E7A-4CB7-964B-5710F63D87E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06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689363-3A7A-4731-AC42-A86DD532BCD1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052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ECDA77-63EC-495C-A929-659D99B0B6CF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554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E0641A-11E6-422A-92F2-2B52D461EE0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601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8F57CB1-A967-4699-AB48-588112D81DC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114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1C3A35-D0C9-438A-889A-9302BAE2BB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097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0F22C-CB0B-4022-8F6E-EB32C928CAE2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5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89363-3A7A-4731-AC42-A86DD532BC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198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98500" y="1665288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0900" y="16652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1658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658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658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12C9886-20CF-47C5-AE9E-24393771893C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164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3A7CB-8AC9-4E51-93D7-D9C146740E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312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B90B5-5531-431C-BE15-94E4559513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681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F2503-17A7-4B9C-9437-6138DC9F21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52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A1423-11E9-4529-81BD-55FE154C35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504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5B218-663A-49CD-AF43-410387A1E9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36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35702-36E8-44D1-A8E0-0C07BF0378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835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62B9D-0AC4-4441-8626-1730FDCD8E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9371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CFDFB-905B-4FC4-AC84-CDE1CCA575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986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C5892-83D9-4C21-9F2A-F4404F1272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1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CDA77-63EC-495C-A929-659D99B0B6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169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17E93-C36E-4FAB-ABDD-CABCB54430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791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5318D-E49B-40DE-B4F6-F45BDA4E7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517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98500" y="1665288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0900" y="16652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1658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658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658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12C9886-20CF-47C5-AE9E-24393771893C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164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0C9A-BB0A-4A50-873F-35E7FA57A9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27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1024-DF5C-4CF2-88BE-38A23395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668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537D-60E3-4B64-AF57-3B7F7CB01A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889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91FC-D4F2-4503-893E-9ADD22393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414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AF21-2E7A-4CB7-964B-5710F63D8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572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9363-3A7A-4731-AC42-A86DD532B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5359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DA77-63EC-495C-A929-659D99B0B6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9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0641A-11E6-422A-92F2-2B52D461EE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085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641A-11E6-422A-92F2-2B52D461EE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1825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CB1-A967-4699-AB48-588112D81D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590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A35-D0C9-438A-889A-9302BAE2BB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980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F22C-CB0B-4022-8F6E-EB32C928C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248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6AEA5-18CE-400B-837B-8B4930B659C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857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808C5-FFE2-4864-AA71-2054A92E491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745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AAEE3-E193-4F6B-9066-C10F70FF9C9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622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F12A3-43BC-45B3-BB2D-24B48857149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924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6B5FE-57AB-45A4-82EE-27597CC52B6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671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5D3BB-7BD1-491C-A461-3EA1FC49CD6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8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57CB1-A967-4699-AB48-588112D81D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059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BF03E-9CA4-4015-A6DE-D4F328D4FC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327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975E9-6F9B-4DC2-A75E-62CDAB5E011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41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6CE9B-6F3E-43CD-9F23-E0391B8F2A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021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FD1F9-BA64-4CD7-A0C3-261A80C627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406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6647F-F0A3-40D9-A134-C2F45CF1425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708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CECEB0B-4B01-434C-91C9-4A08281FDC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5368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536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37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37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537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537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378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537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38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38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538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538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538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8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133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43BBE-F8AC-4259-AF16-D0DF952241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035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5C748-89B3-43B2-97A3-38F3830B26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506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862C1-34B6-4F93-B573-0C70474B56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532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307EB-2BF7-414C-A8F3-D8E2CFBA8B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4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6.xml"/><Relationship Id="rId12" Type="http://schemas.openxmlformats.org/officeDocument/2006/relationships/theme" Target="../theme/theme10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7.xml"/><Relationship Id="rId12" Type="http://schemas.openxmlformats.org/officeDocument/2006/relationships/theme" Target="../theme/theme1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6.xml"/><Relationship Id="rId20" Type="http://schemas.openxmlformats.org/officeDocument/2006/relationships/image" Target="../media/image8.jpeg"/><Relationship Id="rId21" Type="http://schemas.openxmlformats.org/officeDocument/2006/relationships/image" Target="../media/image9.jpeg"/><Relationship Id="rId22" Type="http://schemas.openxmlformats.org/officeDocument/2006/relationships/image" Target="../media/image10.jpeg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1.xml"/><Relationship Id="rId15" Type="http://schemas.openxmlformats.org/officeDocument/2006/relationships/theme" Target="../theme/theme12.xml"/><Relationship Id="rId16" Type="http://schemas.openxmlformats.org/officeDocument/2006/relationships/image" Target="../media/image4.jpeg"/><Relationship Id="rId17" Type="http://schemas.openxmlformats.org/officeDocument/2006/relationships/image" Target="../media/image5.jpeg"/><Relationship Id="rId18" Type="http://schemas.openxmlformats.org/officeDocument/2006/relationships/image" Target="../media/image6.jpeg"/><Relationship Id="rId19" Type="http://schemas.openxmlformats.org/officeDocument/2006/relationships/image" Target="../media/image7.jpeg"/><Relationship Id="rId1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4.xml"/><Relationship Id="rId8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2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48.xml"/><Relationship Id="rId8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3.xml"/><Relationship Id="rId12" Type="http://schemas.openxmlformats.org/officeDocument/2006/relationships/theme" Target="../theme/theme14.xml"/><Relationship Id="rId13" Type="http://schemas.openxmlformats.org/officeDocument/2006/relationships/image" Target="../media/image20.png"/><Relationship Id="rId1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59.xml"/><Relationship Id="rId8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2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78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0.xml"/><Relationship Id="rId8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3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9.xml"/><Relationship Id="rId12" Type="http://schemas.openxmlformats.org/officeDocument/2006/relationships/theme" Target="../theme/theme16.xml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5.xml"/><Relationship Id="rId8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8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1.xml"/><Relationship Id="rId13" Type="http://schemas.openxmlformats.org/officeDocument/2006/relationships/theme" Target="../theme/theme17.xml"/><Relationship Id="rId1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6.xml"/><Relationship Id="rId8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99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2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08.xml"/><Relationship Id="rId8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1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4.xml"/><Relationship Id="rId13" Type="http://schemas.openxmlformats.org/officeDocument/2006/relationships/slideLayout" Target="../slideLayouts/slideLayout225.xml"/><Relationship Id="rId14" Type="http://schemas.openxmlformats.org/officeDocument/2006/relationships/slideLayout" Target="../slideLayouts/slideLayout226.xml"/><Relationship Id="rId15" Type="http://schemas.openxmlformats.org/officeDocument/2006/relationships/theme" Target="../theme/theme19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19.xml"/><Relationship Id="rId8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7.xml"/><Relationship Id="rId12" Type="http://schemas.openxmlformats.org/officeDocument/2006/relationships/theme" Target="../theme/theme20.xml"/><Relationship Id="rId1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3.xml"/><Relationship Id="rId8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3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F9F9A41-352D-42C0-8923-ECAE857E27B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74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968" r:id="rId12"/>
    <p:sldLayoutId id="2147484002" r:id="rId13"/>
  </p:sldLayoutIdLst>
  <p:txStyles>
    <p:titleStyle>
      <a:lvl1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32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Arial Black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80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864235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881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0213"/>
            <a:ext cx="864235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823" name="Rectangle 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88824" name="Rectangle 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88825" name="Rectangle 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B6151F-D4F3-43FB-A396-31EFEBCA1F75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75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80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864235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881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0213"/>
            <a:ext cx="864235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823" name="Rectangle 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88824" name="Rectangle 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88825" name="Rectangle 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B6151F-D4F3-43FB-A396-31EFEBCA1F75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392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2225"/>
            <a:ext cx="72009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 </a:t>
            </a:r>
            <a:br>
              <a:rPr lang="en-GB" smtClean="0"/>
            </a:br>
            <a:r>
              <a:rPr lang="en-GB" smtClean="0"/>
              <a:t>second 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68413"/>
            <a:ext cx="863441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grpSp>
        <p:nvGrpSpPr>
          <p:cNvPr id="5124" name="Group 68"/>
          <p:cNvGrpSpPr>
            <a:grpSpLocks/>
          </p:cNvGrpSpPr>
          <p:nvPr/>
        </p:nvGrpSpPr>
        <p:grpSpPr bwMode="auto">
          <a:xfrm>
            <a:off x="0" y="5840413"/>
            <a:ext cx="9144000" cy="1017587"/>
            <a:chOff x="0" y="3679"/>
            <a:chExt cx="5760" cy="641"/>
          </a:xfrm>
        </p:grpSpPr>
        <p:pic>
          <p:nvPicPr>
            <p:cNvPr id="5126" name="Picture 61" descr="Tiger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62" descr="Wind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63" descr="Wood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64" descr="Butter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65" descr="Fern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66" descr="Eyes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67" descr="Dolphins"/>
            <p:cNvPicPr>
              <a:picLocks noChangeAspect="1" noChangeArrowheads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9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5" name="Picture 71" descr="25Reg_TT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7223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42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405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893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893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893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0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2630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0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0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1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1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1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1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1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1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1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1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1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1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2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2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</p:grpSp>
      <p:sp>
        <p:nvSpPr>
          <p:cNvPr id="22632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632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808A18-43ED-4AC3-979D-4750153624BE}" type="datetimeFigureOut">
              <a:rPr lang="ja-JP" altLang="en-US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8/14/15</a:t>
            </a:fld>
            <a:endParaRPr lang="en-US" smtClean="0">
              <a:solidFill>
                <a:srgbClr val="EAEAEA"/>
              </a:solidFill>
            </a:endParaRPr>
          </a:p>
        </p:txBody>
      </p:sp>
      <p:sp>
        <p:nvSpPr>
          <p:cNvPr id="22632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EAEAEA"/>
              </a:solidFill>
            </a:endParaRPr>
          </a:p>
        </p:txBody>
      </p:sp>
      <p:sp>
        <p:nvSpPr>
          <p:cNvPr id="22632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F3516C-6F18-4DAE-A5AF-B6D4167DE1C9}" type="slidenum">
              <a:rPr lang="en-US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EAEAEA"/>
              </a:solidFill>
            </a:endParaRPr>
          </a:p>
        </p:txBody>
      </p:sp>
      <p:sp>
        <p:nvSpPr>
          <p:cNvPr id="22632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30838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F9F9A41-352D-42C0-8923-ECAE857E27B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50000">
              <a:srgbClr val="000066">
                <a:gamma/>
                <a:shade val="46275"/>
                <a:invGamma/>
              </a:srgbClr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3DAE52-D1CA-4931-84E1-3A51FC45D9CE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196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  <p:sldLayoutId id="2147484055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560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0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0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0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0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0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0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1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1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1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1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1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1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1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1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1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1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2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2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2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2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2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2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2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2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2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2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3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3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3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3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3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3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3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3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3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grpSp>
          <p:nvGrpSpPr>
            <p:cNvPr id="2563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564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4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564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d-ID" smtClean="0"/>
              <a:t>Click to edit Master title style</a:t>
            </a:r>
          </a:p>
        </p:txBody>
      </p:sp>
      <p:sp>
        <p:nvSpPr>
          <p:cNvPr id="2564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</a:p>
        </p:txBody>
      </p:sp>
      <p:sp>
        <p:nvSpPr>
          <p:cNvPr id="2564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FFFFFF"/>
              </a:solidFill>
            </a:endParaRPr>
          </a:p>
        </p:txBody>
      </p:sp>
      <p:sp>
        <p:nvSpPr>
          <p:cNvPr id="2564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FFFFFF"/>
              </a:solidFill>
            </a:endParaRPr>
          </a:p>
        </p:txBody>
      </p:sp>
      <p:sp>
        <p:nvSpPr>
          <p:cNvPr id="2564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984F-CA89-487F-8E3D-347043426884}" type="slidenum">
              <a:rPr lang="id-ID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379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ransition xmlns:p14="http://schemas.microsoft.com/office/powerpoint/2010/main">
    <p:split orient="vert"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42" grpId="0"/>
      <p:bldP spid="25643" grpId="0" build="p">
        <p:tmplLst>
          <p:tmpl lvl="1">
            <p:tnLst>
              <p:par>
                <p:cTn xmlns:p14="http://schemas.microsoft.com/office/powerpoint/2010/main"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56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6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564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56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6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564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56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6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564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56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6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564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56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6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56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3721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3722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3722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722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72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72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72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BED5A8-79EF-4386-8C41-77FCF17CF1FB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8/14/15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7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7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7FF4A1-EF27-49A1-90D2-BAA879ABAE8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722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9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86E2A-B8EE-43B5-A2E9-E11520DB6B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C7BDC-71D0-4DC3-9BCA-C483F99D4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1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23D205-BC23-DE40-AB71-9E1219E41F21}" type="slidenum"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71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  <p:sldLayoutId id="2147484119" r:id="rId13"/>
    <p:sldLayoutId id="214748412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F9F9A41-352D-42C0-8923-ECAE857E27B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5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951" r:id="rId12"/>
  </p:sldLayoutIdLst>
  <p:txStyles>
    <p:titleStyle>
      <a:lvl1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32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Arial Black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57200" y="992188"/>
            <a:ext cx="8153400" cy="1600200"/>
            <a:chOff x="288" y="625"/>
            <a:chExt cx="5136" cy="1008"/>
          </a:xfrm>
        </p:grpSpPr>
        <p:sp>
          <p:nvSpPr>
            <p:cNvPr id="2" name="Arc 3"/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rgbClr val="FFFFCC"/>
                </a:solidFill>
                <a:latin typeface="Times New Roman"/>
                <a:cs typeface="Arial" charset="0"/>
              </a:endParaRPr>
            </a:p>
          </p:txBody>
        </p:sp>
        <p:sp>
          <p:nvSpPr>
            <p:cNvPr id="3" name="Arc 4"/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rgbClr val="FFFFCC"/>
                </a:solidFill>
                <a:latin typeface="Times New Roman"/>
                <a:cs typeface="Arial" charset="0"/>
              </a:endParaRPr>
            </a:p>
          </p:txBody>
        </p:sp>
        <p:sp>
          <p:nvSpPr>
            <p:cNvPr id="1029" name="Arc 5"/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rgbClr val="FFFFCC"/>
                </a:solidFill>
                <a:latin typeface="Times New Roman"/>
                <a:cs typeface="Arial" charset="0"/>
              </a:endParaRPr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rgbClr val="FFFFCC"/>
                </a:solidFill>
                <a:latin typeface="Times New Roman"/>
                <a:cs typeface="Arial" charset="0"/>
              </a:endParaRPr>
            </a:p>
          </p:txBody>
        </p:sp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CC"/>
                </a:solidFill>
              </a:rPr>
              <a:t>05/04/2011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CC"/>
                </a:solidFill>
                <a:latin typeface="Arial" charset="0"/>
                <a:cs typeface="Arial" charset="0"/>
              </a:rPr>
              <a:t>John FoEh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8F272F-05D4-4DAF-812E-091F3FB84E80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064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C21C1D-DA01-458D-8602-4E74F573500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2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F9F9A41-352D-42C0-8923-ECAE857E27B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60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950" r:id="rId12"/>
  </p:sldLayoutIdLst>
  <p:txStyles>
    <p:titleStyle>
      <a:lvl1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32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Arial Black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6ECFF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6ECFF"/>
              </a:solidFill>
              <a:latin typeface="Times New Roman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9F9A41-352D-42C0-8923-ECAE857E27B1}" type="slidenum">
              <a:rPr lang="en-US" smtClean="0">
                <a:solidFill>
                  <a:srgbClr val="D6EC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D6E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755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85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B0C487-BBAD-4469-B429-97BDAD54A00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0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94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F9F9A41-352D-42C0-8923-ECAE857E27B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90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F077E-C368-4E43-9CDB-F68978B5E89C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3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094561-B75E-446C-953E-E9CD1631C26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434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434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4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4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5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5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5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5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5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5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435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435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435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5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6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436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36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436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6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6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6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6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7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7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7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437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437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7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437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437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437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37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438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8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8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8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8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8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8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8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438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40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image" Target="../media/image46.jpeg"/><Relationship Id="rId7" Type="http://schemas.openxmlformats.org/officeDocument/2006/relationships/image" Target="../media/image47.jpeg"/><Relationship Id="rId8" Type="http://schemas.openxmlformats.org/officeDocument/2006/relationships/image" Target="../media/image48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5" Type="http://schemas.openxmlformats.org/officeDocument/2006/relationships/hyperlink" Target="http://www.bgr.de/b425/images/Salz-Thailand-1.jpg" TargetMode="External"/><Relationship Id="rId6" Type="http://schemas.openxmlformats.org/officeDocument/2006/relationships/image" Target="../media/image61.jpeg"/><Relationship Id="rId7" Type="http://schemas.openxmlformats.org/officeDocument/2006/relationships/image" Target="../media/image62.jpeg"/><Relationship Id="rId8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image" Target="../media/image68.jpeg"/><Relationship Id="rId5" Type="http://schemas.openxmlformats.org/officeDocument/2006/relationships/image" Target="../media/image69.jpeg"/><Relationship Id="rId6" Type="http://schemas.openxmlformats.org/officeDocument/2006/relationships/image" Target="../media/image70.jpeg"/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5" Type="http://schemas.openxmlformats.org/officeDocument/2006/relationships/image" Target="../media/image74.jpeg"/><Relationship Id="rId1" Type="http://schemas.openxmlformats.org/officeDocument/2006/relationships/slideLayout" Target="../slideLayouts/slideLayout175.xml"/><Relationship Id="rId2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4" Type="http://schemas.openxmlformats.org/officeDocument/2006/relationships/image" Target="../media/image77.jpeg"/><Relationship Id="rId5" Type="http://schemas.openxmlformats.org/officeDocument/2006/relationships/image" Target="../media/image78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4" Type="http://schemas.openxmlformats.org/officeDocument/2006/relationships/image" Target="../media/image81.jpeg"/><Relationship Id="rId5" Type="http://schemas.openxmlformats.org/officeDocument/2006/relationships/image" Target="../media/image82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image" Target="../media/image83.jpeg"/><Relationship Id="rId3" Type="http://schemas.openxmlformats.org/officeDocument/2006/relationships/image" Target="../media/image8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4" Type="http://schemas.openxmlformats.org/officeDocument/2006/relationships/image" Target="../media/image87.jpeg"/><Relationship Id="rId5" Type="http://schemas.openxmlformats.org/officeDocument/2006/relationships/image" Target="../media/image88.png"/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8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4" Type="http://schemas.openxmlformats.org/officeDocument/2006/relationships/image" Target="../media/image91.jpeg"/><Relationship Id="rId5" Type="http://schemas.openxmlformats.org/officeDocument/2006/relationships/image" Target="../media/image92.jpeg"/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8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Relationship Id="rId2" Type="http://schemas.openxmlformats.org/officeDocument/2006/relationships/image" Target="../media/image9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image" Target="../media/image96.jpeg"/><Relationship Id="rId5" Type="http://schemas.openxmlformats.org/officeDocument/2006/relationships/image" Target="../media/image97.jpeg"/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image" Target="../media/image9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Relationship Id="rId2" Type="http://schemas.openxmlformats.org/officeDocument/2006/relationships/image" Target="../media/image9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10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9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10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9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Relationship Id="rId2" Type="http://schemas.openxmlformats.org/officeDocument/2006/relationships/image" Target="../media/image10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Relationship Id="rId2" Type="http://schemas.openxmlformats.org/officeDocument/2006/relationships/notesSlide" Target="../notesSlides/notesSlide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gif"/><Relationship Id="rId4" Type="http://schemas.openxmlformats.org/officeDocument/2006/relationships/image" Target="../media/image29.wmf"/><Relationship Id="rId5" Type="http://schemas.openxmlformats.org/officeDocument/2006/relationships/image" Target="../media/image105.gif"/><Relationship Id="rId1" Type="http://schemas.openxmlformats.org/officeDocument/2006/relationships/slideLayout" Target="../slideLayouts/slideLayout128.xml"/><Relationship Id="rId2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4" Type="http://schemas.openxmlformats.org/officeDocument/2006/relationships/image" Target="../media/image107.jpeg"/><Relationship Id="rId5" Type="http://schemas.openxmlformats.org/officeDocument/2006/relationships/image" Target="../media/image108.jpeg"/><Relationship Id="rId6" Type="http://schemas.openxmlformats.org/officeDocument/2006/relationships/image" Target="../media/image109.jpeg"/><Relationship Id="rId7" Type="http://schemas.openxmlformats.org/officeDocument/2006/relationships/image" Target="../media/image110.png"/><Relationship Id="rId1" Type="http://schemas.openxmlformats.org/officeDocument/2006/relationships/slideLayout" Target="../slideLayouts/slideLayout143.xml"/><Relationship Id="rId2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4" Type="http://schemas.openxmlformats.org/officeDocument/2006/relationships/image" Target="../media/image112.jpeg"/><Relationship Id="rId5" Type="http://schemas.openxmlformats.org/officeDocument/2006/relationships/image" Target="../media/image113.jpeg"/><Relationship Id="rId6" Type="http://schemas.openxmlformats.org/officeDocument/2006/relationships/image" Target="../media/image114.png"/><Relationship Id="rId1" Type="http://schemas.openxmlformats.org/officeDocument/2006/relationships/slideLayout" Target="../slideLayouts/slideLayout143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4" Type="http://schemas.openxmlformats.org/officeDocument/2006/relationships/image" Target="../media/image116.jpeg"/><Relationship Id="rId5" Type="http://schemas.openxmlformats.org/officeDocument/2006/relationships/image" Target="../media/image117.jpeg"/><Relationship Id="rId6" Type="http://schemas.openxmlformats.org/officeDocument/2006/relationships/image" Target="../media/image118.jpeg"/><Relationship Id="rId1" Type="http://schemas.openxmlformats.org/officeDocument/2006/relationships/slideLayout" Target="../slideLayouts/slideLayout143.xml"/><Relationship Id="rId2" Type="http://schemas.openxmlformats.org/officeDocument/2006/relationships/notesSlide" Target="../notesSlides/notesSlide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4" Type="http://schemas.openxmlformats.org/officeDocument/2006/relationships/image" Target="../media/image120.jpeg"/><Relationship Id="rId5" Type="http://schemas.openxmlformats.org/officeDocument/2006/relationships/image" Target="../media/image121.jpeg"/><Relationship Id="rId1" Type="http://schemas.openxmlformats.org/officeDocument/2006/relationships/slideLayout" Target="../slideLayouts/slideLayout143.xml"/><Relationship Id="rId2" Type="http://schemas.openxmlformats.org/officeDocument/2006/relationships/notesSlide" Target="../notesSlides/notesSlid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wmf"/><Relationship Id="rId3" Type="http://schemas.openxmlformats.org/officeDocument/2006/relationships/image" Target="../media/image28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4" Type="http://schemas.openxmlformats.org/officeDocument/2006/relationships/image" Target="../media/image123.jpeg"/><Relationship Id="rId5" Type="http://schemas.openxmlformats.org/officeDocument/2006/relationships/image" Target="../media/image124.png"/><Relationship Id="rId6" Type="http://schemas.openxmlformats.org/officeDocument/2006/relationships/image" Target="../media/image125.png"/><Relationship Id="rId7" Type="http://schemas.openxmlformats.org/officeDocument/2006/relationships/image" Target="../media/image126.jpeg"/><Relationship Id="rId8" Type="http://schemas.openxmlformats.org/officeDocument/2006/relationships/image" Target="../media/image127.png"/><Relationship Id="rId9" Type="http://schemas.openxmlformats.org/officeDocument/2006/relationships/image" Target="../media/image128.png"/><Relationship Id="rId10" Type="http://schemas.openxmlformats.org/officeDocument/2006/relationships/image" Target="../media/image129.png"/><Relationship Id="rId1" Type="http://schemas.openxmlformats.org/officeDocument/2006/relationships/slideLayout" Target="../slideLayouts/slideLayout143.xml"/><Relationship Id="rId2" Type="http://schemas.openxmlformats.org/officeDocument/2006/relationships/notesSlide" Target="../notesSlides/notesSlide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gif"/><Relationship Id="rId4" Type="http://schemas.openxmlformats.org/officeDocument/2006/relationships/image" Target="../media/image131.jpeg"/><Relationship Id="rId1" Type="http://schemas.openxmlformats.org/officeDocument/2006/relationships/slideLayout" Target="../slideLayouts/slideLayout143.xml"/><Relationship Id="rId2" Type="http://schemas.openxmlformats.org/officeDocument/2006/relationships/notesSlide" Target="../notesSlides/notesSlide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4" Type="http://schemas.openxmlformats.org/officeDocument/2006/relationships/image" Target="../media/image133.jpeg"/><Relationship Id="rId5" Type="http://schemas.openxmlformats.org/officeDocument/2006/relationships/image" Target="../media/image134.jpeg"/><Relationship Id="rId6" Type="http://schemas.openxmlformats.org/officeDocument/2006/relationships/image" Target="../media/image135.jpeg"/><Relationship Id="rId1" Type="http://schemas.openxmlformats.org/officeDocument/2006/relationships/slideLayout" Target="../slideLayouts/slideLayout143.xml"/><Relationship Id="rId2" Type="http://schemas.openxmlformats.org/officeDocument/2006/relationships/notesSlide" Target="../notesSlides/notesSlide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Relationship Id="rId2" Type="http://schemas.openxmlformats.org/officeDocument/2006/relationships/image" Target="../media/image136.wmf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5.jpeg"/><Relationship Id="rId12" Type="http://schemas.openxmlformats.org/officeDocument/2006/relationships/image" Target="../media/image146.jpeg"/><Relationship Id="rId1" Type="http://schemas.openxmlformats.org/officeDocument/2006/relationships/slideLayout" Target="../slideLayouts/slideLayout2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7.jpeg"/><Relationship Id="rId4" Type="http://schemas.openxmlformats.org/officeDocument/2006/relationships/image" Target="../media/image138.jpeg"/><Relationship Id="rId5" Type="http://schemas.openxmlformats.org/officeDocument/2006/relationships/image" Target="../media/image139.jpeg"/><Relationship Id="rId6" Type="http://schemas.openxmlformats.org/officeDocument/2006/relationships/image" Target="../media/image140.jpeg"/><Relationship Id="rId7" Type="http://schemas.openxmlformats.org/officeDocument/2006/relationships/image" Target="../media/image141.jpeg"/><Relationship Id="rId8" Type="http://schemas.openxmlformats.org/officeDocument/2006/relationships/image" Target="../media/image142.jpeg"/><Relationship Id="rId9" Type="http://schemas.openxmlformats.org/officeDocument/2006/relationships/image" Target="../media/image143.jpeg"/><Relationship Id="rId10" Type="http://schemas.openxmlformats.org/officeDocument/2006/relationships/image" Target="../media/image14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Relationship Id="rId2" Type="http://schemas.openxmlformats.org/officeDocument/2006/relationships/image" Target="../media/image147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Relationship Id="rId2" Type="http://schemas.openxmlformats.org/officeDocument/2006/relationships/image" Target="../media/image147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audio" Target="../media/audio2.wav"/><Relationship Id="rId3" Type="http://schemas.openxmlformats.org/officeDocument/2006/relationships/image" Target="../media/image148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gif"/><Relationship Id="rId4" Type="http://schemas.openxmlformats.org/officeDocument/2006/relationships/image" Target="../media/image148.gif"/><Relationship Id="rId1" Type="http://schemas.openxmlformats.org/officeDocument/2006/relationships/slideLayout" Target="../slideLayouts/slideLayout203.xml"/><Relationship Id="rId2" Type="http://schemas.openxmlformats.org/officeDocument/2006/relationships/audio" Target="../media/audio2.wav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hyperlink" Target="http://www.wwf.or.id/powerswitch/index.php/page=p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7348" y="228600"/>
            <a:ext cx="8305800" cy="6400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762000"/>
            <a:ext cx="7467600" cy="1569660"/>
          </a:xfrm>
          <a:prstGeom prst="rect">
            <a:avLst/>
          </a:prstGeom>
          <a:solidFill>
            <a:srgbClr val="00863D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URGENSI PENELITIAN TEOLOGIS DALAM MENGELOLA SUMBER DAYA ALAM DAN LINGKUNGAN HIDUP</a:t>
            </a:r>
            <a:endParaRPr lang="en-US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2884874"/>
            <a:ext cx="3962400" cy="400110"/>
          </a:xfrm>
          <a:prstGeom prst="rect">
            <a:avLst/>
          </a:prstGeom>
          <a:solidFill>
            <a:srgbClr val="00863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Prof. Dr. Ir. John E.H.J.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FoEh</a:t>
            </a:r>
            <a:endParaRPr lang="en-US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05989" y="3581400"/>
            <a:ext cx="7010400" cy="1905000"/>
          </a:xfrm>
          <a:prstGeom prst="roundRect">
            <a:avLst/>
          </a:prstGeom>
          <a:solidFill>
            <a:srgbClr val="00863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KULIAH UMUM: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SEKOLAH TINGGI AGAMA KRISTEN NEGERI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TANA TORAJA, SULAWESI SELATAN</a:t>
            </a:r>
          </a:p>
        </p:txBody>
      </p:sp>
      <p:sp>
        <p:nvSpPr>
          <p:cNvPr id="7" name="Rectangle 6"/>
          <p:cNvSpPr/>
          <p:nvPr/>
        </p:nvSpPr>
        <p:spPr>
          <a:xfrm>
            <a:off x="2843808" y="5867400"/>
            <a:ext cx="3816424" cy="513928"/>
          </a:xfrm>
          <a:prstGeom prst="rect">
            <a:avLst/>
          </a:prstGeom>
          <a:solidFill>
            <a:srgbClr val="0086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Agustus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2015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528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229600" cy="1066800"/>
          </a:xfrm>
          <a:ln>
            <a:solidFill>
              <a:srgbClr val="FF0000"/>
            </a:solidFill>
          </a:ln>
        </p:spPr>
        <p:txBody>
          <a:bodyPr anchor="b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BENCANA DAN PENYEBABNYA SALING BERKAIT SATU DENGAN LAINNYA: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28775"/>
            <a:ext cx="3979863" cy="4470400"/>
          </a:xfrm>
        </p:spPr>
        <p:txBody>
          <a:bodyPr/>
          <a:lstStyle/>
          <a:p>
            <a:pPr marL="469900" indent="-469900">
              <a:buClr>
                <a:srgbClr val="000000"/>
              </a:buClr>
              <a:buFont typeface="Times New Roman" pitchFamily="18" charset="0"/>
              <a:buChar char="•"/>
            </a:pPr>
            <a:r>
              <a:rPr lang="en-US" sz="2800" u="sng" dirty="0" err="1" smtClean="0">
                <a:solidFill>
                  <a:srgbClr val="FFCC00"/>
                </a:solidFill>
                <a:latin typeface="Times New Roman" pitchFamily="18" charset="0"/>
              </a:rPr>
              <a:t>Geologi</a:t>
            </a:r>
            <a:r>
              <a:rPr lang="en-US" sz="2800" u="sng" dirty="0" smtClean="0">
                <a:solidFill>
                  <a:srgbClr val="FFCC00"/>
                </a:solidFill>
                <a:latin typeface="Times New Roman" pitchFamily="18" charset="0"/>
              </a:rPr>
              <a:t>:</a:t>
            </a:r>
            <a:endParaRPr lang="en-US" sz="2800" u="sng" dirty="0">
              <a:solidFill>
                <a:srgbClr val="FFCC00"/>
              </a:solidFill>
              <a:latin typeface="Times New Roman" pitchFamily="18" charset="0"/>
            </a:endParaRPr>
          </a:p>
          <a:p>
            <a:pPr marL="908050" lvl="1" indent="-436563">
              <a:buClr>
                <a:srgbClr val="000000"/>
              </a:buClr>
              <a:buFont typeface="Times New Roman" pitchFamily="18" charset="0"/>
              <a:buChar char="–"/>
            </a:pPr>
            <a:r>
              <a:rPr lang="en-US" sz="2000" dirty="0" err="1">
                <a:solidFill>
                  <a:srgbClr val="FFCC00"/>
                </a:solidFill>
                <a:latin typeface="Times New Roman" pitchFamily="18" charset="0"/>
              </a:rPr>
              <a:t>Gempabumi</a:t>
            </a:r>
            <a:r>
              <a:rPr lang="en-US" sz="2000" dirty="0">
                <a:solidFill>
                  <a:srgbClr val="FFCC00"/>
                </a:solidFill>
                <a:latin typeface="Times New Roman" pitchFamily="18" charset="0"/>
              </a:rPr>
              <a:t>, tsunami, </a:t>
            </a:r>
            <a:r>
              <a:rPr lang="en-US" sz="2000" dirty="0" err="1">
                <a:solidFill>
                  <a:srgbClr val="FFCC00"/>
                </a:solidFill>
                <a:latin typeface="Times New Roman" pitchFamily="18" charset="0"/>
              </a:rPr>
              <a:t>longsor</a:t>
            </a:r>
            <a:r>
              <a:rPr lang="en-US" sz="2000" dirty="0">
                <a:solidFill>
                  <a:srgbClr val="FFCC00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FFCC00"/>
                </a:solidFill>
                <a:latin typeface="Times New Roman" pitchFamily="18" charset="0"/>
              </a:rPr>
              <a:t>gerakan</a:t>
            </a:r>
            <a:r>
              <a:rPr lang="en-US" sz="2000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CC00"/>
                </a:solidFill>
                <a:latin typeface="Times New Roman" pitchFamily="18" charset="0"/>
              </a:rPr>
              <a:t>tanah</a:t>
            </a:r>
            <a:endParaRPr lang="en-US" sz="2000" dirty="0">
              <a:solidFill>
                <a:srgbClr val="FFCC00"/>
              </a:solidFill>
              <a:latin typeface="Times New Roman" pitchFamily="18" charset="0"/>
            </a:endParaRPr>
          </a:p>
          <a:p>
            <a:pPr marL="469900" indent="-469900">
              <a:buClr>
                <a:srgbClr val="000000"/>
              </a:buClr>
              <a:buFont typeface="Times New Roman" pitchFamily="18" charset="0"/>
              <a:buChar char="•"/>
            </a:pPr>
            <a:r>
              <a:rPr lang="en-US" sz="2800" u="sng" dirty="0" err="1" smtClean="0">
                <a:solidFill>
                  <a:srgbClr val="FFCC00"/>
                </a:solidFill>
                <a:latin typeface="Times New Roman" pitchFamily="18" charset="0"/>
              </a:rPr>
              <a:t>Hidro-meteorologi</a:t>
            </a:r>
            <a:r>
              <a:rPr lang="en-US" sz="2800" u="sng" dirty="0" smtClean="0">
                <a:solidFill>
                  <a:srgbClr val="FFCC00"/>
                </a:solidFill>
                <a:latin typeface="Times New Roman" pitchFamily="18" charset="0"/>
              </a:rPr>
              <a:t>:</a:t>
            </a:r>
            <a:endParaRPr lang="en-US" sz="2800" u="sng" dirty="0">
              <a:solidFill>
                <a:srgbClr val="FFCC00"/>
              </a:solidFill>
              <a:latin typeface="Times New Roman" pitchFamily="18" charset="0"/>
            </a:endParaRPr>
          </a:p>
          <a:p>
            <a:pPr marL="908050" lvl="1" indent="-436563">
              <a:buClr>
                <a:srgbClr val="000000"/>
              </a:buClr>
              <a:buFont typeface="Times New Roman" pitchFamily="18" charset="0"/>
              <a:buChar char="–"/>
            </a:pPr>
            <a:r>
              <a:rPr lang="en-US" sz="2000" dirty="0" err="1">
                <a:solidFill>
                  <a:srgbClr val="FFCC00"/>
                </a:solidFill>
                <a:latin typeface="Times New Roman" pitchFamily="18" charset="0"/>
              </a:rPr>
              <a:t>Banjir</a:t>
            </a:r>
            <a:r>
              <a:rPr lang="en-US" sz="2000" dirty="0">
                <a:solidFill>
                  <a:srgbClr val="FFCC00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FFCC00"/>
                </a:solidFill>
                <a:latin typeface="Times New Roman" pitchFamily="18" charset="0"/>
              </a:rPr>
              <a:t>topan</a:t>
            </a:r>
            <a:r>
              <a:rPr lang="en-US" sz="2000" dirty="0">
                <a:solidFill>
                  <a:srgbClr val="FFCC00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FFCC00"/>
                </a:solidFill>
                <a:latin typeface="Times New Roman" pitchFamily="18" charset="0"/>
              </a:rPr>
              <a:t>banjir</a:t>
            </a:r>
            <a:r>
              <a:rPr lang="en-US" sz="2000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CC00"/>
                </a:solidFill>
                <a:latin typeface="Times New Roman" pitchFamily="18" charset="0"/>
              </a:rPr>
              <a:t>bandang,kekeringan</a:t>
            </a:r>
            <a:r>
              <a:rPr lang="en-US" sz="2000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</a:p>
          <a:p>
            <a:pPr marL="469900" indent="-469900">
              <a:buClr>
                <a:srgbClr val="000000"/>
              </a:buClr>
              <a:buFont typeface="Times New Roman" pitchFamily="18" charset="0"/>
              <a:buChar char="•"/>
            </a:pPr>
            <a:r>
              <a:rPr lang="en-US" sz="2800" u="sng" dirty="0" err="1" smtClean="0">
                <a:solidFill>
                  <a:srgbClr val="FFCC00"/>
                </a:solidFill>
                <a:latin typeface="Times New Roman" pitchFamily="18" charset="0"/>
              </a:rPr>
              <a:t>Biologi</a:t>
            </a:r>
            <a:r>
              <a:rPr lang="en-US" sz="2800" u="sng" dirty="0" smtClean="0">
                <a:solidFill>
                  <a:srgbClr val="FFCC00"/>
                </a:solidFill>
                <a:latin typeface="Times New Roman" pitchFamily="18" charset="0"/>
              </a:rPr>
              <a:t>:</a:t>
            </a:r>
            <a:endParaRPr lang="en-US" sz="2800" u="sng" dirty="0">
              <a:solidFill>
                <a:srgbClr val="FFCC00"/>
              </a:solidFill>
              <a:latin typeface="Times New Roman" pitchFamily="18" charset="0"/>
            </a:endParaRPr>
          </a:p>
          <a:p>
            <a:pPr marL="908050" lvl="1" indent="-436563">
              <a:buClr>
                <a:srgbClr val="000000"/>
              </a:buClr>
              <a:buFont typeface="Times New Roman" pitchFamily="18" charset="0"/>
              <a:buChar char="–"/>
            </a:pP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Berbagai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penyakit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manusia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FFCC00"/>
                </a:solidFill>
                <a:latin typeface="Times New Roman" pitchFamily="18" charset="0"/>
              </a:rPr>
              <a:t>penyakit</a:t>
            </a:r>
            <a:r>
              <a:rPr lang="en-US" sz="2000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tanaman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dan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hewan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endParaRPr lang="en-US" sz="2000" dirty="0">
              <a:solidFill>
                <a:srgbClr val="FFCC00"/>
              </a:solidFill>
              <a:latin typeface="Times New Roman" pitchFamily="18" charset="0"/>
            </a:endParaRPr>
          </a:p>
          <a:p>
            <a:pPr marL="469900" indent="-469900">
              <a:buClr>
                <a:srgbClr val="000000"/>
              </a:buClr>
              <a:buFont typeface="Times New Roman" pitchFamily="18" charset="0"/>
              <a:buNone/>
            </a:pPr>
            <a:endParaRPr lang="en-US" sz="3600" dirty="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29200" y="1676400"/>
            <a:ext cx="4038600" cy="4419600"/>
          </a:xfrm>
        </p:spPr>
        <p:txBody>
          <a:bodyPr/>
          <a:lstStyle/>
          <a:p>
            <a:pPr marL="469900" indent="-469900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Char char="•"/>
            </a:pPr>
            <a:r>
              <a:rPr lang="en-US" sz="2400" u="sng" dirty="0" err="1" smtClean="0">
                <a:solidFill>
                  <a:srgbClr val="FFCC00"/>
                </a:solidFill>
                <a:latin typeface="Times New Roman" pitchFamily="18" charset="0"/>
              </a:rPr>
              <a:t>Teknologi</a:t>
            </a:r>
            <a:r>
              <a:rPr lang="en-US" sz="2400" u="sng" dirty="0" smtClean="0">
                <a:solidFill>
                  <a:srgbClr val="FFCC00"/>
                </a:solidFill>
                <a:latin typeface="Times New Roman" pitchFamily="18" charset="0"/>
              </a:rPr>
              <a:t>:</a:t>
            </a:r>
            <a:endParaRPr lang="en-US" sz="2400" u="sng" dirty="0">
              <a:solidFill>
                <a:srgbClr val="FFCC00"/>
              </a:solidFill>
              <a:latin typeface="Times New Roman" pitchFamily="18" charset="0"/>
            </a:endParaRPr>
          </a:p>
          <a:p>
            <a:pPr marL="908050" lvl="1" indent="-436563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Char char="–"/>
            </a:pPr>
            <a:r>
              <a:rPr lang="en-US" sz="2000" dirty="0" err="1">
                <a:solidFill>
                  <a:srgbClr val="FFCC00"/>
                </a:solidFill>
                <a:latin typeface="Times New Roman" pitchFamily="18" charset="0"/>
              </a:rPr>
              <a:t>Kecelakaan</a:t>
            </a:r>
            <a:r>
              <a:rPr lang="en-US" sz="2000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CC00"/>
                </a:solidFill>
                <a:latin typeface="Times New Roman" pitchFamily="18" charset="0"/>
              </a:rPr>
              <a:t>transportasi</a:t>
            </a:r>
            <a:r>
              <a:rPr lang="en-US" sz="2000" dirty="0">
                <a:solidFill>
                  <a:srgbClr val="FFCC0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polusi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industri</a:t>
            </a:r>
            <a:endParaRPr lang="en-US" sz="2000" dirty="0">
              <a:solidFill>
                <a:srgbClr val="FFCC00"/>
              </a:solidFill>
              <a:latin typeface="Times New Roman" pitchFamily="18" charset="0"/>
            </a:endParaRPr>
          </a:p>
          <a:p>
            <a:pPr marL="469900" indent="-469900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Char char="•"/>
            </a:pPr>
            <a:r>
              <a:rPr lang="en-US" sz="2400" u="sng" dirty="0" err="1" smtClean="0">
                <a:solidFill>
                  <a:srgbClr val="FFCC00"/>
                </a:solidFill>
                <a:latin typeface="Times New Roman" pitchFamily="18" charset="0"/>
              </a:rPr>
              <a:t>Lingkungan</a:t>
            </a:r>
            <a:r>
              <a:rPr lang="en-US" sz="2400" u="sng" dirty="0" smtClean="0">
                <a:solidFill>
                  <a:srgbClr val="FFCC00"/>
                </a:solidFill>
                <a:latin typeface="Times New Roman" pitchFamily="18" charset="0"/>
              </a:rPr>
              <a:t>:</a:t>
            </a:r>
            <a:endParaRPr lang="en-US" sz="2400" u="sng" dirty="0">
              <a:solidFill>
                <a:srgbClr val="FFCC00"/>
              </a:solidFill>
              <a:latin typeface="Times New Roman" pitchFamily="18" charset="0"/>
            </a:endParaRPr>
          </a:p>
          <a:p>
            <a:pPr marL="908050" lvl="1" indent="-436563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Char char="–"/>
            </a:pP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Kebakaran</a:t>
            </a:r>
            <a:r>
              <a:rPr lang="en-US" sz="2000" dirty="0">
                <a:solidFill>
                  <a:srgbClr val="FFCC00"/>
                </a:solidFill>
                <a:latin typeface="Times New Roman" pitchFamily="18" charset="0"/>
              </a:rPr>
              <a:t>,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perambahan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dan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penggundulan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hutan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pencemaran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&amp;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kerusakan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biota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laut</a:t>
            </a:r>
            <a:endParaRPr lang="en-US" sz="2000" dirty="0">
              <a:solidFill>
                <a:srgbClr val="FFCC00"/>
              </a:solidFill>
              <a:latin typeface="Times New Roman" pitchFamily="18" charset="0"/>
            </a:endParaRPr>
          </a:p>
          <a:p>
            <a:pPr marL="469900" indent="-469900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Char char="•"/>
            </a:pPr>
            <a:r>
              <a:rPr lang="en-US" sz="2400" u="sng" dirty="0" err="1" smtClean="0">
                <a:solidFill>
                  <a:srgbClr val="FFCC00"/>
                </a:solidFill>
                <a:latin typeface="Times New Roman" pitchFamily="18" charset="0"/>
              </a:rPr>
              <a:t>Sosial</a:t>
            </a:r>
            <a:r>
              <a:rPr lang="en-US" sz="2400" u="sng" dirty="0" smtClean="0">
                <a:solidFill>
                  <a:srgbClr val="FFCC00"/>
                </a:solidFill>
                <a:latin typeface="Times New Roman" pitchFamily="18" charset="0"/>
              </a:rPr>
              <a:t>:</a:t>
            </a:r>
            <a:endParaRPr lang="en-US" sz="2400" u="sng" dirty="0">
              <a:solidFill>
                <a:srgbClr val="FFCC00"/>
              </a:solidFill>
              <a:latin typeface="Times New Roman" pitchFamily="18" charset="0"/>
            </a:endParaRPr>
          </a:p>
          <a:p>
            <a:pPr marL="908050" lvl="1" indent="-436563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Char char="–"/>
            </a:pP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Konflik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dan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tumpang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tindih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penggunaan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lahan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terrorisme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dll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37221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C3C77C4-DF62-43CD-8BC5-85338017F427}" type="slidenum">
              <a:rPr lang="en-US" sz="1200" smtClean="0">
                <a:solidFill>
                  <a:srgbClr val="FFFFFF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632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229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FFFF"/>
                </a:solidFill>
                <a:latin typeface="Arial" pitchFamily="34" charset="0"/>
              </a:rPr>
              <a:t>Dampak</a:t>
            </a: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 pitchFamily="34" charset="0"/>
              </a:rPr>
              <a:t>Bencana</a:t>
            </a: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 pitchFamily="34" charset="0"/>
              </a:rPr>
              <a:t>Gempa</a:t>
            </a: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 pitchFamily="34" charset="0"/>
              </a:rPr>
              <a:t>Bumi</a:t>
            </a: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</a:rPr>
              <a:t>: </a:t>
            </a:r>
            <a:r>
              <a:rPr lang="en-US" sz="2800" b="1" dirty="0" err="1" smtClean="0">
                <a:solidFill>
                  <a:srgbClr val="FFFFFF"/>
                </a:solidFill>
                <a:latin typeface="Arial" pitchFamily="34" charset="0"/>
              </a:rPr>
              <a:t>Contoh</a:t>
            </a: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</a:rPr>
              <a:t> DIY (3.098 orang </a:t>
            </a:r>
            <a:r>
              <a:rPr lang="en-US" sz="2800" b="1" dirty="0" err="1" smtClean="0">
                <a:solidFill>
                  <a:srgbClr val="FFFFFF"/>
                </a:solidFill>
                <a:latin typeface="Arial" pitchFamily="34" charset="0"/>
              </a:rPr>
              <a:t>tewas</a:t>
            </a: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</a:rPr>
              <a:t>)</a:t>
            </a:r>
          </a:p>
        </p:txBody>
      </p:sp>
      <p:pic>
        <p:nvPicPr>
          <p:cNvPr id="4813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95400"/>
            <a:ext cx="3962400" cy="2590800"/>
          </a:xfrm>
          <a:noFill/>
          <a:ln/>
        </p:spPr>
      </p:pic>
      <p:pic>
        <p:nvPicPr>
          <p:cNvPr id="48133" name="Picture 5" descr="FotoGempaJogja cop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1387" y="1295400"/>
            <a:ext cx="4011613" cy="259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114800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4474" y="4142559"/>
            <a:ext cx="4038600" cy="248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52497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KawahMerapi cop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04800"/>
            <a:ext cx="4114800" cy="2693988"/>
          </a:xfrm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857206" y="3200400"/>
            <a:ext cx="3981994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Kawah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Merapi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terbentuk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karena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Letusan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1930 (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letusan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terbesar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pada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abad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XX,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korban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1369 org).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Tahun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2010,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terjadi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lagi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letusan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yang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menelan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korban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harta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benda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yang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tidak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sedikit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25 orang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korban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tewas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yang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tidak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mengungsi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.</a:t>
            </a:r>
          </a:p>
        </p:txBody>
      </p:sp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39362"/>
            <a:ext cx="39624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2004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9542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Arial" pitchFamily="34" charset="0"/>
              </a:rPr>
              <a:t>TANAH LONGSOR DI BERBAGAI KAWASAN DI INDONESIA</a:t>
            </a:r>
          </a:p>
        </p:txBody>
      </p:sp>
      <p:pic>
        <p:nvPicPr>
          <p:cNvPr id="522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24000"/>
            <a:ext cx="3400425" cy="4876800"/>
          </a:xfrm>
          <a:noFill/>
          <a:ln/>
        </p:spPr>
      </p:pic>
      <p:pic>
        <p:nvPicPr>
          <p:cNvPr id="52228" name="Picture 4" descr="landslide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1524000"/>
            <a:ext cx="4926012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2521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52400" y="517525"/>
            <a:ext cx="5715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FFFFFF"/>
                </a:solidFill>
                <a:latin typeface="Arial" pitchFamily="34" charset="0"/>
              </a:rPr>
              <a:t>BANJIR</a:t>
            </a:r>
          </a:p>
        </p:txBody>
      </p:sp>
      <p:pic>
        <p:nvPicPr>
          <p:cNvPr id="57349" name="Picture 9" descr="Banj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378075"/>
            <a:ext cx="29464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11" descr="flood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378075"/>
            <a:ext cx="2928937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12" descr="IMG_11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93663"/>
            <a:ext cx="2949575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8" descr="P202000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8075"/>
            <a:ext cx="28956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9" descr="P20200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4665663"/>
            <a:ext cx="2971800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0" descr="banjir 030207 1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2488"/>
            <a:ext cx="29273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1" descr="banjir 030207 04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4662488"/>
            <a:ext cx="29273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7559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</a:rPr>
              <a:t>BENCANA TSUNAMI DI ACEH, NIAS &amp; MENTAWAI: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FFFFFF"/>
                </a:solidFill>
                <a:latin typeface="Arial" pitchFamily="34" charset="0"/>
              </a:rPr>
              <a:t>Korban</a:t>
            </a: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 pitchFamily="34" charset="0"/>
              </a:rPr>
              <a:t>ribuan</a:t>
            </a: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 pitchFamily="34" charset="0"/>
              </a:rPr>
              <a:t>jiwa</a:t>
            </a: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FFFF"/>
                </a:solidFill>
                <a:latin typeface="Arial" pitchFamily="34" charset="0"/>
              </a:rPr>
              <a:t>harta</a:t>
            </a: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 pitchFamily="34" charset="0"/>
              </a:rPr>
              <a:t>benda</a:t>
            </a: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 pitchFamily="34" charset="0"/>
              </a:rPr>
              <a:t>ludes</a:t>
            </a: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</a:rPr>
              <a:t>)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914400"/>
            <a:ext cx="26574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6075" y="914400"/>
            <a:ext cx="2981325" cy="192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914400"/>
            <a:ext cx="3048000" cy="195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399" y="2971800"/>
            <a:ext cx="26574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6075" y="2971800"/>
            <a:ext cx="29813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297180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399" y="5105401"/>
            <a:ext cx="26574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86075" y="5105400"/>
            <a:ext cx="29813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35249" y="5124449"/>
            <a:ext cx="3056351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83066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28600" y="23878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</a:rPr>
              <a:t>BENCANA KEKERINGAN &amp; KERUSAKAN TANAH</a:t>
            </a:r>
          </a:p>
        </p:txBody>
      </p:sp>
      <p:pic>
        <p:nvPicPr>
          <p:cNvPr id="59396" name="Picture 4" descr="kekeringan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066801"/>
            <a:ext cx="3124200" cy="27431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7" name="Picture 5" descr="cirebon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3124200" cy="27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 descr="http://www.cof.orst.edu/pubs/cof/plntdfor/imag1-84/img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800"/>
            <a:ext cx="273589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http://www.bgr.de/b425/images/Salz-Thailand-1_k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399"/>
            <a:ext cx="3124200" cy="259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 descr="http://www.soils.wisc.edu/soils/images/wind%20erosion-700x465-tx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3" r="31905"/>
          <a:stretch>
            <a:fillRect/>
          </a:stretch>
        </p:blipFill>
        <p:spPr bwMode="auto">
          <a:xfrm>
            <a:off x="3200400" y="3962401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2" descr="Photo: Paddock pugged by grazing catt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0069" y="3962398"/>
            <a:ext cx="2706624" cy="259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9226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0"/>
            <a:ext cx="3429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0"/>
            <a:ext cx="289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35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066800" y="3581400"/>
            <a:ext cx="7010400" cy="255454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d-ID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Air semakin langka, kehidupan semakin sengsara. </a:t>
            </a:r>
            <a:endParaRPr lang="id-ID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d-ID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Berbagai upaya dilakukan untuk menyelamatkan BUMI dengan hasil yang tidak atau belum jelas.</a:t>
            </a:r>
            <a:endParaRPr lang="id-ID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381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id-ID" sz="3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AKTIFITAS ILLEGAL DI DALAM KAWASAN HUTAN </a:t>
            </a:r>
            <a:endParaRPr lang="en-GB" sz="36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6" descr="IMAG20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28775"/>
            <a:ext cx="41148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8" descr="IMAG2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06875"/>
            <a:ext cx="4038601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4" descr="Fire_GAmbut_Kalte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40386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IMAG208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21163"/>
            <a:ext cx="411480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2971800" y="2276475"/>
            <a:ext cx="3124200" cy="2677656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d-ID" sz="2400" smtClean="0">
                <a:solidFill>
                  <a:srgbClr val="FFFF00"/>
                </a:solidFill>
              </a:rPr>
              <a:t>Penebangan Liar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d-ID" sz="2400" smtClean="0">
                <a:solidFill>
                  <a:srgbClr val="FFFF00"/>
                </a:solidFill>
              </a:rPr>
              <a:t>Pencurian Kayu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d-ID" sz="2400" smtClean="0">
                <a:solidFill>
                  <a:srgbClr val="FFFF00"/>
                </a:solidFill>
              </a:rPr>
              <a:t>Perambahan Hutan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d-ID" sz="2400" smtClean="0">
                <a:solidFill>
                  <a:srgbClr val="FFFF00"/>
                </a:solidFill>
              </a:rPr>
              <a:t>Perladangan Liar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d-ID" sz="2400" smtClean="0">
                <a:solidFill>
                  <a:srgbClr val="FFFF00"/>
                </a:solidFill>
              </a:rPr>
              <a:t>Pengembalaan Liar</a:t>
            </a:r>
            <a:endParaRPr lang="en-GB" sz="240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7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28600" y="152400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CC00"/>
                </a:solidFill>
                <a:latin typeface="Arial" pitchFamily="34" charset="0"/>
              </a:rPr>
              <a:t>KEBAKARAN HUTAN DAN RUSAKNYA EKOSISTEM</a:t>
            </a:r>
          </a:p>
        </p:txBody>
      </p:sp>
      <p:grpSp>
        <p:nvGrpSpPr>
          <p:cNvPr id="66583" name="Group 5"/>
          <p:cNvGrpSpPr>
            <a:grpSpLocks/>
          </p:cNvGrpSpPr>
          <p:nvPr/>
        </p:nvGrpSpPr>
        <p:grpSpPr bwMode="auto">
          <a:xfrm>
            <a:off x="457200" y="4114800"/>
            <a:ext cx="4114800" cy="2189163"/>
            <a:chOff x="-10" y="981"/>
            <a:chExt cx="5770" cy="2596"/>
          </a:xfrm>
        </p:grpSpPr>
        <p:pic>
          <p:nvPicPr>
            <p:cNvPr id="66584" name="Picture 6" descr="INDONES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" y="981"/>
              <a:ext cx="5770" cy="25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585" name="Oval 7" descr="Large confetti"/>
            <p:cNvSpPr>
              <a:spLocks noChangeArrowheads="1"/>
            </p:cNvSpPr>
            <p:nvPr/>
          </p:nvSpPr>
          <p:spPr bwMode="auto">
            <a:xfrm rot="-2700000">
              <a:off x="780" y="1740"/>
              <a:ext cx="137" cy="272"/>
            </a:xfrm>
            <a:prstGeom prst="ellipse">
              <a:avLst/>
            </a:prstGeom>
            <a:pattFill prst="lgConfetti">
              <a:fgClr>
                <a:srgbClr val="FF3300"/>
              </a:fgClr>
              <a:bgClr>
                <a:schemeClr val="bg1"/>
              </a:bgClr>
            </a:patt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6586" name="Oval 8" descr="Large confetti"/>
            <p:cNvSpPr>
              <a:spLocks noChangeArrowheads="1"/>
            </p:cNvSpPr>
            <p:nvPr/>
          </p:nvSpPr>
          <p:spPr bwMode="auto">
            <a:xfrm rot="-2340000">
              <a:off x="2016" y="2064"/>
              <a:ext cx="274" cy="288"/>
            </a:xfrm>
            <a:prstGeom prst="ellipse">
              <a:avLst/>
            </a:prstGeom>
            <a:pattFill prst="lgConfetti">
              <a:fgClr>
                <a:srgbClr val="FF3300"/>
              </a:fgClr>
              <a:bgClr>
                <a:schemeClr val="bg1"/>
              </a:bgClr>
            </a:patt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6587" name="Oval 9" descr="Large confetti"/>
            <p:cNvSpPr>
              <a:spLocks noChangeArrowheads="1"/>
            </p:cNvSpPr>
            <p:nvPr/>
          </p:nvSpPr>
          <p:spPr bwMode="auto">
            <a:xfrm rot="-2700000">
              <a:off x="960" y="1968"/>
              <a:ext cx="177" cy="254"/>
            </a:xfrm>
            <a:prstGeom prst="ellipse">
              <a:avLst/>
            </a:prstGeom>
            <a:pattFill prst="lgConfetti">
              <a:fgClr>
                <a:srgbClr val="FF3300"/>
              </a:fgClr>
              <a:bgClr>
                <a:schemeClr val="bg1"/>
              </a:bgClr>
            </a:patt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6588" name="Oval 10" descr="Large confetti"/>
            <p:cNvSpPr>
              <a:spLocks noChangeArrowheads="1"/>
            </p:cNvSpPr>
            <p:nvPr/>
          </p:nvSpPr>
          <p:spPr bwMode="auto">
            <a:xfrm rot="-2700000">
              <a:off x="624" y="1584"/>
              <a:ext cx="80" cy="144"/>
            </a:xfrm>
            <a:prstGeom prst="ellipse">
              <a:avLst/>
            </a:prstGeom>
            <a:pattFill prst="lgConfetti">
              <a:fgClr>
                <a:srgbClr val="FF3300"/>
              </a:fgClr>
              <a:bgClr>
                <a:schemeClr val="bg1"/>
              </a:bgClr>
            </a:patt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6589" name="Oval 11" descr="Large confetti"/>
            <p:cNvSpPr>
              <a:spLocks noChangeArrowheads="1"/>
            </p:cNvSpPr>
            <p:nvPr/>
          </p:nvSpPr>
          <p:spPr bwMode="auto">
            <a:xfrm rot="-2700000">
              <a:off x="1164" y="2167"/>
              <a:ext cx="219" cy="352"/>
            </a:xfrm>
            <a:prstGeom prst="ellipse">
              <a:avLst/>
            </a:prstGeom>
            <a:pattFill prst="lgConfetti">
              <a:fgClr>
                <a:srgbClr val="FF3300"/>
              </a:fgClr>
              <a:bgClr>
                <a:schemeClr val="bg1"/>
              </a:bgClr>
            </a:patt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6590" name="Oval 12" descr="Large confetti"/>
            <p:cNvSpPr>
              <a:spLocks noChangeArrowheads="1"/>
            </p:cNvSpPr>
            <p:nvPr/>
          </p:nvSpPr>
          <p:spPr bwMode="auto">
            <a:xfrm rot="-2700000">
              <a:off x="2342" y="2136"/>
              <a:ext cx="240" cy="288"/>
            </a:xfrm>
            <a:prstGeom prst="ellipse">
              <a:avLst/>
            </a:prstGeom>
            <a:pattFill prst="lgConfetti">
              <a:fgClr>
                <a:srgbClr val="FF3300"/>
              </a:fgClr>
              <a:bgClr>
                <a:schemeClr val="bg1"/>
              </a:bgClr>
            </a:patt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6591" name="Oval 13" descr="Large confetti"/>
            <p:cNvSpPr>
              <a:spLocks noChangeArrowheads="1"/>
            </p:cNvSpPr>
            <p:nvPr/>
          </p:nvSpPr>
          <p:spPr bwMode="auto">
            <a:xfrm rot="-2700000">
              <a:off x="2448" y="1872"/>
              <a:ext cx="192" cy="240"/>
            </a:xfrm>
            <a:prstGeom prst="ellipse">
              <a:avLst/>
            </a:prstGeom>
            <a:pattFill prst="lgConfetti">
              <a:fgClr>
                <a:srgbClr val="FF3300"/>
              </a:fgClr>
              <a:bgClr>
                <a:schemeClr val="bg1"/>
              </a:bgClr>
            </a:patt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6592" name="Oval 14" descr="Large confetti"/>
            <p:cNvSpPr>
              <a:spLocks noChangeArrowheads="1"/>
            </p:cNvSpPr>
            <p:nvPr/>
          </p:nvSpPr>
          <p:spPr bwMode="auto">
            <a:xfrm rot="5100000">
              <a:off x="1893" y="1750"/>
              <a:ext cx="243" cy="384"/>
            </a:xfrm>
            <a:prstGeom prst="ellipse">
              <a:avLst/>
            </a:prstGeom>
            <a:pattFill prst="lgConfetti">
              <a:fgClr>
                <a:srgbClr val="FF3300"/>
              </a:fgClr>
              <a:bgClr>
                <a:schemeClr val="bg1"/>
              </a:bgClr>
            </a:patt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pic>
        <p:nvPicPr>
          <p:cNvPr id="66593" name="Picture 15" descr="gb-keb hut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39624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94" name="Text Box 29"/>
          <p:cNvSpPr txBox="1">
            <a:spLocks noChangeArrowheads="1"/>
          </p:cNvSpPr>
          <p:nvPr/>
        </p:nvSpPr>
        <p:spPr bwMode="auto">
          <a:xfrm>
            <a:off x="914400" y="6400800"/>
            <a:ext cx="365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FFFF66"/>
                </a:solidFill>
                <a:latin typeface="Arial" pitchFamily="34" charset="0"/>
              </a:rPr>
              <a:t>Daerah </a:t>
            </a:r>
            <a:r>
              <a:rPr lang="en-US" sz="1800" dirty="0" err="1" smtClean="0">
                <a:solidFill>
                  <a:srgbClr val="FFFF66"/>
                </a:solidFill>
                <a:latin typeface="Arial" pitchFamily="34" charset="0"/>
              </a:rPr>
              <a:t>Rawan</a:t>
            </a:r>
            <a:r>
              <a:rPr lang="en-US" sz="1800" dirty="0" smtClean="0">
                <a:solidFill>
                  <a:srgbClr val="FFFF66"/>
                </a:solidFill>
                <a:latin typeface="Arial" pitchFamily="34" charset="0"/>
              </a:rPr>
              <a:t> </a:t>
            </a:r>
            <a:r>
              <a:rPr lang="en-US" sz="1800" dirty="0" err="1" smtClean="0">
                <a:solidFill>
                  <a:srgbClr val="FFFF66"/>
                </a:solidFill>
                <a:latin typeface="Arial" pitchFamily="34" charset="0"/>
              </a:rPr>
              <a:t>Kebakaran</a:t>
            </a:r>
            <a:r>
              <a:rPr lang="en-US" sz="1800" dirty="0" smtClean="0">
                <a:solidFill>
                  <a:srgbClr val="FFFF66"/>
                </a:solidFill>
                <a:latin typeface="Arial" pitchFamily="34" charset="0"/>
              </a:rPr>
              <a:t> </a:t>
            </a:r>
            <a:r>
              <a:rPr lang="en-US" sz="1800" dirty="0" err="1" smtClean="0">
                <a:solidFill>
                  <a:srgbClr val="FFFF66"/>
                </a:solidFill>
                <a:latin typeface="Arial" pitchFamily="34" charset="0"/>
              </a:rPr>
              <a:t>Hutan</a:t>
            </a:r>
            <a:endParaRPr lang="en-US" sz="1800" dirty="0" smtClean="0">
              <a:solidFill>
                <a:srgbClr val="FFFF66"/>
              </a:solidFill>
              <a:latin typeface="Arial" pitchFamily="34" charset="0"/>
            </a:endParaRPr>
          </a:p>
        </p:txBody>
      </p:sp>
      <p:sp>
        <p:nvSpPr>
          <p:cNvPr id="66595" name="Text Box 30"/>
          <p:cNvSpPr txBox="1">
            <a:spLocks noChangeArrowheads="1"/>
          </p:cNvSpPr>
          <p:nvPr/>
        </p:nvSpPr>
        <p:spPr bwMode="auto">
          <a:xfrm>
            <a:off x="4953000" y="320040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FFFF66"/>
                </a:solidFill>
                <a:latin typeface="Arial" pitchFamily="34" charset="0"/>
              </a:rPr>
              <a:t>Memadamkan kebakaran hutan</a:t>
            </a:r>
          </a:p>
        </p:txBody>
      </p:sp>
      <p:pic>
        <p:nvPicPr>
          <p:cNvPr id="66596" name="Picture 4" descr="bom air-lingkis--s (1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41148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9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1"/>
            <a:ext cx="3962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6554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9087D-737C-4BFA-9753-19CC3F7D98C4}" type="slidenum">
              <a:rPr lang="en-US" smtClean="0">
                <a:solidFill>
                  <a:srgbClr val="A08366"/>
                </a:solidFill>
              </a:rPr>
              <a:pPr>
                <a:defRPr/>
              </a:pPr>
              <a:t>2</a:t>
            </a:fld>
            <a:endParaRPr lang="en-US">
              <a:solidFill>
                <a:srgbClr val="A08366"/>
              </a:solidFill>
            </a:endParaRPr>
          </a:p>
        </p:txBody>
      </p:sp>
      <p:pic>
        <p:nvPicPr>
          <p:cNvPr id="3" name="Picture 5" descr="pol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2880320" cy="270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 bwMode="auto">
          <a:xfrm>
            <a:off x="3059832" y="1412776"/>
            <a:ext cx="5832648" cy="4608512"/>
          </a:xfrm>
          <a:prstGeom prst="wedgeRoundRect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1844824"/>
            <a:ext cx="53285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DEGRADASI SDA &amp; LH SAAT INI:</a:t>
            </a:r>
          </a:p>
          <a:p>
            <a:pPr algn="ctr"/>
            <a:endParaRPr lang="en-US" sz="2400" b="1" dirty="0" smtClean="0">
              <a:solidFill>
                <a:schemeClr val="accent4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accent4"/>
                </a:solidFill>
              </a:rPr>
              <a:t>Sekedar</a:t>
            </a:r>
            <a:r>
              <a:rPr lang="en-US" sz="2400" b="1" dirty="0" smtClean="0">
                <a:solidFill>
                  <a:schemeClr val="accent4"/>
                </a:solidFill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</a:rPr>
              <a:t>bencana</a:t>
            </a:r>
            <a:r>
              <a:rPr lang="en-US" sz="2400" b="1" dirty="0" smtClean="0">
                <a:solidFill>
                  <a:schemeClr val="accent4"/>
                </a:solidFill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</a:rPr>
              <a:t>alam</a:t>
            </a:r>
            <a:r>
              <a:rPr lang="en-US" sz="2400" b="1" dirty="0" smtClean="0">
                <a:solidFill>
                  <a:schemeClr val="accent4"/>
                </a:solidFill>
              </a:rPr>
              <a:t>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accent4"/>
                </a:solidFill>
              </a:rPr>
              <a:t>Kemerosotan</a:t>
            </a:r>
            <a:r>
              <a:rPr lang="en-US" sz="2400" b="1" dirty="0" smtClean="0">
                <a:solidFill>
                  <a:schemeClr val="accent4"/>
                </a:solidFill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</a:rPr>
              <a:t>Etika</a:t>
            </a:r>
            <a:r>
              <a:rPr lang="en-US" sz="2400" b="1" dirty="0" smtClean="0">
                <a:solidFill>
                  <a:schemeClr val="accent4"/>
                </a:solidFill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</a:rPr>
              <a:t>Lingkungan</a:t>
            </a:r>
            <a:r>
              <a:rPr lang="en-US" sz="2400" b="1" dirty="0">
                <a:solidFill>
                  <a:schemeClr val="accent4"/>
                </a:solidFill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</a:rPr>
              <a:t>dan</a:t>
            </a:r>
            <a:r>
              <a:rPr lang="en-US" sz="2400" b="1" dirty="0" smtClean="0">
                <a:solidFill>
                  <a:schemeClr val="accent4"/>
                </a:solidFill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</a:rPr>
              <a:t>Keserakahan</a:t>
            </a:r>
            <a:r>
              <a:rPr lang="en-US" sz="2400" b="1" dirty="0" smtClean="0">
                <a:solidFill>
                  <a:schemeClr val="accent4"/>
                </a:solidFill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</a:rPr>
              <a:t>Manusia</a:t>
            </a:r>
            <a:r>
              <a:rPr lang="en-US" sz="2400" b="1" dirty="0" smtClean="0">
                <a:solidFill>
                  <a:schemeClr val="accent4"/>
                </a:solidFill>
              </a:rPr>
              <a:t>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accent4"/>
                </a:solidFill>
              </a:rPr>
              <a:t>Pertumbuhan</a:t>
            </a:r>
            <a:r>
              <a:rPr lang="en-US" sz="2400" b="1" dirty="0" smtClean="0">
                <a:solidFill>
                  <a:schemeClr val="accent4"/>
                </a:solidFill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</a:rPr>
              <a:t>Ekonomi</a:t>
            </a:r>
            <a:r>
              <a:rPr lang="en-US" sz="2400" b="1" dirty="0" smtClean="0">
                <a:solidFill>
                  <a:schemeClr val="accent4"/>
                </a:solidFill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</a:rPr>
              <a:t>dan</a:t>
            </a:r>
            <a:r>
              <a:rPr lang="en-US" sz="2400" b="1" dirty="0" smtClean="0"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</a:rPr>
              <a:t>P</a:t>
            </a:r>
            <a:r>
              <a:rPr lang="en-US" sz="2400" b="1" dirty="0" err="1" smtClean="0">
                <a:solidFill>
                  <a:schemeClr val="accent4"/>
                </a:solidFill>
              </a:rPr>
              <a:t>ertambahan</a:t>
            </a:r>
            <a:r>
              <a:rPr lang="en-US" sz="2400" b="1" dirty="0" smtClean="0">
                <a:solidFill>
                  <a:schemeClr val="accent4"/>
                </a:solidFill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</a:rPr>
              <a:t>Jmlh</a:t>
            </a:r>
            <a:r>
              <a:rPr lang="en-US" sz="2400" b="1" dirty="0" smtClean="0">
                <a:solidFill>
                  <a:schemeClr val="accent4"/>
                </a:solidFill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</a:rPr>
              <a:t>Penduduk</a:t>
            </a:r>
            <a:r>
              <a:rPr lang="en-US" sz="2400" b="1" dirty="0" smtClean="0">
                <a:solidFill>
                  <a:schemeClr val="accent4"/>
                </a:solidFill>
              </a:rPr>
              <a:t>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accent4"/>
                </a:solidFill>
              </a:rPr>
              <a:t>Kemiskinan</a:t>
            </a:r>
            <a:r>
              <a:rPr lang="en-US" sz="2400" b="1" dirty="0" smtClean="0">
                <a:solidFill>
                  <a:schemeClr val="accent4"/>
                </a:solidFill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</a:rPr>
              <a:t>vs</a:t>
            </a:r>
            <a:r>
              <a:rPr lang="en-US" sz="2400" b="1" dirty="0" smtClean="0">
                <a:solidFill>
                  <a:schemeClr val="accent4"/>
                </a:solidFill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</a:rPr>
              <a:t>Kekayaan</a:t>
            </a:r>
            <a:r>
              <a:rPr lang="en-US" sz="2400" b="1" dirty="0" smtClean="0">
                <a:solidFill>
                  <a:schemeClr val="accent4"/>
                </a:solidFill>
              </a:rPr>
              <a:t> (</a:t>
            </a:r>
            <a:r>
              <a:rPr lang="en-US" sz="2400" b="1" dirty="0" err="1" smtClean="0">
                <a:solidFill>
                  <a:schemeClr val="accent4"/>
                </a:solidFill>
              </a:rPr>
              <a:t>Affluenza</a:t>
            </a:r>
            <a:r>
              <a:rPr lang="en-US" sz="2400" b="1" dirty="0" smtClean="0">
                <a:solidFill>
                  <a:schemeClr val="accent4"/>
                </a:solidFill>
              </a:rPr>
              <a:t>)?, </a:t>
            </a:r>
            <a:r>
              <a:rPr lang="en-US" sz="2400" b="1" dirty="0" err="1" smtClean="0">
                <a:solidFill>
                  <a:schemeClr val="accent4"/>
                </a:solidFill>
              </a:rPr>
              <a:t>dll</a:t>
            </a:r>
            <a:endParaRPr lang="en-US" sz="2400" b="1" dirty="0" smtClean="0">
              <a:solidFill>
                <a:schemeClr val="accent4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accent4"/>
                </a:solidFill>
              </a:rPr>
              <a:t>Atau</a:t>
            </a:r>
            <a:r>
              <a:rPr lang="en-US" sz="2400" b="1" dirty="0" smtClean="0">
                <a:solidFill>
                  <a:schemeClr val="accent4"/>
                </a:solidFill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</a:rPr>
              <a:t>karena</a:t>
            </a:r>
            <a:r>
              <a:rPr lang="en-US" sz="2400" b="1" dirty="0" smtClean="0">
                <a:solidFill>
                  <a:schemeClr val="accent4"/>
                </a:solidFill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</a:rPr>
              <a:t>Kemarahan</a:t>
            </a:r>
            <a:r>
              <a:rPr lang="en-US" sz="2400" b="1" dirty="0" smtClean="0">
                <a:solidFill>
                  <a:schemeClr val="accent4"/>
                </a:solidFill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</a:rPr>
              <a:t>Tuhan</a:t>
            </a:r>
            <a:r>
              <a:rPr lang="en-US" sz="2400" b="1" dirty="0" smtClean="0">
                <a:solidFill>
                  <a:schemeClr val="accent4"/>
                </a:solidFill>
              </a:rPr>
              <a:t>?</a:t>
            </a:r>
            <a:endParaRPr lang="en-US" sz="2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7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57200" y="228600"/>
            <a:ext cx="8305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</a:rPr>
              <a:t>Bahaya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</a:rPr>
              <a:t>/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</a:rPr>
              <a:t>Dampak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</a:rPr>
              <a:t>Teknologi</a:t>
            </a:r>
            <a:endParaRPr lang="en-US" sz="32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64519" name="Picture 7" descr="100_493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014414"/>
            <a:ext cx="4038600" cy="2125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5" name="Picture 3" descr="harian_utama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90600"/>
            <a:ext cx="3886200" cy="2149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6" name="Picture 4" descr="Untitled-1 cop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563938"/>
            <a:ext cx="3929063" cy="2455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143000" y="3108325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Kecelakaan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Pesawat</a:t>
            </a:r>
            <a:endParaRPr lang="en-US" sz="2000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85800" y="60960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FFFF"/>
                </a:solidFill>
                <a:latin typeface="Arial" pitchFamily="34" charset="0"/>
              </a:rPr>
              <a:t>Akibat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 pitchFamily="34" charset="0"/>
              </a:rPr>
              <a:t>Radiasi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 pitchFamily="34" charset="0"/>
              </a:rPr>
              <a:t>Nuklir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 / </a:t>
            </a:r>
            <a:r>
              <a:rPr lang="en-US" dirty="0" err="1" smtClean="0">
                <a:solidFill>
                  <a:srgbClr val="FFFFFF"/>
                </a:solidFill>
                <a:latin typeface="Arial" pitchFamily="34" charset="0"/>
              </a:rPr>
              <a:t>Radioaktif</a:t>
            </a:r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5181600" y="32004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FFFF"/>
                </a:solidFill>
                <a:latin typeface="Arial" pitchFamily="34" charset="0"/>
              </a:rPr>
              <a:t>Semburan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 pitchFamily="34" charset="0"/>
              </a:rPr>
              <a:t>lumpur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 pitchFamily="34" charset="0"/>
              </a:rPr>
              <a:t>Sidoarjo</a:t>
            </a:r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9" name="Picture 4" descr="zamroni-fluburungbekas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196" y="3567113"/>
            <a:ext cx="4050604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00700" y="6093553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FFFF"/>
                </a:solidFill>
                <a:latin typeface="Arial" pitchFamily="34" charset="0"/>
              </a:rPr>
              <a:t>Korban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 Flu </a:t>
            </a:r>
            <a:r>
              <a:rPr lang="en-US" dirty="0" err="1" smtClean="0">
                <a:solidFill>
                  <a:srgbClr val="FFFFFF"/>
                </a:solidFill>
                <a:latin typeface="Arial" pitchFamily="34" charset="0"/>
              </a:rPr>
              <a:t>Burung</a:t>
            </a:r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9699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777875"/>
            <a:ext cx="3906838" cy="2727325"/>
          </a:xfrm>
          <a:noFill/>
          <a:ln/>
        </p:spPr>
      </p:pic>
      <p:pic>
        <p:nvPicPr>
          <p:cNvPr id="68612" name="Picture 4" descr="teroro-bal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777875"/>
            <a:ext cx="4114800" cy="2727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FF"/>
                </a:solidFill>
                <a:latin typeface="Arial" pitchFamily="34" charset="0"/>
              </a:rPr>
              <a:t>TEROR &amp; KONFLIK SOSIAL:</a:t>
            </a:r>
          </a:p>
        </p:txBody>
      </p:sp>
      <p:pic>
        <p:nvPicPr>
          <p:cNvPr id="6" name="Picture 7" descr="SC-Ptk01"/>
          <p:cNvPicPr>
            <a:picLocks noChangeAspect="1" noChangeArrowheads="1"/>
          </p:cNvPicPr>
          <p:nvPr/>
        </p:nvPicPr>
        <p:blipFill>
          <a:blip r:embed="rId4">
            <a:lum bright="12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78934"/>
            <a:ext cx="3886200" cy="29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SC-Ptk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34" y="3678934"/>
            <a:ext cx="4154466" cy="29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6557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FAKTOR-FAKTOR LAIN PENYEBAB PERUBAHAN IKLIM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4" name="Picture 8" descr="FORMER UNION CARBIDE PLANT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95401"/>
            <a:ext cx="4229100" cy="23621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95400"/>
            <a:ext cx="3810000" cy="2362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Pencemaran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Pabrik-pabrik</a:t>
            </a: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Degradasi</a:t>
            </a:r>
            <a:r>
              <a:rPr lang="en-US" sz="2400" dirty="0" smtClean="0"/>
              <a:t> </a:t>
            </a:r>
            <a:r>
              <a:rPr lang="en-US" sz="2400" dirty="0" err="1" smtClean="0"/>
              <a:t>lahan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Polusi</a:t>
            </a:r>
            <a:r>
              <a:rPr lang="en-US" sz="2400" dirty="0" smtClean="0"/>
              <a:t> air &amp; </a:t>
            </a:r>
            <a:r>
              <a:rPr lang="en-US" sz="2400" dirty="0" err="1" smtClean="0"/>
              <a:t>udara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Masalah</a:t>
            </a:r>
            <a:r>
              <a:rPr lang="en-US" sz="2400" dirty="0" smtClean="0"/>
              <a:t> </a:t>
            </a:r>
            <a:r>
              <a:rPr lang="en-US" sz="2400" dirty="0" err="1" smtClean="0"/>
              <a:t>kesehatan</a:t>
            </a: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822575" y="8478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AEAEA"/>
              </a:solidFill>
            </a:endParaRPr>
          </a:p>
        </p:txBody>
      </p:sp>
      <p:pic>
        <p:nvPicPr>
          <p:cNvPr id="8" name="Picture 11" descr="Cattle produce methane gas as a by-product of their digestive process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4267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876800" y="3810000"/>
            <a:ext cx="3810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Pertanian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berkontribusi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pemanasan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global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Dekomposisi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tanaman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menghasilkan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CO2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Sawah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kotoran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ternak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memproduksi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gas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metan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Gas lain (NO)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pupuk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dsb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46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air-pollution-syste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42291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4" descr="water pollution by Ian Brit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4343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5" descr="pesticidecan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42291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7"/>
          <p:cNvSpPr txBox="1">
            <a:spLocks noChangeArrowheads="1"/>
          </p:cNvSpPr>
          <p:nvPr/>
        </p:nvSpPr>
        <p:spPr bwMode="auto">
          <a:xfrm>
            <a:off x="228600" y="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</a:rPr>
              <a:t>Contoh-contoh</a:t>
            </a:r>
            <a:r>
              <a:rPr lang="en-US" b="1" dirty="0" smtClean="0">
                <a:solidFill>
                  <a:srgbClr val="000000"/>
                </a:solidFill>
              </a:rPr>
              <a:t> “</a:t>
            </a:r>
            <a:r>
              <a:rPr lang="en-US" b="1" dirty="0" err="1" smtClean="0">
                <a:solidFill>
                  <a:srgbClr val="000000"/>
                </a:solidFill>
              </a:rPr>
              <a:t>Sumber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Pencemaran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Lingkungan</a:t>
            </a:r>
            <a:r>
              <a:rPr lang="en-US" b="1" dirty="0" smtClean="0">
                <a:solidFill>
                  <a:srgbClr val="000000"/>
                </a:solidFill>
              </a:rPr>
              <a:t>”</a:t>
            </a:r>
          </a:p>
        </p:txBody>
      </p:sp>
      <p:pic>
        <p:nvPicPr>
          <p:cNvPr id="8" name="Picture 4" descr="oil spill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13162"/>
            <a:ext cx="4343400" cy="291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7035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 descr="soil pollution -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411480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miningwast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4958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3161964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Pencemaran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(</a:t>
            </a:r>
            <a:r>
              <a:rPr lang="en-US" dirty="0" err="1" smtClean="0"/>
              <a:t>mercuri</a:t>
            </a:r>
            <a:r>
              <a:rPr lang="en-US" dirty="0" smtClean="0"/>
              <a:t>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pertambangan</a:t>
            </a:r>
            <a:endParaRPr lang="en-US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35772"/>
            <a:ext cx="4495800" cy="345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63882" y="6096000"/>
            <a:ext cx="2741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Sediment transport</a:t>
            </a:r>
          </a:p>
        </p:txBody>
      </p:sp>
      <p:pic>
        <p:nvPicPr>
          <p:cNvPr id="14" name="Picture 6" descr="P239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35773"/>
            <a:ext cx="4343400" cy="305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1358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79438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Akibat</a:t>
            </a:r>
            <a:r>
              <a:rPr lang="en-US" dirty="0" smtClean="0">
                <a:solidFill>
                  <a:schemeClr val="bg1"/>
                </a:solidFill>
              </a:rPr>
              <a:t> Dari Global </a:t>
            </a:r>
            <a:r>
              <a:rPr lang="en-US" dirty="0">
                <a:solidFill>
                  <a:schemeClr val="bg1"/>
                </a:solidFill>
              </a:rPr>
              <a:t>Warming</a:t>
            </a:r>
          </a:p>
        </p:txBody>
      </p:sp>
      <p:pic>
        <p:nvPicPr>
          <p:cNvPr id="12295" name="Picture 7" descr="http://adaptation.nrcan.gc.ca/posters/images/ac_12_0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2009775" cy="291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895600" y="1524000"/>
            <a:ext cx="5867400" cy="4724400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chemeClr val="bg1"/>
                </a:solidFill>
              </a:rPr>
              <a:t>Dampak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Terhadap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Pertanian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Banjir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terutama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lahan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dekat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sekitar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pantai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Menurunkan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produktivitas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hasil</a:t>
            </a:r>
            <a:endParaRPr lang="en-US" sz="24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Meningkatkan</a:t>
            </a:r>
            <a:r>
              <a:rPr lang="en-US" sz="2400" dirty="0" smtClean="0">
                <a:solidFill>
                  <a:schemeClr val="bg1"/>
                </a:solidFill>
              </a:rPr>
              <a:t> CO2, </a:t>
            </a:r>
            <a:r>
              <a:rPr lang="en-US" sz="2400" dirty="0" err="1" smtClean="0">
                <a:solidFill>
                  <a:schemeClr val="bg1"/>
                </a:solidFill>
              </a:rPr>
              <a:t>mengacaukan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pertumbuhan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tanaman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serta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merusak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efisiensi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penggunaan</a:t>
            </a:r>
            <a:r>
              <a:rPr lang="en-US" sz="2400" dirty="0" smtClean="0">
                <a:solidFill>
                  <a:schemeClr val="bg1"/>
                </a:solidFill>
              </a:rPr>
              <a:t> air</a:t>
            </a:r>
            <a:endParaRPr lang="en-US" sz="24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Meningkatkan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cuaca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ekstrim</a:t>
            </a:r>
            <a:endParaRPr lang="en-US" sz="24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Meningkatkan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hama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penyakit</a:t>
            </a:r>
            <a:endParaRPr lang="en-US" sz="24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Merobah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zona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iklim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misalnya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jika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  <a:endParaRPr lang="en-US" sz="2400" dirty="0">
              <a:solidFill>
                <a:schemeClr val="bg1"/>
              </a:solidFill>
            </a:endParaRPr>
          </a:p>
          <a:p>
            <a:pPr lvl="3">
              <a:lnSpc>
                <a:spcPct val="90000"/>
              </a:lnSpc>
            </a:pPr>
            <a:r>
              <a:rPr lang="en-US" sz="1800" dirty="0" err="1" smtClean="0">
                <a:solidFill>
                  <a:schemeClr val="bg1"/>
                </a:solidFill>
              </a:rPr>
              <a:t>Afrika</a:t>
            </a:r>
            <a:r>
              <a:rPr lang="en-US" sz="1800" dirty="0" smtClean="0">
                <a:solidFill>
                  <a:schemeClr val="bg1"/>
                </a:solidFill>
              </a:rPr>
              <a:t> Utara “</a:t>
            </a:r>
            <a:r>
              <a:rPr lang="en-US" sz="1800" dirty="0" err="1" smtClean="0">
                <a:solidFill>
                  <a:schemeClr val="bg1"/>
                </a:solidFill>
              </a:rPr>
              <a:t>bagus</a:t>
            </a:r>
            <a:r>
              <a:rPr lang="en-US" sz="1800" dirty="0" smtClean="0">
                <a:solidFill>
                  <a:schemeClr val="bg1"/>
                </a:solidFill>
              </a:rPr>
              <a:t>” ….. </a:t>
            </a:r>
            <a:r>
              <a:rPr lang="en-US" sz="1800" dirty="0" err="1" smtClean="0">
                <a:solidFill>
                  <a:schemeClr val="bg1"/>
                </a:solidFill>
              </a:rPr>
              <a:t>maka</a:t>
            </a:r>
            <a:endParaRPr lang="en-US" sz="1800" dirty="0">
              <a:solidFill>
                <a:schemeClr val="bg1"/>
              </a:solidFill>
            </a:endParaRPr>
          </a:p>
          <a:p>
            <a:pPr lvl="3">
              <a:lnSpc>
                <a:spcPct val="90000"/>
              </a:lnSpc>
            </a:pPr>
            <a:r>
              <a:rPr lang="en-US" sz="1800" dirty="0" err="1" smtClean="0">
                <a:solidFill>
                  <a:schemeClr val="bg1"/>
                </a:solidFill>
              </a:rPr>
              <a:t>Amerika</a:t>
            </a:r>
            <a:r>
              <a:rPr lang="en-US" sz="1800" dirty="0" smtClean="0">
                <a:solidFill>
                  <a:schemeClr val="bg1"/>
                </a:solidFill>
              </a:rPr>
              <a:t> Utara “</a:t>
            </a:r>
            <a:r>
              <a:rPr lang="en-US" sz="1800" dirty="0" err="1" smtClean="0">
                <a:solidFill>
                  <a:schemeClr val="bg1"/>
                </a:solidFill>
              </a:rPr>
              <a:t>buruk</a:t>
            </a:r>
            <a:r>
              <a:rPr lang="en-US" sz="1800" dirty="0" smtClean="0">
                <a:solidFill>
                  <a:schemeClr val="bg1"/>
                </a:solidFill>
              </a:rPr>
              <a:t>”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8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mog fotokim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293629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effect of global warm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3400"/>
            <a:ext cx="4724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effect of acid r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62400"/>
            <a:ext cx="3962400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urban_heat_isl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43350"/>
            <a:ext cx="33528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990600" y="3429000"/>
            <a:ext cx="2631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</a:rPr>
              <a:t>Kabut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Asap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Polusi</a:t>
            </a: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5791200" y="6324600"/>
            <a:ext cx="1504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</a:rPr>
              <a:t>Hujan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Asam</a:t>
            </a: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4648200" y="3505200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</a:rPr>
              <a:t>Es</a:t>
            </a:r>
            <a:r>
              <a:rPr lang="en-US" b="1" dirty="0" smtClean="0">
                <a:solidFill>
                  <a:srgbClr val="000000"/>
                </a:solidFill>
              </a:rPr>
              <a:t> di </a:t>
            </a:r>
            <a:r>
              <a:rPr lang="en-US" b="1" dirty="0" err="1" smtClean="0">
                <a:solidFill>
                  <a:srgbClr val="000000"/>
                </a:solidFill>
              </a:rPr>
              <a:t>kutub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mencair</a:t>
            </a: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9600" y="6400006"/>
            <a:ext cx="3962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</a:rPr>
              <a:t>Suhu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udara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tinggi</a:t>
            </a:r>
            <a:r>
              <a:rPr lang="en-US" sz="2000" b="1" dirty="0" smtClean="0">
                <a:solidFill>
                  <a:srgbClr val="000000"/>
                </a:solidFill>
              </a:rPr>
              <a:t> di </a:t>
            </a:r>
            <a:r>
              <a:rPr lang="en-US" sz="2000" b="1" dirty="0" err="1" smtClean="0">
                <a:solidFill>
                  <a:srgbClr val="000000"/>
                </a:solidFill>
              </a:rPr>
              <a:t>perkotaan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84716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16" name="Picture 4" descr="green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17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Mekanisme Terjadinya Efek Rumah Kaca</a:t>
            </a:r>
          </a:p>
        </p:txBody>
      </p:sp>
    </p:spTree>
    <p:extLst>
      <p:ext uri="{BB962C8B-B14F-4D97-AF65-F5344CB8AC3E}">
        <p14:creationId xmlns:p14="http://schemas.microsoft.com/office/powerpoint/2010/main" val="196574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efek-rumah-kaca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51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3"/>
          <p:cNvSpPr>
            <a:spLocks noChangeArrowheads="1"/>
          </p:cNvSpPr>
          <p:nvPr/>
        </p:nvSpPr>
        <p:spPr bwMode="auto">
          <a:xfrm>
            <a:off x="6588125" y="5373688"/>
            <a:ext cx="2555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i="1" smtClean="0">
              <a:solidFill>
                <a:srgbClr val="000000"/>
              </a:solidFill>
              <a:latin typeface="Sylfae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smtClean="0">
                <a:solidFill>
                  <a:srgbClr val="000000"/>
                </a:solidFill>
                <a:latin typeface="Sylfaen" pitchFamily="18" charset="0"/>
              </a:rPr>
              <a:t>Sumber: Stern’s Slide</a:t>
            </a:r>
            <a:endParaRPr lang="en-US" sz="1400" i="1" smtClean="0">
              <a:solidFill>
                <a:srgbClr val="000000"/>
              </a:solidFill>
              <a:latin typeface="Sylfaen" pitchFamily="18" charset="0"/>
              <a:sym typeface="Wingdings" pitchFamily="2" charset="2"/>
            </a:endParaRPr>
          </a:p>
        </p:txBody>
      </p:sp>
      <p:sp>
        <p:nvSpPr>
          <p:cNvPr id="148483" name="Rectangle 4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anchor="b"/>
          <a:lstStyle/>
          <a:p>
            <a:r>
              <a:rPr lang="en-GB" sz="5000">
                <a:solidFill>
                  <a:schemeClr val="bg1"/>
                </a:solidFill>
                <a:latin typeface="Sylfaen" pitchFamily="18" charset="0"/>
              </a:rPr>
              <a:t>Emisi global per sektornya</a:t>
            </a:r>
          </a:p>
        </p:txBody>
      </p:sp>
      <p:graphicFrame>
        <p:nvGraphicFramePr>
          <p:cNvPr id="148484" name="Object 10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0"/>
          <a:ext cx="9156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Chart" r:id="rId4" imgW="8543925" imgH="4638675" progId="Excel.Chart.8">
                  <p:embed/>
                </p:oleObj>
              </mc:Choice>
              <mc:Fallback>
                <p:oleObj name="Chart" r:id="rId4" imgW="8543925" imgH="4638675" progId="Excel.Chart.8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56700" cy="6858000"/>
                      </a:xfrm>
                      <a:prstGeom prst="rect">
                        <a:avLst/>
                      </a:prstGeom>
                      <a:solidFill>
                        <a:srgbClr val="09012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5" name="Text Box 12"/>
          <p:cNvSpPr txBox="1">
            <a:spLocks noChangeArrowheads="1"/>
          </p:cNvSpPr>
          <p:nvPr/>
        </p:nvSpPr>
        <p:spPr bwMode="auto">
          <a:xfrm>
            <a:off x="14288" y="4570413"/>
            <a:ext cx="2505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E1"/>
                </a:solidFill>
              </a:rPr>
              <a:t>Disebut juga </a:t>
            </a:r>
            <a:r>
              <a:rPr lang="en-US" sz="1200" b="1" smtClean="0">
                <a:solidFill>
                  <a:srgbClr val="FFFFE1"/>
                </a:solidFill>
              </a:rPr>
              <a:t>LULUCF</a:t>
            </a:r>
            <a:r>
              <a:rPr lang="en-US" sz="1200" smtClean="0">
                <a:solidFill>
                  <a:srgbClr val="FFFFE1"/>
                </a:solidFill>
              </a:rPr>
              <a:t> (</a:t>
            </a:r>
            <a:r>
              <a:rPr lang="en-US" sz="1200" i="1" smtClean="0">
                <a:solidFill>
                  <a:srgbClr val="FFFFE1"/>
                </a:solidFill>
              </a:rPr>
              <a:t>landuse, landuse change, forestry</a:t>
            </a:r>
            <a:r>
              <a:rPr lang="en-US" sz="1200" smtClean="0">
                <a:solidFill>
                  <a:srgbClr val="FFFFE1"/>
                </a:solidFill>
              </a:rPr>
              <a:t> atau penggunaan lahan, perubahan peruntukkan lahan, kehutanan)</a:t>
            </a:r>
          </a:p>
        </p:txBody>
      </p:sp>
    </p:spTree>
    <p:extLst>
      <p:ext uri="{BB962C8B-B14F-4D97-AF65-F5344CB8AC3E}">
        <p14:creationId xmlns:p14="http://schemas.microsoft.com/office/powerpoint/2010/main" val="32002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473" y="228600"/>
            <a:ext cx="44474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48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KLASIFIKASI   SDA</a:t>
            </a:r>
            <a:endParaRPr lang="id-ID" sz="4800" b="1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5689937"/>
            <a:ext cx="22860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Kepemilikan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Penggunaan</a:t>
            </a: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4397276"/>
            <a:ext cx="198120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Air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Asin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Air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Tawar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Permukaan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  Tanah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  Es/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Salju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Atmosfer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2500" y="4384213"/>
            <a:ext cx="2057400" cy="227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H. </a:t>
            </a:r>
            <a:r>
              <a:rPr 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Lindung</a:t>
            </a:r>
            <a:endParaRPr lang="en-US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H. </a:t>
            </a:r>
            <a:r>
              <a:rPr 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Produksi</a:t>
            </a:r>
            <a:endParaRPr lang="en-US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H. </a:t>
            </a:r>
            <a:r>
              <a:rPr lang="en-US" sz="2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Suaka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alam</a:t>
            </a:r>
            <a:endParaRPr lang="en-US" sz="22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H.Wisata</a:t>
            </a:r>
            <a:endParaRPr lang="en-US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H. Taman </a:t>
            </a:r>
            <a:r>
              <a:rPr 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Nasional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5245987"/>
            <a:ext cx="19812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Strategis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(A)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Vital (B)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Lain (C)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838200" y="4191000"/>
            <a:ext cx="914400" cy="1524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3276600" y="3657600"/>
            <a:ext cx="9144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5334000" y="3657600"/>
            <a:ext cx="9144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7467600" y="4419600"/>
            <a:ext cx="9144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228600" y="2084388"/>
            <a:ext cx="2057400" cy="2384405"/>
          </a:xfrm>
          <a:prstGeom prst="flowChartMagneticDisk">
            <a:avLst/>
          </a:prstGeom>
          <a:solidFill>
            <a:srgbClr val="996633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Times New Roman" pitchFamily="18" charset="0"/>
              </a:rPr>
              <a:t>TANAH</a:t>
            </a:r>
            <a:endParaRPr lang="en-US" sz="2400" b="1" dirty="0">
              <a:solidFill>
                <a:prstClr val="white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2819400" y="1474788"/>
            <a:ext cx="1828800" cy="2182812"/>
          </a:xfrm>
          <a:prstGeom prst="flowChartMagneticDisk">
            <a:avLst/>
          </a:prstGeom>
          <a:solidFill>
            <a:srgbClr val="00FFFF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white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Times New Roman" pitchFamily="18" charset="0"/>
              </a:rPr>
              <a:t>AIR</a:t>
            </a:r>
            <a:endParaRPr lang="en-US" sz="2400" b="1">
              <a:solidFill>
                <a:prstClr val="white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4800600" y="1474788"/>
            <a:ext cx="1905000" cy="2182812"/>
          </a:xfrm>
          <a:prstGeom prst="flowChartMagneticDisk">
            <a:avLst/>
          </a:prstGeom>
          <a:solidFill>
            <a:srgbClr val="66FF33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white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Times New Roman" pitchFamily="18" charset="0"/>
              </a:rPr>
              <a:t>HUTAN</a:t>
            </a:r>
            <a:endParaRPr lang="en-US" sz="2400" b="1">
              <a:solidFill>
                <a:prstClr val="white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934200" y="2236788"/>
            <a:ext cx="1905000" cy="2182812"/>
          </a:xfrm>
          <a:prstGeom prst="flowChartMagneticDisk">
            <a:avLst/>
          </a:prstGeom>
          <a:solidFill>
            <a:srgbClr val="FFFF00"/>
          </a:solidFill>
          <a:ln w="19050">
            <a:solidFill>
              <a:srgbClr val="990099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white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Times New Roman" pitchFamily="18" charset="0"/>
              </a:rPr>
              <a:t>MINERAL</a:t>
            </a:r>
            <a:endParaRPr lang="en-US" sz="2400" b="1">
              <a:solidFill>
                <a:prstClr val="white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" name="Explosion 2 15"/>
          <p:cNvSpPr/>
          <p:nvPr/>
        </p:nvSpPr>
        <p:spPr>
          <a:xfrm>
            <a:off x="5943600" y="0"/>
            <a:ext cx="3200400" cy="2209800"/>
          </a:xfrm>
          <a:prstGeom prst="irregularSeal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7000" y="6930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2400" b="1" dirty="0" smtClean="0">
                <a:solidFill>
                  <a:prstClr val="black"/>
                </a:solidFill>
                <a:latin typeface="Times New Roman" pitchFamily="18" charset="0"/>
              </a:rPr>
              <a:t>CYCLE RESOURCES</a:t>
            </a:r>
            <a:endParaRPr lang="id-ID" sz="2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690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6738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524000"/>
          <a:ext cx="89154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Chart" r:id="rId4" imgW="4372051" imgH="3743249" progId="Excel.Chart.8">
                  <p:embed/>
                </p:oleObj>
              </mc:Choice>
              <mc:Fallback>
                <p:oleObj name="Chart" r:id="rId4" imgW="4372051" imgH="3743249" progId="Excel.Chart.8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0"/>
                        <a:ext cx="8915400" cy="533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68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8153400" cy="1371600"/>
          </a:xfrm>
          <a:noFill/>
        </p:spPr>
        <p:txBody>
          <a:bodyPr anchor="b"/>
          <a:lstStyle/>
          <a:p>
            <a:r>
              <a:rPr lang="en-GB" sz="4400">
                <a:solidFill>
                  <a:schemeClr val="tx1"/>
                </a:solidFill>
                <a:latin typeface="Sylfaen" pitchFamily="18" charset="0"/>
              </a:rPr>
              <a:t>Perbandingan Emisi GRK 2000</a:t>
            </a: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7702550" y="6096000"/>
            <a:ext cx="144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E1"/>
                </a:solidFill>
              </a:rPr>
              <a:t>(</a:t>
            </a:r>
            <a:r>
              <a:rPr lang="en-US" sz="1200" smtClean="0">
                <a:solidFill>
                  <a:srgbClr val="000000"/>
                </a:solidFill>
              </a:rPr>
              <a:t>kerusakan hutan, kebakaran, dll.)</a:t>
            </a:r>
          </a:p>
        </p:txBody>
      </p:sp>
      <p:sp>
        <p:nvSpPr>
          <p:cNvPr id="199686" name="Freeform 6"/>
          <p:cNvSpPr>
            <a:spLocks/>
          </p:cNvSpPr>
          <p:nvPr/>
        </p:nvSpPr>
        <p:spPr bwMode="auto">
          <a:xfrm>
            <a:off x="287338" y="1654175"/>
            <a:ext cx="4660900" cy="1487488"/>
          </a:xfrm>
          <a:custGeom>
            <a:avLst/>
            <a:gdLst>
              <a:gd name="T0" fmla="*/ 2936 w 2936"/>
              <a:gd name="T1" fmla="*/ 465 h 937"/>
              <a:gd name="T2" fmla="*/ 2715 w 2936"/>
              <a:gd name="T3" fmla="*/ 370 h 937"/>
              <a:gd name="T4" fmla="*/ 2652 w 2936"/>
              <a:gd name="T5" fmla="*/ 347 h 937"/>
              <a:gd name="T6" fmla="*/ 2352 w 2936"/>
              <a:gd name="T7" fmla="*/ 228 h 937"/>
              <a:gd name="T8" fmla="*/ 2084 w 2936"/>
              <a:gd name="T9" fmla="*/ 149 h 937"/>
              <a:gd name="T10" fmla="*/ 1665 w 2936"/>
              <a:gd name="T11" fmla="*/ 118 h 937"/>
              <a:gd name="T12" fmla="*/ 1279 w 2936"/>
              <a:gd name="T13" fmla="*/ 78 h 937"/>
              <a:gd name="T14" fmla="*/ 442 w 2936"/>
              <a:gd name="T15" fmla="*/ 71 h 937"/>
              <a:gd name="T16" fmla="*/ 221 w 2936"/>
              <a:gd name="T17" fmla="*/ 142 h 937"/>
              <a:gd name="T18" fmla="*/ 103 w 2936"/>
              <a:gd name="T19" fmla="*/ 252 h 937"/>
              <a:gd name="T20" fmla="*/ 0 w 2936"/>
              <a:gd name="T21" fmla="*/ 441 h 937"/>
              <a:gd name="T22" fmla="*/ 8 w 2936"/>
              <a:gd name="T23" fmla="*/ 678 h 937"/>
              <a:gd name="T24" fmla="*/ 174 w 2936"/>
              <a:gd name="T25" fmla="*/ 812 h 937"/>
              <a:gd name="T26" fmla="*/ 529 w 2936"/>
              <a:gd name="T27" fmla="*/ 907 h 937"/>
              <a:gd name="T28" fmla="*/ 782 w 2936"/>
              <a:gd name="T29" fmla="*/ 931 h 937"/>
              <a:gd name="T30" fmla="*/ 1839 w 2936"/>
              <a:gd name="T31" fmla="*/ 891 h 937"/>
              <a:gd name="T32" fmla="*/ 2060 w 2936"/>
              <a:gd name="T33" fmla="*/ 836 h 937"/>
              <a:gd name="T34" fmla="*/ 2344 w 2936"/>
              <a:gd name="T35" fmla="*/ 749 h 937"/>
              <a:gd name="T36" fmla="*/ 2431 w 2936"/>
              <a:gd name="T37" fmla="*/ 710 h 937"/>
              <a:gd name="T38" fmla="*/ 2510 w 2936"/>
              <a:gd name="T39" fmla="*/ 670 h 937"/>
              <a:gd name="T40" fmla="*/ 2589 w 2936"/>
              <a:gd name="T41" fmla="*/ 631 h 937"/>
              <a:gd name="T42" fmla="*/ 2612 w 2936"/>
              <a:gd name="T43" fmla="*/ 607 h 937"/>
              <a:gd name="T44" fmla="*/ 2636 w 2936"/>
              <a:gd name="T45" fmla="*/ 599 h 937"/>
              <a:gd name="T46" fmla="*/ 2683 w 2936"/>
              <a:gd name="T47" fmla="*/ 552 h 937"/>
              <a:gd name="T48" fmla="*/ 2707 w 2936"/>
              <a:gd name="T49" fmla="*/ 544 h 937"/>
              <a:gd name="T50" fmla="*/ 2754 w 2936"/>
              <a:gd name="T51" fmla="*/ 512 h 937"/>
              <a:gd name="T52" fmla="*/ 2833 w 2936"/>
              <a:gd name="T53" fmla="*/ 441 h 93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936"/>
              <a:gd name="T82" fmla="*/ 0 h 937"/>
              <a:gd name="T83" fmla="*/ 2936 w 2936"/>
              <a:gd name="T84" fmla="*/ 937 h 93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936" h="937">
                <a:moveTo>
                  <a:pt x="2936" y="465"/>
                </a:moveTo>
                <a:cubicBezTo>
                  <a:pt x="2861" y="450"/>
                  <a:pt x="2784" y="405"/>
                  <a:pt x="2715" y="370"/>
                </a:cubicBezTo>
                <a:cubicBezTo>
                  <a:pt x="2695" y="360"/>
                  <a:pt x="2672" y="357"/>
                  <a:pt x="2652" y="347"/>
                </a:cubicBezTo>
                <a:cubicBezTo>
                  <a:pt x="2555" y="299"/>
                  <a:pt x="2461" y="247"/>
                  <a:pt x="2352" y="228"/>
                </a:cubicBezTo>
                <a:cubicBezTo>
                  <a:pt x="2268" y="189"/>
                  <a:pt x="2176" y="161"/>
                  <a:pt x="2084" y="149"/>
                </a:cubicBezTo>
                <a:cubicBezTo>
                  <a:pt x="1954" y="111"/>
                  <a:pt x="1798" y="124"/>
                  <a:pt x="1665" y="118"/>
                </a:cubicBezTo>
                <a:cubicBezTo>
                  <a:pt x="1542" y="86"/>
                  <a:pt x="1405" y="92"/>
                  <a:pt x="1279" y="78"/>
                </a:cubicBezTo>
                <a:cubicBezTo>
                  <a:pt x="1011" y="0"/>
                  <a:pt x="721" y="68"/>
                  <a:pt x="442" y="71"/>
                </a:cubicBezTo>
                <a:cubicBezTo>
                  <a:pt x="364" y="85"/>
                  <a:pt x="297" y="129"/>
                  <a:pt x="221" y="142"/>
                </a:cubicBezTo>
                <a:cubicBezTo>
                  <a:pt x="171" y="175"/>
                  <a:pt x="145" y="210"/>
                  <a:pt x="103" y="252"/>
                </a:cubicBezTo>
                <a:cubicBezTo>
                  <a:pt x="80" y="320"/>
                  <a:pt x="24" y="373"/>
                  <a:pt x="0" y="441"/>
                </a:cubicBezTo>
                <a:cubicBezTo>
                  <a:pt x="3" y="520"/>
                  <a:pt x="1" y="599"/>
                  <a:pt x="8" y="678"/>
                </a:cubicBezTo>
                <a:cubicBezTo>
                  <a:pt x="13" y="733"/>
                  <a:pt x="127" y="800"/>
                  <a:pt x="174" y="812"/>
                </a:cubicBezTo>
                <a:cubicBezTo>
                  <a:pt x="272" y="877"/>
                  <a:pt x="415" y="895"/>
                  <a:pt x="529" y="907"/>
                </a:cubicBezTo>
                <a:cubicBezTo>
                  <a:pt x="618" y="937"/>
                  <a:pt x="664" y="926"/>
                  <a:pt x="782" y="931"/>
                </a:cubicBezTo>
                <a:cubicBezTo>
                  <a:pt x="1203" y="923"/>
                  <a:pt x="1472" y="914"/>
                  <a:pt x="1839" y="891"/>
                </a:cubicBezTo>
                <a:cubicBezTo>
                  <a:pt x="1911" y="866"/>
                  <a:pt x="1987" y="861"/>
                  <a:pt x="2060" y="836"/>
                </a:cubicBezTo>
                <a:cubicBezTo>
                  <a:pt x="2154" y="804"/>
                  <a:pt x="2247" y="768"/>
                  <a:pt x="2344" y="749"/>
                </a:cubicBezTo>
                <a:cubicBezTo>
                  <a:pt x="2373" y="730"/>
                  <a:pt x="2397" y="718"/>
                  <a:pt x="2431" y="710"/>
                </a:cubicBezTo>
                <a:cubicBezTo>
                  <a:pt x="2456" y="692"/>
                  <a:pt x="2481" y="680"/>
                  <a:pt x="2510" y="670"/>
                </a:cubicBezTo>
                <a:cubicBezTo>
                  <a:pt x="2538" y="651"/>
                  <a:pt x="2556" y="639"/>
                  <a:pt x="2589" y="631"/>
                </a:cubicBezTo>
                <a:cubicBezTo>
                  <a:pt x="2597" y="623"/>
                  <a:pt x="2603" y="613"/>
                  <a:pt x="2612" y="607"/>
                </a:cubicBezTo>
                <a:cubicBezTo>
                  <a:pt x="2619" y="602"/>
                  <a:pt x="2629" y="604"/>
                  <a:pt x="2636" y="599"/>
                </a:cubicBezTo>
                <a:cubicBezTo>
                  <a:pt x="2654" y="585"/>
                  <a:pt x="2667" y="568"/>
                  <a:pt x="2683" y="552"/>
                </a:cubicBezTo>
                <a:cubicBezTo>
                  <a:pt x="2689" y="546"/>
                  <a:pt x="2700" y="548"/>
                  <a:pt x="2707" y="544"/>
                </a:cubicBezTo>
                <a:cubicBezTo>
                  <a:pt x="2724" y="535"/>
                  <a:pt x="2754" y="512"/>
                  <a:pt x="2754" y="512"/>
                </a:cubicBezTo>
                <a:cubicBezTo>
                  <a:pt x="2775" y="481"/>
                  <a:pt x="2807" y="467"/>
                  <a:pt x="2833" y="441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99688" name="Oval 8"/>
          <p:cNvSpPr>
            <a:spLocks noChangeArrowheads="1"/>
          </p:cNvSpPr>
          <p:nvPr/>
        </p:nvSpPr>
        <p:spPr bwMode="auto">
          <a:xfrm>
            <a:off x="381000" y="2667000"/>
            <a:ext cx="4572000" cy="304800"/>
          </a:xfrm>
          <a:prstGeom prst="ellipse">
            <a:avLst/>
          </a:prstGeom>
          <a:noFill/>
          <a:ln w="38100" cap="sq" algn="ctr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0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75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56738" grpId="0"/>
      <p:bldP spid="199685" grpId="0"/>
      <p:bldP spid="19968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978" name="Picture 2" descr="warmi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609600" y="4648200"/>
            <a:ext cx="228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3581400" y="4648200"/>
            <a:ext cx="2590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40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832475"/>
            <a:ext cx="8229600" cy="873125"/>
          </a:xfrm>
        </p:spPr>
        <p:txBody>
          <a:bodyPr/>
          <a:lstStyle/>
          <a:p>
            <a:r>
              <a:rPr lang="id-ID" sz="2400" b="1" dirty="0">
                <a:solidFill>
                  <a:srgbClr val="FFFF00"/>
                </a:solidFill>
              </a:rPr>
              <a:t>Dampak </a:t>
            </a:r>
            <a:r>
              <a:rPr lang="id-ID" sz="2400" b="1" dirty="0" smtClean="0">
                <a:solidFill>
                  <a:srgbClr val="FFFF00"/>
                </a:solidFill>
              </a:rPr>
              <a:t>E</a:t>
            </a:r>
            <a:r>
              <a:rPr lang="en-US" sz="2400" b="1" dirty="0" err="1" smtClean="0">
                <a:solidFill>
                  <a:srgbClr val="FFFF00"/>
                </a:solidFill>
              </a:rPr>
              <a:t>misi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id-ID" sz="2400" b="1" dirty="0" smtClean="0">
                <a:solidFill>
                  <a:srgbClr val="FFFF00"/>
                </a:solidFill>
              </a:rPr>
              <a:t>R</a:t>
            </a:r>
            <a:r>
              <a:rPr lang="en-US" sz="2400" b="1" dirty="0" err="1" smtClean="0">
                <a:solidFill>
                  <a:srgbClr val="FFFF00"/>
                </a:solidFill>
              </a:rPr>
              <a:t>umah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id-ID" sz="2400" b="1" dirty="0" smtClean="0">
                <a:solidFill>
                  <a:srgbClr val="FFFF00"/>
                </a:solidFill>
              </a:rPr>
              <a:t>K</a:t>
            </a:r>
            <a:r>
              <a:rPr lang="en-US" sz="2400" b="1" dirty="0" err="1" smtClean="0">
                <a:solidFill>
                  <a:srgbClr val="FFFF00"/>
                </a:solidFill>
              </a:rPr>
              <a:t>aca</a:t>
            </a:r>
            <a:r>
              <a:rPr lang="id-ID" sz="2400" b="1" dirty="0" smtClean="0">
                <a:solidFill>
                  <a:srgbClr val="FFFF00"/>
                </a:solidFill>
              </a:rPr>
              <a:t> </a:t>
            </a:r>
            <a:r>
              <a:rPr lang="id-ID" sz="2400" b="1" dirty="0">
                <a:solidFill>
                  <a:srgbClr val="FFFF00"/>
                </a:solidFill>
              </a:rPr>
              <a:t>pada lingkungan</a:t>
            </a:r>
          </a:p>
        </p:txBody>
      </p:sp>
      <p:pic>
        <p:nvPicPr>
          <p:cNvPr id="44035" name="Picture 3" descr="ERK-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400"/>
            <a:ext cx="8839199" cy="57911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199193"/>
      </p:ext>
    </p:extLst>
  </p:cSld>
  <p:clrMapOvr>
    <a:masterClrMapping/>
  </p:clrMapOvr>
  <p:transition xmlns:p14="http://schemas.microsoft.com/office/powerpoint/2010/main">
    <p:split orient="vert"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5673725"/>
            <a:ext cx="9144000" cy="11842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smtClean="0">
              <a:solidFill>
                <a:srgbClr val="FFFFFF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112838" y="225425"/>
            <a:ext cx="7772400" cy="533400"/>
          </a:xfrm>
        </p:spPr>
        <p:txBody>
          <a:bodyPr/>
          <a:lstStyle/>
          <a:p>
            <a:pPr eaLnBrk="1" hangingPunct="1"/>
            <a:r>
              <a:rPr lang="en-GB" sz="3600" smtClean="0">
                <a:solidFill>
                  <a:schemeClr val="bg1"/>
                </a:solidFill>
                <a:latin typeface="Sylfaen" pitchFamily="18" charset="0"/>
              </a:rPr>
              <a:t>Perkiraan dampak perubahan iklim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49263" y="5086350"/>
            <a:ext cx="8636000" cy="81438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smtClean="0">
              <a:solidFill>
                <a:srgbClr val="FFFFFF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49263" y="5908675"/>
            <a:ext cx="8636000" cy="9017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smtClean="0">
              <a:solidFill>
                <a:srgbClr val="FFFFFF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49263" y="4067175"/>
            <a:ext cx="8636000" cy="10191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smtClean="0">
              <a:solidFill>
                <a:srgbClr val="FFFFFF"/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49263" y="1628775"/>
            <a:ext cx="8636000" cy="12065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smtClean="0">
              <a:solidFill>
                <a:srgbClr val="FFFFFF"/>
              </a:solidFill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449263" y="2847975"/>
            <a:ext cx="8636000" cy="12192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smtClean="0">
              <a:solidFill>
                <a:srgbClr val="FFFFFF"/>
              </a:solidFill>
            </a:endParaRPr>
          </a:p>
        </p:txBody>
      </p:sp>
      <p:graphicFrame>
        <p:nvGraphicFramePr>
          <p:cNvPr id="994313" name="Group 9"/>
          <p:cNvGraphicFramePr>
            <a:graphicFrameLocks noGrp="1"/>
          </p:cNvGraphicFramePr>
          <p:nvPr/>
        </p:nvGraphicFramePr>
        <p:xfrm>
          <a:off x="677863" y="1644650"/>
          <a:ext cx="8153400" cy="5194303"/>
        </p:xfrm>
        <a:graphic>
          <a:graphicData uri="http://schemas.openxmlformats.org/drawingml/2006/table">
            <a:tbl>
              <a:tblPr/>
              <a:tblGrid>
                <a:gridCol w="1358900"/>
                <a:gridCol w="1358900"/>
                <a:gridCol w="1358900"/>
                <a:gridCol w="1358900"/>
                <a:gridCol w="1346200"/>
                <a:gridCol w="1371600"/>
              </a:tblGrid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89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25" name="Text Box 77"/>
          <p:cNvSpPr txBox="1">
            <a:spLocks noChangeArrowheads="1"/>
          </p:cNvSpPr>
          <p:nvPr/>
        </p:nvSpPr>
        <p:spPr bwMode="auto">
          <a:xfrm>
            <a:off x="1922463" y="1262063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800" smtClean="0">
                <a:solidFill>
                  <a:srgbClr val="FFFFFF"/>
                </a:solidFill>
              </a:rPr>
              <a:t>1</a:t>
            </a:r>
            <a:r>
              <a:rPr lang="en-GB" sz="1800" smtClean="0">
                <a:solidFill>
                  <a:srgbClr val="FFFFFF"/>
                </a:solidFill>
                <a:cs typeface="Arial" pitchFamily="34" charset="0"/>
              </a:rPr>
              <a:t>°C</a:t>
            </a:r>
          </a:p>
        </p:txBody>
      </p:sp>
      <p:sp>
        <p:nvSpPr>
          <p:cNvPr id="15426" name="Text Box 78"/>
          <p:cNvSpPr txBox="1">
            <a:spLocks noChangeArrowheads="1"/>
          </p:cNvSpPr>
          <p:nvPr/>
        </p:nvSpPr>
        <p:spPr bwMode="auto">
          <a:xfrm>
            <a:off x="3294063" y="1262063"/>
            <a:ext cx="71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800" smtClean="0">
                <a:solidFill>
                  <a:srgbClr val="FFFFFF"/>
                </a:solidFill>
              </a:rPr>
              <a:t>2</a:t>
            </a:r>
            <a:r>
              <a:rPr lang="en-GB" sz="1800" smtClean="0">
                <a:solidFill>
                  <a:srgbClr val="FFFFFF"/>
                </a:solidFill>
                <a:cs typeface="Arial" pitchFamily="34" charset="0"/>
              </a:rPr>
              <a:t>°C</a:t>
            </a:r>
          </a:p>
        </p:txBody>
      </p:sp>
      <p:sp>
        <p:nvSpPr>
          <p:cNvPr id="15427" name="Text Box 79"/>
          <p:cNvSpPr txBox="1">
            <a:spLocks noChangeArrowheads="1"/>
          </p:cNvSpPr>
          <p:nvPr/>
        </p:nvSpPr>
        <p:spPr bwMode="auto">
          <a:xfrm>
            <a:off x="7332663" y="1262063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800" smtClean="0">
                <a:solidFill>
                  <a:srgbClr val="FFFFFF"/>
                </a:solidFill>
              </a:rPr>
              <a:t>5</a:t>
            </a:r>
            <a:r>
              <a:rPr lang="en-GB" sz="1800" smtClean="0">
                <a:solidFill>
                  <a:srgbClr val="FFFFFF"/>
                </a:solidFill>
                <a:cs typeface="Arial" pitchFamily="34" charset="0"/>
              </a:rPr>
              <a:t>°C</a:t>
            </a:r>
          </a:p>
        </p:txBody>
      </p:sp>
      <p:sp>
        <p:nvSpPr>
          <p:cNvPr id="15428" name="Text Box 80"/>
          <p:cNvSpPr txBox="1">
            <a:spLocks noChangeArrowheads="1"/>
          </p:cNvSpPr>
          <p:nvPr/>
        </p:nvSpPr>
        <p:spPr bwMode="auto">
          <a:xfrm>
            <a:off x="5961063" y="1262063"/>
            <a:ext cx="78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800" smtClean="0">
                <a:solidFill>
                  <a:srgbClr val="FFFFFF"/>
                </a:solidFill>
              </a:rPr>
              <a:t>4</a:t>
            </a:r>
            <a:r>
              <a:rPr lang="en-GB" sz="1800" smtClean="0">
                <a:solidFill>
                  <a:srgbClr val="FFFFFF"/>
                </a:solidFill>
                <a:cs typeface="Arial" pitchFamily="34" charset="0"/>
              </a:rPr>
              <a:t>°C</a:t>
            </a:r>
          </a:p>
        </p:txBody>
      </p:sp>
      <p:sp>
        <p:nvSpPr>
          <p:cNvPr id="15429" name="Text Box 81"/>
          <p:cNvSpPr txBox="1">
            <a:spLocks noChangeArrowheads="1"/>
          </p:cNvSpPr>
          <p:nvPr/>
        </p:nvSpPr>
        <p:spPr bwMode="auto">
          <a:xfrm>
            <a:off x="4665663" y="126206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800" smtClean="0">
                <a:solidFill>
                  <a:srgbClr val="FFFFFF"/>
                </a:solidFill>
              </a:rPr>
              <a:t>3</a:t>
            </a:r>
            <a:r>
              <a:rPr lang="en-GB" sz="1800" smtClean="0">
                <a:solidFill>
                  <a:srgbClr val="FFFFFF"/>
                </a:solidFill>
                <a:cs typeface="Arial" pitchFamily="34" charset="0"/>
              </a:rPr>
              <a:t>°C</a:t>
            </a:r>
          </a:p>
        </p:txBody>
      </p:sp>
      <p:sp>
        <p:nvSpPr>
          <p:cNvPr id="994386" name="AutoShape 82"/>
          <p:cNvSpPr>
            <a:spLocks noChangeArrowheads="1"/>
          </p:cNvSpPr>
          <p:nvPr/>
        </p:nvSpPr>
        <p:spPr bwMode="auto">
          <a:xfrm>
            <a:off x="3116263" y="5929313"/>
            <a:ext cx="5740400" cy="838200"/>
          </a:xfrm>
          <a:custGeom>
            <a:avLst/>
            <a:gdLst>
              <a:gd name="T0" fmla="*/ 1115356659 w 21600"/>
              <a:gd name="T1" fmla="*/ 0 h 21600"/>
              <a:gd name="T2" fmla="*/ 0 w 21600"/>
              <a:gd name="T3" fmla="*/ 16263407 h 21600"/>
              <a:gd name="T4" fmla="*/ 1115356659 w 21600"/>
              <a:gd name="T5" fmla="*/ 32526815 h 21600"/>
              <a:gd name="T6" fmla="*/ 1525564432 w 21600"/>
              <a:gd name="T7" fmla="*/ 1626340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2922 h 21600"/>
              <a:gd name="T14" fmla="*/ 17363 w 21600"/>
              <a:gd name="T15" fmla="*/ 1867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792" y="0"/>
                </a:moveTo>
                <a:lnTo>
                  <a:pt x="15792" y="2922"/>
                </a:lnTo>
                <a:lnTo>
                  <a:pt x="3375" y="2922"/>
                </a:lnTo>
                <a:lnTo>
                  <a:pt x="3375" y="18678"/>
                </a:lnTo>
                <a:lnTo>
                  <a:pt x="15792" y="18678"/>
                </a:lnTo>
                <a:lnTo>
                  <a:pt x="15792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922"/>
                </a:moveTo>
                <a:lnTo>
                  <a:pt x="1350" y="18678"/>
                </a:lnTo>
                <a:lnTo>
                  <a:pt x="2700" y="18678"/>
                </a:lnTo>
                <a:lnTo>
                  <a:pt x="2700" y="2922"/>
                </a:lnTo>
                <a:close/>
              </a:path>
              <a:path w="21600" h="21600">
                <a:moveTo>
                  <a:pt x="0" y="2922"/>
                </a:moveTo>
                <a:lnTo>
                  <a:pt x="0" y="18678"/>
                </a:lnTo>
                <a:lnTo>
                  <a:pt x="675" y="18678"/>
                </a:lnTo>
                <a:lnTo>
                  <a:pt x="675" y="2922"/>
                </a:ln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smtClean="0">
              <a:solidFill>
                <a:srgbClr val="FFFFFF"/>
              </a:solidFill>
            </a:endParaRPr>
          </a:p>
        </p:txBody>
      </p:sp>
      <p:sp>
        <p:nvSpPr>
          <p:cNvPr id="994387" name="AutoShape 83"/>
          <p:cNvSpPr>
            <a:spLocks noChangeArrowheads="1"/>
          </p:cNvSpPr>
          <p:nvPr/>
        </p:nvSpPr>
        <p:spPr bwMode="auto">
          <a:xfrm>
            <a:off x="6661150" y="2924175"/>
            <a:ext cx="2398713" cy="990600"/>
          </a:xfrm>
          <a:custGeom>
            <a:avLst/>
            <a:gdLst>
              <a:gd name="T0" fmla="*/ 192792990 w 21600"/>
              <a:gd name="T1" fmla="*/ 0 h 21600"/>
              <a:gd name="T2" fmla="*/ 0 w 21600"/>
              <a:gd name="T3" fmla="*/ 22715006 h 21600"/>
              <a:gd name="T4" fmla="*/ 192792990 w 21600"/>
              <a:gd name="T5" fmla="*/ 45430012 h 21600"/>
              <a:gd name="T6" fmla="*/ 266380647 w 21600"/>
              <a:gd name="T7" fmla="*/ 2271500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682 h 21600"/>
              <a:gd name="T14" fmla="*/ 17667 w 21600"/>
              <a:gd name="T15" fmla="*/ 1791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633" y="0"/>
                </a:moveTo>
                <a:lnTo>
                  <a:pt x="15633" y="3682"/>
                </a:lnTo>
                <a:lnTo>
                  <a:pt x="3375" y="3682"/>
                </a:lnTo>
                <a:lnTo>
                  <a:pt x="3375" y="17918"/>
                </a:lnTo>
                <a:lnTo>
                  <a:pt x="15633" y="17918"/>
                </a:lnTo>
                <a:lnTo>
                  <a:pt x="1563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682"/>
                </a:moveTo>
                <a:lnTo>
                  <a:pt x="1350" y="17918"/>
                </a:lnTo>
                <a:lnTo>
                  <a:pt x="2700" y="17918"/>
                </a:lnTo>
                <a:lnTo>
                  <a:pt x="2700" y="3682"/>
                </a:lnTo>
                <a:close/>
              </a:path>
              <a:path w="21600" h="21600">
                <a:moveTo>
                  <a:pt x="0" y="3682"/>
                </a:moveTo>
                <a:lnTo>
                  <a:pt x="0" y="17918"/>
                </a:lnTo>
                <a:lnTo>
                  <a:pt x="675" y="17918"/>
                </a:lnTo>
                <a:lnTo>
                  <a:pt x="675" y="3682"/>
                </a:ln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smtClean="0">
              <a:solidFill>
                <a:srgbClr val="FFFFFF"/>
              </a:solidFill>
            </a:endParaRPr>
          </a:p>
        </p:txBody>
      </p:sp>
      <p:sp>
        <p:nvSpPr>
          <p:cNvPr id="15432" name="Rectangle 84"/>
          <p:cNvSpPr>
            <a:spLocks noChangeArrowheads="1"/>
          </p:cNvSpPr>
          <p:nvPr/>
        </p:nvSpPr>
        <p:spPr bwMode="auto">
          <a:xfrm>
            <a:off x="7050088" y="3043238"/>
            <a:ext cx="18192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i="1" smtClean="0">
                <a:solidFill>
                  <a:srgbClr val="090121"/>
                </a:solidFill>
                <a:cs typeface="Arial" pitchFamily="34" charset="0"/>
              </a:rPr>
              <a:t>Kenaikan muka air laut di kota utama (Indonesia)</a:t>
            </a:r>
            <a:endParaRPr lang="en-GB" sz="1400" b="1" i="1" smtClean="0">
              <a:solidFill>
                <a:srgbClr val="090121"/>
              </a:solidFill>
              <a:latin typeface="Times New Roman" pitchFamily="18" charset="0"/>
            </a:endParaRPr>
          </a:p>
        </p:txBody>
      </p:sp>
      <p:sp>
        <p:nvSpPr>
          <p:cNvPr id="994389" name="AutoShape 85"/>
          <p:cNvSpPr>
            <a:spLocks noChangeArrowheads="1"/>
          </p:cNvSpPr>
          <p:nvPr/>
        </p:nvSpPr>
        <p:spPr bwMode="auto">
          <a:xfrm>
            <a:off x="1363663" y="1609725"/>
            <a:ext cx="7620000" cy="762000"/>
          </a:xfrm>
          <a:custGeom>
            <a:avLst/>
            <a:gdLst>
              <a:gd name="T0" fmla="*/ 1939958871 w 21600"/>
              <a:gd name="T1" fmla="*/ 0 h 21600"/>
              <a:gd name="T2" fmla="*/ 0 w 21600"/>
              <a:gd name="T3" fmla="*/ 13440833 h 21600"/>
              <a:gd name="T4" fmla="*/ 1939958871 w 21600"/>
              <a:gd name="T5" fmla="*/ 26881666 h 21600"/>
              <a:gd name="T6" fmla="*/ 2147483647 w 21600"/>
              <a:gd name="T7" fmla="*/ 134408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211 h 21600"/>
              <a:gd name="T14" fmla="*/ 17375 w 21600"/>
              <a:gd name="T15" fmla="*/ 1838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588" y="0"/>
                </a:moveTo>
                <a:lnTo>
                  <a:pt x="15588" y="3211"/>
                </a:lnTo>
                <a:lnTo>
                  <a:pt x="3375" y="3211"/>
                </a:lnTo>
                <a:lnTo>
                  <a:pt x="3375" y="18389"/>
                </a:lnTo>
                <a:lnTo>
                  <a:pt x="15588" y="18389"/>
                </a:lnTo>
                <a:lnTo>
                  <a:pt x="15588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211"/>
                </a:moveTo>
                <a:lnTo>
                  <a:pt x="1350" y="18389"/>
                </a:lnTo>
                <a:lnTo>
                  <a:pt x="2700" y="18389"/>
                </a:lnTo>
                <a:lnTo>
                  <a:pt x="2700" y="3211"/>
                </a:lnTo>
                <a:close/>
              </a:path>
              <a:path w="21600" h="21600">
                <a:moveTo>
                  <a:pt x="0" y="3211"/>
                </a:moveTo>
                <a:lnTo>
                  <a:pt x="0" y="18389"/>
                </a:lnTo>
                <a:lnTo>
                  <a:pt x="675" y="18389"/>
                </a:lnTo>
                <a:lnTo>
                  <a:pt x="675" y="3211"/>
                </a:ln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smtClean="0">
              <a:solidFill>
                <a:srgbClr val="FFFFFF"/>
              </a:solidFill>
            </a:endParaRPr>
          </a:p>
        </p:txBody>
      </p:sp>
      <p:sp>
        <p:nvSpPr>
          <p:cNvPr id="15434" name="Text Box 86"/>
          <p:cNvSpPr txBox="1">
            <a:spLocks noChangeArrowheads="1"/>
          </p:cNvSpPr>
          <p:nvPr/>
        </p:nvSpPr>
        <p:spPr bwMode="auto">
          <a:xfrm>
            <a:off x="2582863" y="1685925"/>
            <a:ext cx="4495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i="1" smtClean="0">
                <a:solidFill>
                  <a:srgbClr val="090121"/>
                </a:solidFill>
              </a:rPr>
              <a:t>Gagal panen di banyak daerah, terutama di kawasan yang baru berproduksi</a:t>
            </a:r>
            <a:endParaRPr lang="en-GB" sz="1600" i="1" smtClean="0">
              <a:solidFill>
                <a:srgbClr val="090121"/>
              </a:solidFill>
            </a:endParaRPr>
          </a:p>
        </p:txBody>
      </p:sp>
      <p:sp>
        <p:nvSpPr>
          <p:cNvPr id="994391" name="Text Box 87"/>
          <p:cNvSpPr txBox="1">
            <a:spLocks noChangeArrowheads="1"/>
          </p:cNvSpPr>
          <p:nvPr/>
        </p:nvSpPr>
        <p:spPr bwMode="auto">
          <a:xfrm>
            <a:off x="449263" y="1643063"/>
            <a:ext cx="101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Pangan</a:t>
            </a:r>
            <a:endParaRPr lang="en-GB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994392" name="Text Box 88"/>
          <p:cNvSpPr txBox="1">
            <a:spLocks noChangeArrowheads="1"/>
          </p:cNvSpPr>
          <p:nvPr/>
        </p:nvSpPr>
        <p:spPr bwMode="auto">
          <a:xfrm>
            <a:off x="449263" y="2924175"/>
            <a:ext cx="101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Air</a:t>
            </a:r>
            <a:endParaRPr lang="en-GB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994393" name="Text Box 89"/>
          <p:cNvSpPr txBox="1">
            <a:spLocks noChangeArrowheads="1"/>
          </p:cNvSpPr>
          <p:nvPr/>
        </p:nvSpPr>
        <p:spPr bwMode="auto">
          <a:xfrm>
            <a:off x="449263" y="401955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Ekosistem</a:t>
            </a:r>
            <a:endParaRPr lang="en-GB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994394" name="Text Box 90"/>
          <p:cNvSpPr txBox="1">
            <a:spLocks noChangeArrowheads="1"/>
          </p:cNvSpPr>
          <p:nvPr/>
        </p:nvSpPr>
        <p:spPr bwMode="auto">
          <a:xfrm>
            <a:off x="449263" y="5861050"/>
            <a:ext cx="2362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Times New Roman" pitchFamily="18" charset="0"/>
              </a:rPr>
              <a:t>Resiko dari perubahan mendadak &amp; besar</a:t>
            </a:r>
            <a:endParaRPr lang="en-GB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15439" name="Text Box 91"/>
          <p:cNvSpPr txBox="1">
            <a:spLocks noChangeArrowheads="1"/>
          </p:cNvSpPr>
          <p:nvPr/>
        </p:nvSpPr>
        <p:spPr bwMode="auto">
          <a:xfrm>
            <a:off x="1744663" y="1004888"/>
            <a:ext cx="640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FFFFFF"/>
                </a:solidFill>
              </a:rPr>
              <a:t>Perubahan suhu global (relatif terhadap </a:t>
            </a:r>
            <a:r>
              <a:rPr lang="en-US" sz="1800" i="1" smtClean="0">
                <a:solidFill>
                  <a:srgbClr val="FFFFFF"/>
                </a:solidFill>
              </a:rPr>
              <a:t>pre-industrial</a:t>
            </a:r>
            <a:r>
              <a:rPr lang="en-US" sz="1800" smtClean="0">
                <a:solidFill>
                  <a:srgbClr val="FFFFFF"/>
                </a:solidFill>
              </a:rPr>
              <a:t>)</a:t>
            </a:r>
            <a:endParaRPr lang="en-GB" sz="1800" smtClean="0">
              <a:solidFill>
                <a:srgbClr val="FFFFFF"/>
              </a:solidFill>
            </a:endParaRPr>
          </a:p>
        </p:txBody>
      </p:sp>
      <p:sp>
        <p:nvSpPr>
          <p:cNvPr id="15440" name="Text Box 92"/>
          <p:cNvSpPr txBox="1">
            <a:spLocks noChangeArrowheads="1"/>
          </p:cNvSpPr>
          <p:nvPr/>
        </p:nvSpPr>
        <p:spPr bwMode="auto">
          <a:xfrm>
            <a:off x="550863" y="1262063"/>
            <a:ext cx="71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800" smtClean="0">
                <a:solidFill>
                  <a:srgbClr val="FFFFFF"/>
                </a:solidFill>
              </a:rPr>
              <a:t>0</a:t>
            </a:r>
            <a:r>
              <a:rPr lang="en-GB" sz="1800" smtClean="0">
                <a:solidFill>
                  <a:srgbClr val="FFFFFF"/>
                </a:solidFill>
                <a:cs typeface="Arial" pitchFamily="34" charset="0"/>
              </a:rPr>
              <a:t>°C</a:t>
            </a:r>
            <a:endParaRPr lang="en-GB" sz="1800" smtClean="0">
              <a:solidFill>
                <a:srgbClr val="FFFFFF"/>
              </a:solidFill>
            </a:endParaRPr>
          </a:p>
        </p:txBody>
      </p:sp>
      <p:sp>
        <p:nvSpPr>
          <p:cNvPr id="994397" name="AutoShape 93"/>
          <p:cNvSpPr>
            <a:spLocks noChangeArrowheads="1"/>
          </p:cNvSpPr>
          <p:nvPr/>
        </p:nvSpPr>
        <p:spPr bwMode="auto">
          <a:xfrm>
            <a:off x="5529263" y="2219325"/>
            <a:ext cx="3352800" cy="609600"/>
          </a:xfrm>
          <a:custGeom>
            <a:avLst/>
            <a:gdLst>
              <a:gd name="T0" fmla="*/ 381647999 w 21600"/>
              <a:gd name="T1" fmla="*/ 0 h 21600"/>
              <a:gd name="T2" fmla="*/ 0 w 21600"/>
              <a:gd name="T3" fmla="*/ 8602134 h 21600"/>
              <a:gd name="T4" fmla="*/ 381647999 w 21600"/>
              <a:gd name="T5" fmla="*/ 17204267 h 21600"/>
              <a:gd name="T6" fmla="*/ 520429034 w 21600"/>
              <a:gd name="T7" fmla="*/ 860213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2700 h 21600"/>
              <a:gd name="T14" fmla="*/ 17280 w 21600"/>
              <a:gd name="T15" fmla="*/ 18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840" y="0"/>
                </a:moveTo>
                <a:lnTo>
                  <a:pt x="15840" y="2700"/>
                </a:lnTo>
                <a:lnTo>
                  <a:pt x="3375" y="2700"/>
                </a:lnTo>
                <a:lnTo>
                  <a:pt x="3375" y="18900"/>
                </a:lnTo>
                <a:lnTo>
                  <a:pt x="15840" y="18900"/>
                </a:lnTo>
                <a:lnTo>
                  <a:pt x="1584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700"/>
                </a:moveTo>
                <a:lnTo>
                  <a:pt x="1350" y="18900"/>
                </a:lnTo>
                <a:lnTo>
                  <a:pt x="2700" y="18900"/>
                </a:lnTo>
                <a:lnTo>
                  <a:pt x="2700" y="2700"/>
                </a:lnTo>
                <a:close/>
              </a:path>
              <a:path w="21600" h="21600">
                <a:moveTo>
                  <a:pt x="0" y="2700"/>
                </a:moveTo>
                <a:lnTo>
                  <a:pt x="0" y="18900"/>
                </a:lnTo>
                <a:lnTo>
                  <a:pt x="675" y="18900"/>
                </a:lnTo>
                <a:lnTo>
                  <a:pt x="675" y="2700"/>
                </a:ln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smtClean="0">
              <a:solidFill>
                <a:srgbClr val="FFFFFF"/>
              </a:solidFill>
            </a:endParaRPr>
          </a:p>
        </p:txBody>
      </p:sp>
      <p:sp>
        <p:nvSpPr>
          <p:cNvPr id="15442" name="Rectangle 94"/>
          <p:cNvSpPr>
            <a:spLocks noChangeArrowheads="1"/>
          </p:cNvSpPr>
          <p:nvPr/>
        </p:nvSpPr>
        <p:spPr bwMode="auto">
          <a:xfrm>
            <a:off x="6088063" y="2228850"/>
            <a:ext cx="2286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i="1" smtClean="0">
                <a:solidFill>
                  <a:srgbClr val="090121"/>
                </a:solidFill>
                <a:cs typeface="Arial" pitchFamily="34" charset="0"/>
              </a:rPr>
              <a:t>Gagal panen di daerah biasa berproduksi</a:t>
            </a:r>
            <a:endParaRPr lang="en-GB" sz="1400" b="1" i="1" smtClean="0">
              <a:solidFill>
                <a:srgbClr val="090121"/>
              </a:solidFill>
            </a:endParaRPr>
          </a:p>
        </p:txBody>
      </p:sp>
      <p:sp>
        <p:nvSpPr>
          <p:cNvPr id="994399" name="AutoShape 95"/>
          <p:cNvSpPr>
            <a:spLocks noChangeArrowheads="1"/>
          </p:cNvSpPr>
          <p:nvPr/>
        </p:nvSpPr>
        <p:spPr bwMode="auto">
          <a:xfrm>
            <a:off x="3395663" y="2847975"/>
            <a:ext cx="3251200" cy="1066800"/>
          </a:xfrm>
          <a:custGeom>
            <a:avLst/>
            <a:gdLst>
              <a:gd name="T0" fmla="*/ 364871959 w 21600"/>
              <a:gd name="T1" fmla="*/ 0 h 21600"/>
              <a:gd name="T2" fmla="*/ 0 w 21600"/>
              <a:gd name="T3" fmla="*/ 26344036 h 21600"/>
              <a:gd name="T4" fmla="*/ 364871959 w 21600"/>
              <a:gd name="T5" fmla="*/ 52688072 h 21600"/>
              <a:gd name="T6" fmla="*/ 489365781 w 21600"/>
              <a:gd name="T7" fmla="*/ 2634403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1929 h 21600"/>
              <a:gd name="T14" fmla="*/ 17086 w 21600"/>
              <a:gd name="T15" fmla="*/ 196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05" y="0"/>
                </a:moveTo>
                <a:lnTo>
                  <a:pt x="16105" y="1929"/>
                </a:lnTo>
                <a:lnTo>
                  <a:pt x="3375" y="1929"/>
                </a:lnTo>
                <a:lnTo>
                  <a:pt x="3375" y="19671"/>
                </a:lnTo>
                <a:lnTo>
                  <a:pt x="16105" y="19671"/>
                </a:lnTo>
                <a:lnTo>
                  <a:pt x="1610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1929"/>
                </a:moveTo>
                <a:lnTo>
                  <a:pt x="1350" y="19671"/>
                </a:lnTo>
                <a:lnTo>
                  <a:pt x="2700" y="19671"/>
                </a:lnTo>
                <a:lnTo>
                  <a:pt x="2700" y="1929"/>
                </a:lnTo>
                <a:close/>
              </a:path>
              <a:path w="21600" h="21600">
                <a:moveTo>
                  <a:pt x="0" y="1929"/>
                </a:moveTo>
                <a:lnTo>
                  <a:pt x="0" y="19671"/>
                </a:lnTo>
                <a:lnTo>
                  <a:pt x="675" y="19671"/>
                </a:lnTo>
                <a:lnTo>
                  <a:pt x="675" y="1929"/>
                </a:ln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smtClean="0">
              <a:solidFill>
                <a:srgbClr val="FFFFFF"/>
              </a:solidFill>
            </a:endParaRPr>
          </a:p>
        </p:txBody>
      </p:sp>
      <p:sp>
        <p:nvSpPr>
          <p:cNvPr id="994400" name="AutoShape 96"/>
          <p:cNvSpPr>
            <a:spLocks noChangeArrowheads="1"/>
          </p:cNvSpPr>
          <p:nvPr/>
        </p:nvSpPr>
        <p:spPr bwMode="auto">
          <a:xfrm>
            <a:off x="2582863" y="4219575"/>
            <a:ext cx="5994400" cy="790575"/>
          </a:xfrm>
          <a:custGeom>
            <a:avLst/>
            <a:gdLst>
              <a:gd name="T0" fmla="*/ 1244124504 w 21600"/>
              <a:gd name="T1" fmla="*/ 0 h 21600"/>
              <a:gd name="T2" fmla="*/ 0 w 21600"/>
              <a:gd name="T3" fmla="*/ 14467815 h 21600"/>
              <a:gd name="T4" fmla="*/ 1244124504 w 21600"/>
              <a:gd name="T5" fmla="*/ 28935593 h 21600"/>
              <a:gd name="T6" fmla="*/ 1663556961 w 21600"/>
              <a:gd name="T7" fmla="*/ 1446781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411 h 21600"/>
              <a:gd name="T14" fmla="*/ 17874 w 21600"/>
              <a:gd name="T15" fmla="*/ 1818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54" y="0"/>
                </a:moveTo>
                <a:lnTo>
                  <a:pt x="16154" y="3411"/>
                </a:lnTo>
                <a:lnTo>
                  <a:pt x="3375" y="3411"/>
                </a:lnTo>
                <a:lnTo>
                  <a:pt x="3375" y="18189"/>
                </a:lnTo>
                <a:lnTo>
                  <a:pt x="16154" y="18189"/>
                </a:lnTo>
                <a:lnTo>
                  <a:pt x="16154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411"/>
                </a:moveTo>
                <a:lnTo>
                  <a:pt x="1350" y="18189"/>
                </a:lnTo>
                <a:lnTo>
                  <a:pt x="2700" y="18189"/>
                </a:lnTo>
                <a:lnTo>
                  <a:pt x="2700" y="3411"/>
                </a:lnTo>
                <a:close/>
              </a:path>
              <a:path w="21600" h="21600">
                <a:moveTo>
                  <a:pt x="0" y="3411"/>
                </a:moveTo>
                <a:lnTo>
                  <a:pt x="0" y="18189"/>
                </a:lnTo>
                <a:lnTo>
                  <a:pt x="675" y="18189"/>
                </a:lnTo>
                <a:lnTo>
                  <a:pt x="675" y="3411"/>
                </a:ln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smtClean="0">
              <a:solidFill>
                <a:srgbClr val="FFFFFF"/>
              </a:solidFill>
            </a:endParaRPr>
          </a:p>
        </p:txBody>
      </p:sp>
      <p:sp>
        <p:nvSpPr>
          <p:cNvPr id="15445" name="Text Box 97"/>
          <p:cNvSpPr txBox="1">
            <a:spLocks noChangeArrowheads="1"/>
          </p:cNvSpPr>
          <p:nvPr/>
        </p:nvSpPr>
        <p:spPr bwMode="auto">
          <a:xfrm>
            <a:off x="3497263" y="4448175"/>
            <a:ext cx="4552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i="1" smtClean="0">
                <a:solidFill>
                  <a:srgbClr val="090121"/>
                </a:solidFill>
              </a:rPr>
              <a:t>Kenaikan jumlah spesies yang punah </a:t>
            </a:r>
            <a:endParaRPr lang="en-GB" sz="1600" i="1" smtClean="0">
              <a:solidFill>
                <a:srgbClr val="090121"/>
              </a:solidFill>
            </a:endParaRPr>
          </a:p>
        </p:txBody>
      </p:sp>
      <p:sp>
        <p:nvSpPr>
          <p:cNvPr id="15446" name="Text Box 98"/>
          <p:cNvSpPr txBox="1">
            <a:spLocks noChangeArrowheads="1"/>
          </p:cNvSpPr>
          <p:nvPr/>
        </p:nvSpPr>
        <p:spPr bwMode="auto">
          <a:xfrm>
            <a:off x="4208463" y="6043613"/>
            <a:ext cx="37195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i="1" smtClean="0">
                <a:solidFill>
                  <a:srgbClr val="090121"/>
                </a:solidFill>
              </a:rPr>
              <a:t>Naiknya resiko dari perubahan mendadak dari iklim global</a:t>
            </a:r>
            <a:endParaRPr lang="en-GB" sz="1600" i="1" smtClean="0">
              <a:solidFill>
                <a:srgbClr val="090121"/>
              </a:solidFill>
            </a:endParaRPr>
          </a:p>
        </p:txBody>
      </p:sp>
      <p:sp>
        <p:nvSpPr>
          <p:cNvPr id="15447" name="Rectangle 99"/>
          <p:cNvSpPr>
            <a:spLocks noChangeArrowheads="1"/>
          </p:cNvSpPr>
          <p:nvPr/>
        </p:nvSpPr>
        <p:spPr bwMode="auto">
          <a:xfrm>
            <a:off x="3917950" y="2924175"/>
            <a:ext cx="24225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i="1" smtClean="0">
                <a:solidFill>
                  <a:srgbClr val="090121"/>
                </a:solidFill>
                <a:cs typeface="Arial" pitchFamily="34" charset="0"/>
              </a:rPr>
              <a:t>Berkurangnya ketersediaan air di banyak daerah, terutama di Mediterrania dan Afsel</a:t>
            </a:r>
          </a:p>
        </p:txBody>
      </p:sp>
      <p:sp>
        <p:nvSpPr>
          <p:cNvPr id="994404" name="AutoShape 100"/>
          <p:cNvSpPr>
            <a:spLocks noChangeArrowheads="1"/>
          </p:cNvSpPr>
          <p:nvPr/>
        </p:nvSpPr>
        <p:spPr bwMode="auto">
          <a:xfrm>
            <a:off x="1439863" y="2971800"/>
            <a:ext cx="2159000" cy="1066800"/>
          </a:xfrm>
          <a:custGeom>
            <a:avLst/>
            <a:gdLst>
              <a:gd name="T0" fmla="*/ 152059065 w 21600"/>
              <a:gd name="T1" fmla="*/ 0 h 21600"/>
              <a:gd name="T2" fmla="*/ 0 w 21600"/>
              <a:gd name="T3" fmla="*/ 26344036 h 21600"/>
              <a:gd name="T4" fmla="*/ 152059065 w 21600"/>
              <a:gd name="T5" fmla="*/ 52688072 h 21600"/>
              <a:gd name="T6" fmla="*/ 215800068 w 21600"/>
              <a:gd name="T7" fmla="*/ 2634403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1896 h 21600"/>
              <a:gd name="T14" fmla="*/ 16340 w 21600"/>
              <a:gd name="T15" fmla="*/ 197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220" y="0"/>
                </a:moveTo>
                <a:lnTo>
                  <a:pt x="15220" y="1896"/>
                </a:lnTo>
                <a:lnTo>
                  <a:pt x="3375" y="1896"/>
                </a:lnTo>
                <a:lnTo>
                  <a:pt x="3375" y="19704"/>
                </a:lnTo>
                <a:lnTo>
                  <a:pt x="15220" y="19704"/>
                </a:lnTo>
                <a:lnTo>
                  <a:pt x="1522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1896"/>
                </a:moveTo>
                <a:lnTo>
                  <a:pt x="1350" y="19704"/>
                </a:lnTo>
                <a:lnTo>
                  <a:pt x="2700" y="19704"/>
                </a:lnTo>
                <a:lnTo>
                  <a:pt x="2700" y="1896"/>
                </a:lnTo>
                <a:close/>
              </a:path>
              <a:path w="21600" h="21600">
                <a:moveTo>
                  <a:pt x="0" y="1896"/>
                </a:moveTo>
                <a:lnTo>
                  <a:pt x="0" y="19704"/>
                </a:lnTo>
                <a:lnTo>
                  <a:pt x="675" y="19704"/>
                </a:lnTo>
                <a:lnTo>
                  <a:pt x="675" y="1896"/>
                </a:ln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smtClean="0">
              <a:solidFill>
                <a:srgbClr val="FFFFFF"/>
              </a:solidFill>
            </a:endParaRPr>
          </a:p>
        </p:txBody>
      </p:sp>
      <p:sp>
        <p:nvSpPr>
          <p:cNvPr id="15449" name="Rectangle 101"/>
          <p:cNvSpPr>
            <a:spLocks noChangeArrowheads="1"/>
          </p:cNvSpPr>
          <p:nvPr/>
        </p:nvSpPr>
        <p:spPr bwMode="auto">
          <a:xfrm>
            <a:off x="1714500" y="3209925"/>
            <a:ext cx="17240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300" b="1" i="1" smtClean="0">
                <a:solidFill>
                  <a:srgbClr val="090121"/>
                </a:solidFill>
                <a:cs typeface="Arial" pitchFamily="34" charset="0"/>
              </a:rPr>
              <a:t>Glasier menghilang  – ketersediaan air terancam</a:t>
            </a:r>
          </a:p>
        </p:txBody>
      </p:sp>
      <p:sp>
        <p:nvSpPr>
          <p:cNvPr id="994406" name="AutoShape 102"/>
          <p:cNvSpPr>
            <a:spLocks noChangeArrowheads="1"/>
          </p:cNvSpPr>
          <p:nvPr/>
        </p:nvSpPr>
        <p:spPr bwMode="auto">
          <a:xfrm>
            <a:off x="1160463" y="4371975"/>
            <a:ext cx="2235200" cy="685800"/>
          </a:xfrm>
          <a:custGeom>
            <a:avLst/>
            <a:gdLst>
              <a:gd name="T0" fmla="*/ 162553775 w 21600"/>
              <a:gd name="T1" fmla="*/ 0 h 21600"/>
              <a:gd name="T2" fmla="*/ 0 w 21600"/>
              <a:gd name="T3" fmla="*/ 10887075 h 21600"/>
              <a:gd name="T4" fmla="*/ 162553775 w 21600"/>
              <a:gd name="T5" fmla="*/ 21774150 h 21600"/>
              <a:gd name="T6" fmla="*/ 231301827 w 21600"/>
              <a:gd name="T7" fmla="*/ 108870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2025 h 21600"/>
              <a:gd name="T14" fmla="*/ 16384 w 21600"/>
              <a:gd name="T15" fmla="*/ 19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180" y="0"/>
                </a:moveTo>
                <a:lnTo>
                  <a:pt x="15180" y="2025"/>
                </a:lnTo>
                <a:lnTo>
                  <a:pt x="3375" y="2025"/>
                </a:lnTo>
                <a:lnTo>
                  <a:pt x="3375" y="19575"/>
                </a:lnTo>
                <a:lnTo>
                  <a:pt x="15180" y="19575"/>
                </a:lnTo>
                <a:lnTo>
                  <a:pt x="1518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025"/>
                </a:moveTo>
                <a:lnTo>
                  <a:pt x="1350" y="19575"/>
                </a:lnTo>
                <a:lnTo>
                  <a:pt x="2700" y="19575"/>
                </a:lnTo>
                <a:lnTo>
                  <a:pt x="2700" y="2025"/>
                </a:lnTo>
                <a:close/>
              </a:path>
              <a:path w="21600" h="21600">
                <a:moveTo>
                  <a:pt x="0" y="2025"/>
                </a:moveTo>
                <a:lnTo>
                  <a:pt x="0" y="19575"/>
                </a:lnTo>
                <a:lnTo>
                  <a:pt x="675" y="19575"/>
                </a:lnTo>
                <a:lnTo>
                  <a:pt x="675" y="2025"/>
                </a:ln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smtClean="0">
              <a:solidFill>
                <a:srgbClr val="FFFFFF"/>
              </a:solidFill>
            </a:endParaRPr>
          </a:p>
        </p:txBody>
      </p:sp>
      <p:sp>
        <p:nvSpPr>
          <p:cNvPr id="15451" name="Rectangle 103"/>
          <p:cNvSpPr>
            <a:spLocks noChangeArrowheads="1"/>
          </p:cNvSpPr>
          <p:nvPr/>
        </p:nvSpPr>
        <p:spPr bwMode="auto">
          <a:xfrm>
            <a:off x="1525588" y="4376738"/>
            <a:ext cx="176847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300" b="1" i="1" smtClean="0">
                <a:solidFill>
                  <a:srgbClr val="090121"/>
                </a:solidFill>
                <a:cs typeface="Arial" pitchFamily="34" charset="0"/>
              </a:rPr>
              <a:t>Kerusakan menyeluruh pada terumbu karang</a:t>
            </a:r>
            <a:endParaRPr lang="en-GB" sz="1300" b="1" i="1" smtClean="0">
              <a:solidFill>
                <a:srgbClr val="090121"/>
              </a:solidFill>
            </a:endParaRPr>
          </a:p>
        </p:txBody>
      </p:sp>
      <p:sp>
        <p:nvSpPr>
          <p:cNvPr id="994408" name="Text Box 104"/>
          <p:cNvSpPr txBox="1">
            <a:spLocks noChangeArrowheads="1"/>
          </p:cNvSpPr>
          <p:nvPr/>
        </p:nvSpPr>
        <p:spPr bwMode="auto">
          <a:xfrm>
            <a:off x="449263" y="5027613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Times New Roman" pitchFamily="18" charset="0"/>
              </a:rPr>
              <a:t>Kejadian cuaca ekstrim</a:t>
            </a:r>
            <a:endParaRPr lang="en-GB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994409" name="AutoShape 105"/>
          <p:cNvSpPr>
            <a:spLocks noChangeArrowheads="1"/>
          </p:cNvSpPr>
          <p:nvPr/>
        </p:nvSpPr>
        <p:spPr bwMode="auto">
          <a:xfrm>
            <a:off x="2074863" y="5133975"/>
            <a:ext cx="6908800" cy="609600"/>
          </a:xfrm>
          <a:custGeom>
            <a:avLst/>
            <a:gdLst>
              <a:gd name="T0" fmla="*/ 1652637458 w 21600"/>
              <a:gd name="T1" fmla="*/ 0 h 21600"/>
              <a:gd name="T2" fmla="*/ 0 w 21600"/>
              <a:gd name="T3" fmla="*/ 8602134 h 21600"/>
              <a:gd name="T4" fmla="*/ 1652637458 w 21600"/>
              <a:gd name="T5" fmla="*/ 17204267 h 21600"/>
              <a:gd name="T6" fmla="*/ 2147483647 w 21600"/>
              <a:gd name="T7" fmla="*/ 860213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2200 h 21600"/>
              <a:gd name="T14" fmla="*/ 17263 w 21600"/>
              <a:gd name="T15" fmla="*/ 19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54" y="0"/>
                </a:moveTo>
                <a:lnTo>
                  <a:pt x="16154" y="2200"/>
                </a:lnTo>
                <a:lnTo>
                  <a:pt x="3375" y="2200"/>
                </a:lnTo>
                <a:lnTo>
                  <a:pt x="3375" y="19400"/>
                </a:lnTo>
                <a:lnTo>
                  <a:pt x="16154" y="19400"/>
                </a:lnTo>
                <a:lnTo>
                  <a:pt x="16154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200"/>
                </a:moveTo>
                <a:lnTo>
                  <a:pt x="1350" y="19400"/>
                </a:lnTo>
                <a:lnTo>
                  <a:pt x="2700" y="19400"/>
                </a:lnTo>
                <a:lnTo>
                  <a:pt x="2700" y="2200"/>
                </a:lnTo>
                <a:close/>
              </a:path>
              <a:path w="21600" h="21600">
                <a:moveTo>
                  <a:pt x="0" y="2200"/>
                </a:moveTo>
                <a:lnTo>
                  <a:pt x="0" y="19400"/>
                </a:lnTo>
                <a:lnTo>
                  <a:pt x="675" y="19400"/>
                </a:lnTo>
                <a:lnTo>
                  <a:pt x="675" y="2200"/>
                </a:ln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smtClean="0">
              <a:solidFill>
                <a:srgbClr val="FFFFFF"/>
              </a:solidFill>
            </a:endParaRPr>
          </a:p>
        </p:txBody>
      </p:sp>
      <p:sp>
        <p:nvSpPr>
          <p:cNvPr id="15454" name="Rectangle 106"/>
          <p:cNvSpPr>
            <a:spLocks noChangeArrowheads="1"/>
          </p:cNvSpPr>
          <p:nvPr/>
        </p:nvSpPr>
        <p:spPr bwMode="auto">
          <a:xfrm>
            <a:off x="3175000" y="5122863"/>
            <a:ext cx="49815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500" b="1" i="1" smtClean="0">
                <a:solidFill>
                  <a:srgbClr val="090121"/>
                </a:solidFill>
              </a:rPr>
              <a:t>Naiknya intensitas badai, kebakaran hutan, kekeringan, banjir dan gelombang panas</a:t>
            </a:r>
          </a:p>
        </p:txBody>
      </p:sp>
      <p:sp>
        <p:nvSpPr>
          <p:cNvPr id="994411" name="AutoShape 107"/>
          <p:cNvSpPr>
            <a:spLocks noChangeArrowheads="1"/>
          </p:cNvSpPr>
          <p:nvPr/>
        </p:nvSpPr>
        <p:spPr bwMode="auto">
          <a:xfrm>
            <a:off x="1363663" y="2238375"/>
            <a:ext cx="3352800" cy="609600"/>
          </a:xfrm>
          <a:custGeom>
            <a:avLst/>
            <a:gdLst>
              <a:gd name="T0" fmla="*/ 381647999 w 21600"/>
              <a:gd name="T1" fmla="*/ 0 h 21600"/>
              <a:gd name="T2" fmla="*/ 0 w 21600"/>
              <a:gd name="T3" fmla="*/ 8602134 h 21600"/>
              <a:gd name="T4" fmla="*/ 381647999 w 21600"/>
              <a:gd name="T5" fmla="*/ 17204267 h 21600"/>
              <a:gd name="T6" fmla="*/ 520429034 w 21600"/>
              <a:gd name="T7" fmla="*/ 860213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2700 h 21600"/>
              <a:gd name="T14" fmla="*/ 17280 w 21600"/>
              <a:gd name="T15" fmla="*/ 18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840" y="0"/>
                </a:moveTo>
                <a:lnTo>
                  <a:pt x="15840" y="2700"/>
                </a:lnTo>
                <a:lnTo>
                  <a:pt x="3375" y="2700"/>
                </a:lnTo>
                <a:lnTo>
                  <a:pt x="3375" y="18900"/>
                </a:lnTo>
                <a:lnTo>
                  <a:pt x="15840" y="18900"/>
                </a:lnTo>
                <a:lnTo>
                  <a:pt x="1584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700"/>
                </a:moveTo>
                <a:lnTo>
                  <a:pt x="1350" y="18900"/>
                </a:lnTo>
                <a:lnTo>
                  <a:pt x="2700" y="18900"/>
                </a:lnTo>
                <a:lnTo>
                  <a:pt x="2700" y="2700"/>
                </a:lnTo>
                <a:close/>
              </a:path>
              <a:path w="21600" h="21600">
                <a:moveTo>
                  <a:pt x="0" y="2700"/>
                </a:moveTo>
                <a:lnTo>
                  <a:pt x="0" y="18900"/>
                </a:lnTo>
                <a:lnTo>
                  <a:pt x="675" y="18900"/>
                </a:lnTo>
                <a:lnTo>
                  <a:pt x="675" y="2700"/>
                </a:ln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smtClean="0">
              <a:solidFill>
                <a:srgbClr val="FFFFFF"/>
              </a:solidFill>
            </a:endParaRPr>
          </a:p>
        </p:txBody>
      </p:sp>
      <p:sp>
        <p:nvSpPr>
          <p:cNvPr id="15456" name="Rectangle 108"/>
          <p:cNvSpPr>
            <a:spLocks noChangeArrowheads="1"/>
          </p:cNvSpPr>
          <p:nvPr/>
        </p:nvSpPr>
        <p:spPr bwMode="auto">
          <a:xfrm>
            <a:off x="1806575" y="2247900"/>
            <a:ext cx="2616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300" b="1" i="1" smtClean="0">
                <a:solidFill>
                  <a:srgbClr val="090121"/>
                </a:solidFill>
                <a:cs typeface="Arial" pitchFamily="34" charset="0"/>
              </a:rPr>
              <a:t>Kemungkinan naiknya panen di daerah lintang tinggi</a:t>
            </a:r>
            <a:endParaRPr lang="en-GB" sz="1300" b="1" i="1" smtClean="0">
              <a:solidFill>
                <a:srgbClr val="090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6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9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9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9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9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9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9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9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9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9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99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386" grpId="0" animBg="1"/>
      <p:bldP spid="994387" grpId="0" animBg="1"/>
      <p:bldP spid="994389" grpId="0" animBg="1"/>
      <p:bldP spid="994397" grpId="0" animBg="1"/>
      <p:bldP spid="994399" grpId="0" animBg="1"/>
      <p:bldP spid="994400" grpId="0" animBg="1"/>
      <p:bldP spid="994404" grpId="0" animBg="1"/>
      <p:bldP spid="994406" grpId="0" animBg="1"/>
      <p:bldP spid="994409" grpId="0" animBg="1"/>
      <p:bldP spid="9944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122" y="2852936"/>
            <a:ext cx="8642350" cy="2304256"/>
          </a:xfrm>
        </p:spPr>
        <p:txBody>
          <a:bodyPr/>
          <a:lstStyle/>
          <a:p>
            <a:pPr eaLnBrk="1" hangingPunct="1"/>
            <a:r>
              <a:rPr lang="en-US" sz="4600" dirty="0" err="1" smtClean="0">
                <a:solidFill>
                  <a:schemeClr val="bg1"/>
                </a:solidFill>
                <a:latin typeface="Sylfaen" pitchFamily="18" charset="0"/>
              </a:rPr>
              <a:t>Kerusakan</a:t>
            </a:r>
            <a:r>
              <a:rPr lang="en-US" sz="4600" dirty="0" smtClean="0">
                <a:solidFill>
                  <a:schemeClr val="bg1"/>
                </a:solidFill>
                <a:latin typeface="Sylfaen" pitchFamily="18" charset="0"/>
              </a:rPr>
              <a:t> SDA &amp; LH,  </a:t>
            </a:r>
            <a:br>
              <a:rPr lang="en-US" sz="4600" dirty="0" smtClean="0">
                <a:solidFill>
                  <a:schemeClr val="bg1"/>
                </a:solidFill>
                <a:latin typeface="Sylfaen" pitchFamily="18" charset="0"/>
              </a:rPr>
            </a:br>
            <a:r>
              <a:rPr lang="en-US" sz="4600" dirty="0" err="1" smtClean="0">
                <a:solidFill>
                  <a:schemeClr val="bg1"/>
                </a:solidFill>
                <a:latin typeface="Sylfaen" pitchFamily="18" charset="0"/>
              </a:rPr>
              <a:t>Bisakah</a:t>
            </a:r>
            <a:r>
              <a:rPr lang="en-US" sz="4600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4600" dirty="0" err="1" smtClean="0">
                <a:solidFill>
                  <a:schemeClr val="bg1"/>
                </a:solidFill>
                <a:latin typeface="Sylfaen" pitchFamily="18" charset="0"/>
              </a:rPr>
              <a:t>dicegah</a:t>
            </a:r>
            <a:r>
              <a:rPr lang="en-US" sz="4600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4600" dirty="0" err="1" smtClean="0">
                <a:solidFill>
                  <a:schemeClr val="bg1"/>
                </a:solidFill>
                <a:latin typeface="Sylfaen" pitchFamily="18" charset="0"/>
              </a:rPr>
              <a:t>atau</a:t>
            </a:r>
            <a:r>
              <a:rPr lang="en-US" sz="4600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4600" dirty="0" err="1" smtClean="0">
                <a:solidFill>
                  <a:schemeClr val="bg1"/>
                </a:solidFill>
                <a:latin typeface="Sylfaen" pitchFamily="18" charset="0"/>
              </a:rPr>
              <a:t>dihentikan</a:t>
            </a:r>
            <a:r>
              <a:rPr lang="en-US" sz="4600" dirty="0" smtClean="0">
                <a:solidFill>
                  <a:schemeClr val="bg1"/>
                </a:solidFill>
                <a:latin typeface="Sylfaen" pitchFamily="18" charset="0"/>
              </a:rPr>
              <a:t>?</a:t>
            </a:r>
            <a:br>
              <a:rPr lang="en-US" sz="4600" dirty="0" smtClean="0">
                <a:solidFill>
                  <a:schemeClr val="bg1"/>
                </a:solidFill>
                <a:latin typeface="Sylfaen" pitchFamily="18" charset="0"/>
              </a:rPr>
            </a:br>
            <a:r>
              <a:rPr lang="en-US" sz="4600" dirty="0" smtClean="0">
                <a:solidFill>
                  <a:schemeClr val="bg1"/>
                </a:solidFill>
                <a:latin typeface="Sylfaen" pitchFamily="18" charset="0"/>
              </a:rPr>
              <a:t>PASTI BISA!!!</a:t>
            </a:r>
            <a:endParaRPr lang="en-US" sz="4600" i="1" dirty="0" smtClean="0">
              <a:solidFill>
                <a:schemeClr val="bg1"/>
              </a:solidFill>
              <a:latin typeface="Sylfaen" pitchFamily="18" charset="0"/>
            </a:endParaRPr>
          </a:p>
        </p:txBody>
      </p:sp>
      <p:pic>
        <p:nvPicPr>
          <p:cNvPr id="4" name="Picture 4" descr="ag0001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2485256" cy="2204864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pic>
        <p:nvPicPr>
          <p:cNvPr id="5" name="Picture 5" descr="j0428067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2" y="44624"/>
            <a:ext cx="2667000" cy="232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Teach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872" y="692696"/>
            <a:ext cx="101917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Teach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040" y="692696"/>
            <a:ext cx="101917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0692898"/>
      </p:ext>
    </p:extLst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solidFill>
                  <a:schemeClr val="tx1"/>
                </a:solidFill>
                <a:latin typeface="Copperplate Gothic Bold" pitchFamily="34" charset="0"/>
              </a:rPr>
              <a:t>Reforestasi/Aforestasi lahan kritis</a:t>
            </a:r>
            <a:endParaRPr lang="en-US" sz="4000">
              <a:solidFill>
                <a:schemeClr val="tx1"/>
              </a:solidFill>
              <a:latin typeface="Copperplate Gothic Bold" pitchFamily="34" charset="0"/>
              <a:sym typeface="Wingdings" pitchFamily="2" charset="2"/>
            </a:endParaRPr>
          </a:p>
        </p:txBody>
      </p:sp>
      <p:pic>
        <p:nvPicPr>
          <p:cNvPr id="201735" name="Picture 7" descr="Lahan with few months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3200400" cy="20574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6" name="Picture 8" descr="Perawatan Ja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124200" cy="21336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7" name="Picture 9" descr="Penanaman Bibit Jati 2 - landsca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200400" cy="22447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8" name="Picture 10" descr="Orang Nanam Jati - landscap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3124200" cy="21907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76600"/>
            <a:ext cx="2352675" cy="1676400"/>
          </a:xfrm>
          <a:prstGeom prst="rect">
            <a:avLst/>
          </a:prstGeom>
          <a:noFill/>
          <a:ln w="12700" cap="sq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82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>
                <a:latin typeface="Copperplate Gothic Bold" pitchFamily="34" charset="0"/>
              </a:rPr>
              <a:t>Pengelolaan pengairan &amp; saluran irigasi</a:t>
            </a:r>
            <a:endParaRPr lang="en-US" sz="3500">
              <a:latin typeface="Copperplate Gothic Bold" pitchFamily="34" charset="0"/>
            </a:endParaRPr>
          </a:p>
        </p:txBody>
      </p:sp>
      <p:pic>
        <p:nvPicPr>
          <p:cNvPr id="202757" name="Picture 5" descr="img_39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3048000" cy="2362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758" name="Picture 6" descr="Irigasi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3200400" cy="23034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759" name="Picture 7" descr="e_indonesi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200400" cy="23812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76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38600"/>
            <a:ext cx="3048000" cy="2286000"/>
          </a:xfrm>
          <a:prstGeom prst="rect">
            <a:avLst/>
          </a:prstGeom>
          <a:noFill/>
          <a:ln w="12700" cap="sq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32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600200" y="188913"/>
            <a:ext cx="6019800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PERTAHANKAN SIKLUS HIDROLOGI: E = P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821113" y="609600"/>
            <a:ext cx="1436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(SALVATO, 1972)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699000" y="931863"/>
            <a:ext cx="86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MATAHARI</a:t>
            </a: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4208463" y="838200"/>
            <a:ext cx="685800" cy="6858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7" name="Cloud"/>
          <p:cNvSpPr>
            <a:spLocks noChangeAspect="1" noEditPoints="1" noChangeArrowheads="1"/>
          </p:cNvSpPr>
          <p:nvPr/>
        </p:nvSpPr>
        <p:spPr bwMode="auto">
          <a:xfrm>
            <a:off x="914400" y="1295400"/>
            <a:ext cx="1676400" cy="4683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079500" y="1365250"/>
            <a:ext cx="1328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</a:rPr>
              <a:t>UAP AIR DLM ATM</a:t>
            </a:r>
          </a:p>
        </p:txBody>
      </p:sp>
      <p:sp>
        <p:nvSpPr>
          <p:cNvPr id="4109" name="Cloud"/>
          <p:cNvSpPr>
            <a:spLocks noChangeAspect="1" noEditPoints="1" noChangeArrowheads="1"/>
          </p:cNvSpPr>
          <p:nvPr/>
        </p:nvSpPr>
        <p:spPr bwMode="auto">
          <a:xfrm>
            <a:off x="5791200" y="1143000"/>
            <a:ext cx="2286000" cy="920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921375" y="1454150"/>
            <a:ext cx="2054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UAP AIR DLM TRANSPORTASI</a:t>
            </a:r>
          </a:p>
        </p:txBody>
      </p:sp>
      <p:sp>
        <p:nvSpPr>
          <p:cNvPr id="4111" name="Cloud"/>
          <p:cNvSpPr>
            <a:spLocks noChangeAspect="1" noEditPoints="1" noChangeArrowheads="1"/>
          </p:cNvSpPr>
          <p:nvPr/>
        </p:nvSpPr>
        <p:spPr bwMode="auto">
          <a:xfrm>
            <a:off x="838200" y="1987550"/>
            <a:ext cx="1066800" cy="4683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066800" y="2058988"/>
            <a:ext cx="581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AWAN</a:t>
            </a:r>
          </a:p>
        </p:txBody>
      </p:sp>
      <p:sp>
        <p:nvSpPr>
          <p:cNvPr id="4114" name="Cloud"/>
          <p:cNvSpPr>
            <a:spLocks noChangeAspect="1" noEditPoints="1" noChangeArrowheads="1"/>
          </p:cNvSpPr>
          <p:nvPr/>
        </p:nvSpPr>
        <p:spPr bwMode="auto">
          <a:xfrm>
            <a:off x="1524000" y="2139950"/>
            <a:ext cx="1676400" cy="4683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841500" y="2236788"/>
            <a:ext cx="1054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AWAN HUJAN</a:t>
            </a:r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2743200" y="26082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2895600" y="26082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>
            <a:off x="3048000" y="25320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>
            <a:off x="2590800" y="26844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>
            <a:off x="2438400" y="26844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>
            <a:off x="2286000" y="26844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>
            <a:off x="2133600" y="26082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>
            <a:off x="1981200" y="26082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>
            <a:off x="1828800" y="26082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>
            <a:off x="1676400" y="25320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31" name="Line 35"/>
          <p:cNvSpPr>
            <a:spLocks noChangeShapeType="1"/>
          </p:cNvSpPr>
          <p:nvPr/>
        </p:nvSpPr>
        <p:spPr bwMode="auto">
          <a:xfrm>
            <a:off x="3200400" y="24558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32" name="AutoShape 36"/>
          <p:cNvSpPr>
            <a:spLocks noChangeArrowheads="1"/>
          </p:cNvSpPr>
          <p:nvPr/>
        </p:nvSpPr>
        <p:spPr bwMode="auto">
          <a:xfrm>
            <a:off x="6997700" y="2197100"/>
            <a:ext cx="457200" cy="2438400"/>
          </a:xfrm>
          <a:prstGeom prst="up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33" name="AutoShape 37"/>
          <p:cNvSpPr>
            <a:spLocks noChangeArrowheads="1"/>
          </p:cNvSpPr>
          <p:nvPr/>
        </p:nvSpPr>
        <p:spPr bwMode="auto">
          <a:xfrm>
            <a:off x="3962400" y="1981200"/>
            <a:ext cx="1676400" cy="457200"/>
          </a:xfrm>
          <a:prstGeom prst="lef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7467600" y="2362200"/>
            <a:ext cx="11239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smtClean="0">
                <a:solidFill>
                  <a:srgbClr val="000000"/>
                </a:solidFill>
              </a:rPr>
              <a:t>PROSES PEMINDAHAN BHN LEPAS HSL PELAPUKAN &amp; EROSI OLEH AIR, ANGIN  &amp; ES</a:t>
            </a:r>
          </a:p>
        </p:txBody>
      </p:sp>
      <p:sp>
        <p:nvSpPr>
          <p:cNvPr id="4135" name="Text Box 39"/>
          <p:cNvSpPr txBox="1">
            <a:spLocks noChangeArrowheads="1"/>
          </p:cNvSpPr>
          <p:nvPr/>
        </p:nvSpPr>
        <p:spPr bwMode="auto">
          <a:xfrm>
            <a:off x="1358900" y="2952750"/>
            <a:ext cx="2282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PRESITIPASI HJN, EMBUN, SALJU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1219200" y="3275013"/>
            <a:ext cx="304800" cy="1817687"/>
          </a:xfrm>
          <a:prstGeom prst="downArrow">
            <a:avLst>
              <a:gd name="adj1" fmla="val 50000"/>
              <a:gd name="adj2" fmla="val 1490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37" name="AutoShape 41"/>
          <p:cNvSpPr>
            <a:spLocks noChangeArrowheads="1"/>
          </p:cNvSpPr>
          <p:nvPr/>
        </p:nvSpPr>
        <p:spPr bwMode="auto">
          <a:xfrm>
            <a:off x="1143000" y="5168900"/>
            <a:ext cx="457200" cy="7620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38" name="Line 42"/>
          <p:cNvSpPr>
            <a:spLocks noChangeShapeType="1"/>
          </p:cNvSpPr>
          <p:nvPr/>
        </p:nvSpPr>
        <p:spPr bwMode="auto">
          <a:xfrm>
            <a:off x="1447800" y="34925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1485900" y="3251200"/>
            <a:ext cx="1898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EVAPORASI WAKTU JATUH</a:t>
            </a:r>
          </a:p>
        </p:txBody>
      </p:sp>
      <p:sp>
        <p:nvSpPr>
          <p:cNvPr id="4140" name="Tree"/>
          <p:cNvSpPr>
            <a:spLocks noEditPoints="1" noChangeArrowheads="1"/>
          </p:cNvSpPr>
          <p:nvPr/>
        </p:nvSpPr>
        <p:spPr bwMode="auto">
          <a:xfrm>
            <a:off x="1828800" y="3492500"/>
            <a:ext cx="447675" cy="17430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41" name="Freeform 45"/>
          <p:cNvSpPr>
            <a:spLocks/>
          </p:cNvSpPr>
          <p:nvPr/>
        </p:nvSpPr>
        <p:spPr bwMode="auto">
          <a:xfrm>
            <a:off x="1600200" y="5219700"/>
            <a:ext cx="6934200" cy="1028700"/>
          </a:xfrm>
          <a:custGeom>
            <a:avLst/>
            <a:gdLst>
              <a:gd name="T0" fmla="*/ 0 w 4368"/>
              <a:gd name="T1" fmla="*/ 16 h 496"/>
              <a:gd name="T2" fmla="*/ 288 w 4368"/>
              <a:gd name="T3" fmla="*/ 16 h 496"/>
              <a:gd name="T4" fmla="*/ 1104 w 4368"/>
              <a:gd name="T5" fmla="*/ 112 h 496"/>
              <a:gd name="T6" fmla="*/ 2112 w 4368"/>
              <a:gd name="T7" fmla="*/ 160 h 496"/>
              <a:gd name="T8" fmla="*/ 3600 w 4368"/>
              <a:gd name="T9" fmla="*/ 352 h 496"/>
              <a:gd name="T10" fmla="*/ 4368 w 4368"/>
              <a:gd name="T11" fmla="*/ 4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68" h="496">
                <a:moveTo>
                  <a:pt x="0" y="16"/>
                </a:moveTo>
                <a:cubicBezTo>
                  <a:pt x="52" y="8"/>
                  <a:pt x="104" y="0"/>
                  <a:pt x="288" y="16"/>
                </a:cubicBezTo>
                <a:cubicBezTo>
                  <a:pt x="472" y="32"/>
                  <a:pt x="800" y="88"/>
                  <a:pt x="1104" y="112"/>
                </a:cubicBezTo>
                <a:cubicBezTo>
                  <a:pt x="1408" y="136"/>
                  <a:pt x="1696" y="120"/>
                  <a:pt x="2112" y="160"/>
                </a:cubicBezTo>
                <a:cubicBezTo>
                  <a:pt x="2528" y="200"/>
                  <a:pt x="3224" y="296"/>
                  <a:pt x="3600" y="352"/>
                </a:cubicBezTo>
                <a:cubicBezTo>
                  <a:pt x="3976" y="408"/>
                  <a:pt x="4172" y="452"/>
                  <a:pt x="4368" y="496"/>
                </a:cubicBezTo>
              </a:path>
            </a:pathLst>
          </a:custGeom>
          <a:noFill/>
          <a:ln w="28575" cmpd="sng">
            <a:solidFill>
              <a:srgbClr val="99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42" name="Line 46"/>
          <p:cNvSpPr>
            <a:spLocks noChangeShapeType="1"/>
          </p:cNvSpPr>
          <p:nvPr/>
        </p:nvSpPr>
        <p:spPr bwMode="auto">
          <a:xfrm>
            <a:off x="2133600" y="37338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43" name="Text Box 47"/>
          <p:cNvSpPr txBox="1">
            <a:spLocks noChangeArrowheads="1"/>
          </p:cNvSpPr>
          <p:nvPr/>
        </p:nvSpPr>
        <p:spPr bwMode="auto">
          <a:xfrm>
            <a:off x="2114550" y="3543300"/>
            <a:ext cx="19208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EVAPORASI DARITANAMAN</a:t>
            </a:r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>
            <a:off x="1981200" y="5257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47" name="Text Box 51"/>
          <p:cNvSpPr txBox="1">
            <a:spLocks noChangeArrowheads="1"/>
          </p:cNvSpPr>
          <p:nvPr/>
        </p:nvSpPr>
        <p:spPr bwMode="auto">
          <a:xfrm>
            <a:off x="1671638" y="5448300"/>
            <a:ext cx="11731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SUMUR GALIAN</a:t>
            </a:r>
          </a:p>
        </p:txBody>
      </p:sp>
      <p:sp>
        <p:nvSpPr>
          <p:cNvPr id="4148" name="Freeform 52"/>
          <p:cNvSpPr>
            <a:spLocks/>
          </p:cNvSpPr>
          <p:nvPr/>
        </p:nvSpPr>
        <p:spPr bwMode="auto">
          <a:xfrm>
            <a:off x="1828800" y="5651500"/>
            <a:ext cx="3810000" cy="165100"/>
          </a:xfrm>
          <a:custGeom>
            <a:avLst/>
            <a:gdLst>
              <a:gd name="T0" fmla="*/ 0 w 1440"/>
              <a:gd name="T1" fmla="*/ 56 h 64"/>
              <a:gd name="T2" fmla="*/ 240 w 1440"/>
              <a:gd name="T3" fmla="*/ 56 h 64"/>
              <a:gd name="T4" fmla="*/ 432 w 1440"/>
              <a:gd name="T5" fmla="*/ 8 h 64"/>
              <a:gd name="T6" fmla="*/ 768 w 1440"/>
              <a:gd name="T7" fmla="*/ 8 h 64"/>
              <a:gd name="T8" fmla="*/ 1440 w 1440"/>
              <a:gd name="T9" fmla="*/ 5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0" h="64">
                <a:moveTo>
                  <a:pt x="0" y="56"/>
                </a:moveTo>
                <a:cubicBezTo>
                  <a:pt x="84" y="60"/>
                  <a:pt x="168" y="64"/>
                  <a:pt x="240" y="56"/>
                </a:cubicBezTo>
                <a:cubicBezTo>
                  <a:pt x="312" y="48"/>
                  <a:pt x="344" y="16"/>
                  <a:pt x="432" y="8"/>
                </a:cubicBezTo>
                <a:cubicBezTo>
                  <a:pt x="520" y="0"/>
                  <a:pt x="600" y="0"/>
                  <a:pt x="768" y="8"/>
                </a:cubicBezTo>
                <a:cubicBezTo>
                  <a:pt x="936" y="16"/>
                  <a:pt x="1188" y="36"/>
                  <a:pt x="1440" y="56"/>
                </a:cubicBezTo>
              </a:path>
            </a:pathLst>
          </a:custGeom>
          <a:noFill/>
          <a:ln w="28575" cmpd="sng">
            <a:solidFill>
              <a:srgbClr val="99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49" name="Text Box 53"/>
          <p:cNvSpPr txBox="1">
            <a:spLocks noChangeArrowheads="1"/>
          </p:cNvSpPr>
          <p:nvPr/>
        </p:nvSpPr>
        <p:spPr bwMode="auto">
          <a:xfrm>
            <a:off x="3022600" y="5638800"/>
            <a:ext cx="8842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AIR TANAH</a:t>
            </a:r>
          </a:p>
        </p:txBody>
      </p:sp>
      <p:sp>
        <p:nvSpPr>
          <p:cNvPr id="4150" name="Text Box 54"/>
          <p:cNvSpPr txBox="1">
            <a:spLocks noChangeArrowheads="1"/>
          </p:cNvSpPr>
          <p:nvPr/>
        </p:nvSpPr>
        <p:spPr bwMode="auto">
          <a:xfrm>
            <a:off x="3167063" y="5410200"/>
            <a:ext cx="947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TANAH LIAT</a:t>
            </a:r>
          </a:p>
        </p:txBody>
      </p:sp>
      <p:sp>
        <p:nvSpPr>
          <p:cNvPr id="4151" name="Tree"/>
          <p:cNvSpPr>
            <a:spLocks noEditPoints="1" noChangeArrowheads="1"/>
          </p:cNvSpPr>
          <p:nvPr/>
        </p:nvSpPr>
        <p:spPr bwMode="auto">
          <a:xfrm>
            <a:off x="4200525" y="4483100"/>
            <a:ext cx="904875" cy="9525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52" name="Line 56"/>
          <p:cNvSpPr>
            <a:spLocks noChangeShapeType="1"/>
          </p:cNvSpPr>
          <p:nvPr/>
        </p:nvSpPr>
        <p:spPr bwMode="auto">
          <a:xfrm>
            <a:off x="3200400" y="39497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53" name="Line 57"/>
          <p:cNvSpPr>
            <a:spLocks noChangeShapeType="1"/>
          </p:cNvSpPr>
          <p:nvPr/>
        </p:nvSpPr>
        <p:spPr bwMode="auto">
          <a:xfrm>
            <a:off x="3200400" y="39497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54" name="Text Box 58"/>
          <p:cNvSpPr txBox="1">
            <a:spLocks noChangeArrowheads="1"/>
          </p:cNvSpPr>
          <p:nvPr/>
        </p:nvSpPr>
        <p:spPr bwMode="auto">
          <a:xfrm>
            <a:off x="3108325" y="3756025"/>
            <a:ext cx="1757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EVAPORASI DARI TANAH</a:t>
            </a:r>
          </a:p>
        </p:txBody>
      </p:sp>
      <p:sp>
        <p:nvSpPr>
          <p:cNvPr id="4155" name="Text Box 59"/>
          <p:cNvSpPr txBox="1">
            <a:spLocks noChangeArrowheads="1"/>
          </p:cNvSpPr>
          <p:nvPr/>
        </p:nvSpPr>
        <p:spPr bwMode="auto">
          <a:xfrm>
            <a:off x="4529138" y="4060825"/>
            <a:ext cx="2070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TRANSPIRASI DARI TANAMAN</a:t>
            </a:r>
          </a:p>
        </p:txBody>
      </p:sp>
      <p:sp>
        <p:nvSpPr>
          <p:cNvPr id="4156" name="Line 60"/>
          <p:cNvSpPr>
            <a:spLocks noChangeShapeType="1"/>
          </p:cNvSpPr>
          <p:nvPr/>
        </p:nvSpPr>
        <p:spPr bwMode="auto">
          <a:xfrm>
            <a:off x="4660900" y="4279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57" name="Line 61"/>
          <p:cNvSpPr>
            <a:spLocks noChangeShapeType="1"/>
          </p:cNvSpPr>
          <p:nvPr/>
        </p:nvSpPr>
        <p:spPr bwMode="auto">
          <a:xfrm>
            <a:off x="4660900" y="4267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58" name="Text Box 62"/>
          <p:cNvSpPr txBox="1">
            <a:spLocks noChangeArrowheads="1"/>
          </p:cNvSpPr>
          <p:nvPr/>
        </p:nvSpPr>
        <p:spPr bwMode="auto">
          <a:xfrm>
            <a:off x="5397500" y="4940300"/>
            <a:ext cx="1527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ALIRAN PERMUKAAN</a:t>
            </a:r>
          </a:p>
        </p:txBody>
      </p:sp>
      <p:sp>
        <p:nvSpPr>
          <p:cNvPr id="4160" name="Line 64"/>
          <p:cNvSpPr>
            <a:spLocks noChangeShapeType="1"/>
          </p:cNvSpPr>
          <p:nvPr/>
        </p:nvSpPr>
        <p:spPr bwMode="auto">
          <a:xfrm flipH="1">
            <a:off x="5257800" y="5105400"/>
            <a:ext cx="203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62" name="Text Box 66"/>
          <p:cNvSpPr txBox="1">
            <a:spLocks noChangeArrowheads="1"/>
          </p:cNvSpPr>
          <p:nvPr/>
        </p:nvSpPr>
        <p:spPr bwMode="auto">
          <a:xfrm>
            <a:off x="5638800" y="5321300"/>
            <a:ext cx="806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MATA AIR</a:t>
            </a:r>
          </a:p>
        </p:txBody>
      </p:sp>
      <p:sp>
        <p:nvSpPr>
          <p:cNvPr id="4165" name="Freeform 69"/>
          <p:cNvSpPr>
            <a:spLocks/>
          </p:cNvSpPr>
          <p:nvPr/>
        </p:nvSpPr>
        <p:spPr bwMode="auto">
          <a:xfrm>
            <a:off x="1295400" y="6134100"/>
            <a:ext cx="7264400" cy="177800"/>
          </a:xfrm>
          <a:custGeom>
            <a:avLst/>
            <a:gdLst>
              <a:gd name="T0" fmla="*/ 0 w 4576"/>
              <a:gd name="T1" fmla="*/ 56 h 112"/>
              <a:gd name="T2" fmla="*/ 432 w 4576"/>
              <a:gd name="T3" fmla="*/ 8 h 112"/>
              <a:gd name="T4" fmla="*/ 1008 w 4576"/>
              <a:gd name="T5" fmla="*/ 56 h 112"/>
              <a:gd name="T6" fmla="*/ 1440 w 4576"/>
              <a:gd name="T7" fmla="*/ 8 h 112"/>
              <a:gd name="T8" fmla="*/ 2064 w 4576"/>
              <a:gd name="T9" fmla="*/ 104 h 112"/>
              <a:gd name="T10" fmla="*/ 2544 w 4576"/>
              <a:gd name="T11" fmla="*/ 56 h 112"/>
              <a:gd name="T12" fmla="*/ 3120 w 4576"/>
              <a:gd name="T13" fmla="*/ 104 h 112"/>
              <a:gd name="T14" fmla="*/ 3552 w 4576"/>
              <a:gd name="T15" fmla="*/ 56 h 112"/>
              <a:gd name="T16" fmla="*/ 4416 w 4576"/>
              <a:gd name="T17" fmla="*/ 104 h 112"/>
              <a:gd name="T18" fmla="*/ 4512 w 4576"/>
              <a:gd name="T19" fmla="*/ 10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6" h="112">
                <a:moveTo>
                  <a:pt x="0" y="56"/>
                </a:moveTo>
                <a:cubicBezTo>
                  <a:pt x="132" y="32"/>
                  <a:pt x="264" y="8"/>
                  <a:pt x="432" y="8"/>
                </a:cubicBezTo>
                <a:cubicBezTo>
                  <a:pt x="600" y="8"/>
                  <a:pt x="840" y="56"/>
                  <a:pt x="1008" y="56"/>
                </a:cubicBezTo>
                <a:cubicBezTo>
                  <a:pt x="1176" y="56"/>
                  <a:pt x="1264" y="0"/>
                  <a:pt x="1440" y="8"/>
                </a:cubicBezTo>
                <a:cubicBezTo>
                  <a:pt x="1616" y="16"/>
                  <a:pt x="1880" y="96"/>
                  <a:pt x="2064" y="104"/>
                </a:cubicBezTo>
                <a:cubicBezTo>
                  <a:pt x="2248" y="112"/>
                  <a:pt x="2368" y="56"/>
                  <a:pt x="2544" y="56"/>
                </a:cubicBezTo>
                <a:cubicBezTo>
                  <a:pt x="2720" y="56"/>
                  <a:pt x="2952" y="104"/>
                  <a:pt x="3120" y="104"/>
                </a:cubicBezTo>
                <a:cubicBezTo>
                  <a:pt x="3288" y="104"/>
                  <a:pt x="3336" y="56"/>
                  <a:pt x="3552" y="56"/>
                </a:cubicBezTo>
                <a:cubicBezTo>
                  <a:pt x="3768" y="56"/>
                  <a:pt x="4256" y="96"/>
                  <a:pt x="4416" y="104"/>
                </a:cubicBezTo>
                <a:cubicBezTo>
                  <a:pt x="4576" y="112"/>
                  <a:pt x="4544" y="108"/>
                  <a:pt x="4512" y="1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67" name="Line 71"/>
          <p:cNvSpPr>
            <a:spLocks noChangeShapeType="1"/>
          </p:cNvSpPr>
          <p:nvPr/>
        </p:nvSpPr>
        <p:spPr bwMode="auto">
          <a:xfrm>
            <a:off x="1892300" y="52451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68" name="Text Box 72"/>
          <p:cNvSpPr txBox="1">
            <a:spLocks noChangeArrowheads="1"/>
          </p:cNvSpPr>
          <p:nvPr/>
        </p:nvSpPr>
        <p:spPr bwMode="auto">
          <a:xfrm>
            <a:off x="1981200" y="5927725"/>
            <a:ext cx="51958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PERKOLASI : PROSES MENYARING MLL PORI HALUS/ PERESAPAN AIR MLL TNH</a:t>
            </a:r>
          </a:p>
        </p:txBody>
      </p:sp>
      <p:sp>
        <p:nvSpPr>
          <p:cNvPr id="4169" name="Text Box 73"/>
          <p:cNvSpPr txBox="1">
            <a:spLocks noChangeArrowheads="1"/>
          </p:cNvSpPr>
          <p:nvPr/>
        </p:nvSpPr>
        <p:spPr bwMode="auto">
          <a:xfrm>
            <a:off x="889000" y="3048000"/>
            <a:ext cx="2286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SUMUR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 POMPA</a:t>
            </a:r>
          </a:p>
        </p:txBody>
      </p:sp>
      <p:sp>
        <p:nvSpPr>
          <p:cNvPr id="4170" name="Freeform 74"/>
          <p:cNvSpPr>
            <a:spLocks/>
          </p:cNvSpPr>
          <p:nvPr/>
        </p:nvSpPr>
        <p:spPr bwMode="auto">
          <a:xfrm flipV="1">
            <a:off x="381000" y="5283200"/>
            <a:ext cx="762000" cy="74613"/>
          </a:xfrm>
          <a:custGeom>
            <a:avLst/>
            <a:gdLst>
              <a:gd name="T0" fmla="*/ 0 w 1440"/>
              <a:gd name="T1" fmla="*/ 56 h 64"/>
              <a:gd name="T2" fmla="*/ 240 w 1440"/>
              <a:gd name="T3" fmla="*/ 56 h 64"/>
              <a:gd name="T4" fmla="*/ 432 w 1440"/>
              <a:gd name="T5" fmla="*/ 8 h 64"/>
              <a:gd name="T6" fmla="*/ 768 w 1440"/>
              <a:gd name="T7" fmla="*/ 8 h 64"/>
              <a:gd name="T8" fmla="*/ 1440 w 1440"/>
              <a:gd name="T9" fmla="*/ 5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0" h="64">
                <a:moveTo>
                  <a:pt x="0" y="56"/>
                </a:moveTo>
                <a:cubicBezTo>
                  <a:pt x="84" y="60"/>
                  <a:pt x="168" y="64"/>
                  <a:pt x="240" y="56"/>
                </a:cubicBezTo>
                <a:cubicBezTo>
                  <a:pt x="312" y="48"/>
                  <a:pt x="344" y="16"/>
                  <a:pt x="432" y="8"/>
                </a:cubicBezTo>
                <a:cubicBezTo>
                  <a:pt x="520" y="0"/>
                  <a:pt x="600" y="0"/>
                  <a:pt x="768" y="8"/>
                </a:cubicBezTo>
                <a:cubicBezTo>
                  <a:pt x="936" y="16"/>
                  <a:pt x="1188" y="36"/>
                  <a:pt x="1440" y="56"/>
                </a:cubicBezTo>
              </a:path>
            </a:pathLst>
          </a:custGeom>
          <a:noFill/>
          <a:ln w="28575" cmpd="sng">
            <a:solidFill>
              <a:srgbClr val="99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71" name="Text Box 75"/>
          <p:cNvSpPr txBox="1">
            <a:spLocks noChangeArrowheads="1"/>
          </p:cNvSpPr>
          <p:nvPr/>
        </p:nvSpPr>
        <p:spPr bwMode="auto">
          <a:xfrm>
            <a:off x="342900" y="4940300"/>
            <a:ext cx="889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smtClean="0">
                <a:solidFill>
                  <a:srgbClr val="000000"/>
                </a:solidFill>
              </a:rPr>
              <a:t>INFILTRASI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smtClean="0">
                <a:solidFill>
                  <a:srgbClr val="000000"/>
                </a:solidFill>
              </a:rPr>
              <a:t>SUMUR BOR</a:t>
            </a:r>
          </a:p>
        </p:txBody>
      </p:sp>
      <p:sp>
        <p:nvSpPr>
          <p:cNvPr id="4172" name="Text Box 76"/>
          <p:cNvSpPr txBox="1">
            <a:spLocks noChangeArrowheads="1"/>
          </p:cNvSpPr>
          <p:nvPr/>
        </p:nvSpPr>
        <p:spPr bwMode="auto">
          <a:xfrm>
            <a:off x="401638" y="5448300"/>
            <a:ext cx="6651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TANAH </a:t>
            </a:r>
          </a:p>
        </p:txBody>
      </p:sp>
      <p:sp>
        <p:nvSpPr>
          <p:cNvPr id="4173" name="Line 77"/>
          <p:cNvSpPr>
            <a:spLocks noChangeShapeType="1"/>
          </p:cNvSpPr>
          <p:nvPr/>
        </p:nvSpPr>
        <p:spPr bwMode="auto">
          <a:xfrm>
            <a:off x="5638800" y="56515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74" name="Line 78"/>
          <p:cNvSpPr>
            <a:spLocks noChangeShapeType="1"/>
          </p:cNvSpPr>
          <p:nvPr/>
        </p:nvSpPr>
        <p:spPr bwMode="auto">
          <a:xfrm>
            <a:off x="5715000" y="56515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75" name="Text Box 79"/>
          <p:cNvSpPr txBox="1">
            <a:spLocks noChangeArrowheads="1"/>
          </p:cNvSpPr>
          <p:nvPr/>
        </p:nvSpPr>
        <p:spPr bwMode="auto">
          <a:xfrm>
            <a:off x="7221538" y="5105400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EVAPORASI DARI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PERMUKAAN AIR</a:t>
            </a:r>
          </a:p>
        </p:txBody>
      </p:sp>
      <p:sp>
        <p:nvSpPr>
          <p:cNvPr id="4176" name="Freeform 80"/>
          <p:cNvSpPr>
            <a:spLocks/>
          </p:cNvSpPr>
          <p:nvPr/>
        </p:nvSpPr>
        <p:spPr bwMode="auto">
          <a:xfrm>
            <a:off x="7200900" y="5854700"/>
            <a:ext cx="1676400" cy="88900"/>
          </a:xfrm>
          <a:custGeom>
            <a:avLst/>
            <a:gdLst>
              <a:gd name="T0" fmla="*/ 0 w 1056"/>
              <a:gd name="T1" fmla="*/ 48 h 56"/>
              <a:gd name="T2" fmla="*/ 144 w 1056"/>
              <a:gd name="T3" fmla="*/ 0 h 56"/>
              <a:gd name="T4" fmla="*/ 336 w 1056"/>
              <a:gd name="T5" fmla="*/ 48 h 56"/>
              <a:gd name="T6" fmla="*/ 480 w 1056"/>
              <a:gd name="T7" fmla="*/ 0 h 56"/>
              <a:gd name="T8" fmla="*/ 624 w 1056"/>
              <a:gd name="T9" fmla="*/ 48 h 56"/>
              <a:gd name="T10" fmla="*/ 768 w 1056"/>
              <a:gd name="T11" fmla="*/ 48 h 56"/>
              <a:gd name="T12" fmla="*/ 864 w 1056"/>
              <a:gd name="T13" fmla="*/ 0 h 56"/>
              <a:gd name="T14" fmla="*/ 1056 w 1056"/>
              <a:gd name="T15" fmla="*/ 4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6" h="56">
                <a:moveTo>
                  <a:pt x="0" y="48"/>
                </a:moveTo>
                <a:cubicBezTo>
                  <a:pt x="44" y="24"/>
                  <a:pt x="88" y="0"/>
                  <a:pt x="144" y="0"/>
                </a:cubicBezTo>
                <a:cubicBezTo>
                  <a:pt x="200" y="0"/>
                  <a:pt x="280" y="48"/>
                  <a:pt x="336" y="48"/>
                </a:cubicBezTo>
                <a:cubicBezTo>
                  <a:pt x="392" y="48"/>
                  <a:pt x="432" y="0"/>
                  <a:pt x="480" y="0"/>
                </a:cubicBezTo>
                <a:cubicBezTo>
                  <a:pt x="528" y="0"/>
                  <a:pt x="576" y="40"/>
                  <a:pt x="624" y="48"/>
                </a:cubicBezTo>
                <a:cubicBezTo>
                  <a:pt x="672" y="56"/>
                  <a:pt x="728" y="56"/>
                  <a:pt x="768" y="48"/>
                </a:cubicBezTo>
                <a:cubicBezTo>
                  <a:pt x="808" y="40"/>
                  <a:pt x="816" y="0"/>
                  <a:pt x="864" y="0"/>
                </a:cubicBezTo>
                <a:cubicBezTo>
                  <a:pt x="912" y="0"/>
                  <a:pt x="984" y="24"/>
                  <a:pt x="1056" y="48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77" name="Text Box 81"/>
          <p:cNvSpPr txBox="1">
            <a:spLocks noChangeArrowheads="1"/>
          </p:cNvSpPr>
          <p:nvPr/>
        </p:nvSpPr>
        <p:spPr bwMode="auto">
          <a:xfrm>
            <a:off x="8026400" y="5943600"/>
            <a:ext cx="1054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DANAU, LAUT</a:t>
            </a:r>
          </a:p>
        </p:txBody>
      </p:sp>
      <p:sp>
        <p:nvSpPr>
          <p:cNvPr id="4178" name="Line 82"/>
          <p:cNvSpPr>
            <a:spLocks noChangeShapeType="1"/>
          </p:cNvSpPr>
          <p:nvPr/>
        </p:nvSpPr>
        <p:spPr bwMode="auto">
          <a:xfrm flipH="1">
            <a:off x="7239000" y="46482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7239000" y="4648200"/>
            <a:ext cx="12239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UDARA HANGAT</a:t>
            </a:r>
          </a:p>
        </p:txBody>
      </p:sp>
      <p:sp>
        <p:nvSpPr>
          <p:cNvPr id="4180" name="Oval 84"/>
          <p:cNvSpPr>
            <a:spLocks noChangeArrowheads="1"/>
          </p:cNvSpPr>
          <p:nvPr/>
        </p:nvSpPr>
        <p:spPr bwMode="auto">
          <a:xfrm>
            <a:off x="1600200" y="62230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81" name="Oval 85"/>
          <p:cNvSpPr>
            <a:spLocks noChangeArrowheads="1"/>
          </p:cNvSpPr>
          <p:nvPr/>
        </p:nvSpPr>
        <p:spPr bwMode="auto">
          <a:xfrm>
            <a:off x="1752600" y="63754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82" name="Oval 86"/>
          <p:cNvSpPr>
            <a:spLocks noChangeArrowheads="1"/>
          </p:cNvSpPr>
          <p:nvPr/>
        </p:nvSpPr>
        <p:spPr bwMode="auto">
          <a:xfrm>
            <a:off x="1905000" y="65278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83" name="Oval 87"/>
          <p:cNvSpPr>
            <a:spLocks noChangeArrowheads="1"/>
          </p:cNvSpPr>
          <p:nvPr/>
        </p:nvSpPr>
        <p:spPr bwMode="auto">
          <a:xfrm>
            <a:off x="2032000" y="62103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84" name="Oval 88"/>
          <p:cNvSpPr>
            <a:spLocks noChangeArrowheads="1"/>
          </p:cNvSpPr>
          <p:nvPr/>
        </p:nvSpPr>
        <p:spPr bwMode="auto">
          <a:xfrm>
            <a:off x="2184400" y="63627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85" name="Oval 89"/>
          <p:cNvSpPr>
            <a:spLocks noChangeArrowheads="1"/>
          </p:cNvSpPr>
          <p:nvPr/>
        </p:nvSpPr>
        <p:spPr bwMode="auto">
          <a:xfrm>
            <a:off x="2336800" y="65151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86" name="Oval 90"/>
          <p:cNvSpPr>
            <a:spLocks noChangeArrowheads="1"/>
          </p:cNvSpPr>
          <p:nvPr/>
        </p:nvSpPr>
        <p:spPr bwMode="auto">
          <a:xfrm>
            <a:off x="2514600" y="62484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87" name="Oval 91"/>
          <p:cNvSpPr>
            <a:spLocks noChangeArrowheads="1"/>
          </p:cNvSpPr>
          <p:nvPr/>
        </p:nvSpPr>
        <p:spPr bwMode="auto">
          <a:xfrm>
            <a:off x="2667000" y="64008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88" name="Oval 92"/>
          <p:cNvSpPr>
            <a:spLocks noChangeArrowheads="1"/>
          </p:cNvSpPr>
          <p:nvPr/>
        </p:nvSpPr>
        <p:spPr bwMode="auto">
          <a:xfrm>
            <a:off x="2819400" y="65532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89" name="Oval 93"/>
          <p:cNvSpPr>
            <a:spLocks noChangeArrowheads="1"/>
          </p:cNvSpPr>
          <p:nvPr/>
        </p:nvSpPr>
        <p:spPr bwMode="auto">
          <a:xfrm>
            <a:off x="2971800" y="62484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0" name="Oval 94"/>
          <p:cNvSpPr>
            <a:spLocks noChangeArrowheads="1"/>
          </p:cNvSpPr>
          <p:nvPr/>
        </p:nvSpPr>
        <p:spPr bwMode="auto">
          <a:xfrm>
            <a:off x="3124200" y="64008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1" name="Oval 95"/>
          <p:cNvSpPr>
            <a:spLocks noChangeArrowheads="1"/>
          </p:cNvSpPr>
          <p:nvPr/>
        </p:nvSpPr>
        <p:spPr bwMode="auto">
          <a:xfrm>
            <a:off x="3276600" y="65532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2" name="Oval 96"/>
          <p:cNvSpPr>
            <a:spLocks noChangeArrowheads="1"/>
          </p:cNvSpPr>
          <p:nvPr/>
        </p:nvSpPr>
        <p:spPr bwMode="auto">
          <a:xfrm>
            <a:off x="3352800" y="61722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3" name="Oval 97"/>
          <p:cNvSpPr>
            <a:spLocks noChangeArrowheads="1"/>
          </p:cNvSpPr>
          <p:nvPr/>
        </p:nvSpPr>
        <p:spPr bwMode="auto">
          <a:xfrm>
            <a:off x="3505200" y="63246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4" name="Oval 98"/>
          <p:cNvSpPr>
            <a:spLocks noChangeArrowheads="1"/>
          </p:cNvSpPr>
          <p:nvPr/>
        </p:nvSpPr>
        <p:spPr bwMode="auto">
          <a:xfrm>
            <a:off x="3657600" y="64770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5" name="Oval 99"/>
          <p:cNvSpPr>
            <a:spLocks noChangeArrowheads="1"/>
          </p:cNvSpPr>
          <p:nvPr/>
        </p:nvSpPr>
        <p:spPr bwMode="auto">
          <a:xfrm>
            <a:off x="3810000" y="62484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6" name="Oval 100"/>
          <p:cNvSpPr>
            <a:spLocks noChangeArrowheads="1"/>
          </p:cNvSpPr>
          <p:nvPr/>
        </p:nvSpPr>
        <p:spPr bwMode="auto">
          <a:xfrm>
            <a:off x="3962400" y="64008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7" name="Oval 101"/>
          <p:cNvSpPr>
            <a:spLocks noChangeArrowheads="1"/>
          </p:cNvSpPr>
          <p:nvPr/>
        </p:nvSpPr>
        <p:spPr bwMode="auto">
          <a:xfrm>
            <a:off x="4267200" y="63246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4419600" y="64770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4660900" y="63246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4813300" y="64770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4965700" y="66294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067300" y="62865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219700" y="64389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372100" y="65913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4114800" y="65532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66" name="Text Box 70"/>
          <p:cNvSpPr txBox="1">
            <a:spLocks noChangeArrowheads="1"/>
          </p:cNvSpPr>
          <p:nvPr/>
        </p:nvSpPr>
        <p:spPr bwMode="auto">
          <a:xfrm>
            <a:off x="685800" y="6388100"/>
            <a:ext cx="11191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BATU-BATUAN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4572000" y="66167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486400" y="62865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638800" y="64389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791200" y="65913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10" name="Oval 114"/>
          <p:cNvSpPr>
            <a:spLocks noChangeArrowheads="1"/>
          </p:cNvSpPr>
          <p:nvPr/>
        </p:nvSpPr>
        <p:spPr bwMode="auto">
          <a:xfrm>
            <a:off x="5943600" y="63119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11" name="Oval 115"/>
          <p:cNvSpPr>
            <a:spLocks noChangeArrowheads="1"/>
          </p:cNvSpPr>
          <p:nvPr/>
        </p:nvSpPr>
        <p:spPr bwMode="auto">
          <a:xfrm>
            <a:off x="6096000" y="64643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12" name="Oval 116"/>
          <p:cNvSpPr>
            <a:spLocks noChangeArrowheads="1"/>
          </p:cNvSpPr>
          <p:nvPr/>
        </p:nvSpPr>
        <p:spPr bwMode="auto">
          <a:xfrm>
            <a:off x="6248400" y="66167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13" name="Oval 117"/>
          <p:cNvSpPr>
            <a:spLocks noChangeArrowheads="1"/>
          </p:cNvSpPr>
          <p:nvPr/>
        </p:nvSpPr>
        <p:spPr bwMode="auto">
          <a:xfrm>
            <a:off x="6400800" y="63246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14" name="Oval 118"/>
          <p:cNvSpPr>
            <a:spLocks noChangeArrowheads="1"/>
          </p:cNvSpPr>
          <p:nvPr/>
        </p:nvSpPr>
        <p:spPr bwMode="auto">
          <a:xfrm>
            <a:off x="6553200" y="64770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15" name="Oval 119"/>
          <p:cNvSpPr>
            <a:spLocks noChangeArrowheads="1"/>
          </p:cNvSpPr>
          <p:nvPr/>
        </p:nvSpPr>
        <p:spPr bwMode="auto">
          <a:xfrm>
            <a:off x="6705600" y="66294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16" name="Oval 120"/>
          <p:cNvSpPr>
            <a:spLocks noChangeArrowheads="1"/>
          </p:cNvSpPr>
          <p:nvPr/>
        </p:nvSpPr>
        <p:spPr bwMode="auto">
          <a:xfrm>
            <a:off x="6819900" y="62484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17" name="Oval 121"/>
          <p:cNvSpPr>
            <a:spLocks noChangeArrowheads="1"/>
          </p:cNvSpPr>
          <p:nvPr/>
        </p:nvSpPr>
        <p:spPr bwMode="auto">
          <a:xfrm>
            <a:off x="6972300" y="64008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18" name="Oval 122"/>
          <p:cNvSpPr>
            <a:spLocks noChangeArrowheads="1"/>
          </p:cNvSpPr>
          <p:nvPr/>
        </p:nvSpPr>
        <p:spPr bwMode="auto">
          <a:xfrm>
            <a:off x="7124700" y="65532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19" name="Oval 123"/>
          <p:cNvSpPr>
            <a:spLocks noChangeArrowheads="1"/>
          </p:cNvSpPr>
          <p:nvPr/>
        </p:nvSpPr>
        <p:spPr bwMode="auto">
          <a:xfrm>
            <a:off x="7239000" y="62484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20" name="Oval 124"/>
          <p:cNvSpPr>
            <a:spLocks noChangeArrowheads="1"/>
          </p:cNvSpPr>
          <p:nvPr/>
        </p:nvSpPr>
        <p:spPr bwMode="auto">
          <a:xfrm>
            <a:off x="7391400" y="64008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21" name="Oval 125"/>
          <p:cNvSpPr>
            <a:spLocks noChangeArrowheads="1"/>
          </p:cNvSpPr>
          <p:nvPr/>
        </p:nvSpPr>
        <p:spPr bwMode="auto">
          <a:xfrm>
            <a:off x="7543800" y="65532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22" name="Oval 126"/>
          <p:cNvSpPr>
            <a:spLocks noChangeArrowheads="1"/>
          </p:cNvSpPr>
          <p:nvPr/>
        </p:nvSpPr>
        <p:spPr bwMode="auto">
          <a:xfrm>
            <a:off x="7696200" y="62865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23" name="Oval 127"/>
          <p:cNvSpPr>
            <a:spLocks noChangeArrowheads="1"/>
          </p:cNvSpPr>
          <p:nvPr/>
        </p:nvSpPr>
        <p:spPr bwMode="auto">
          <a:xfrm>
            <a:off x="7848600" y="64389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24" name="Oval 128"/>
          <p:cNvSpPr>
            <a:spLocks noChangeArrowheads="1"/>
          </p:cNvSpPr>
          <p:nvPr/>
        </p:nvSpPr>
        <p:spPr bwMode="auto">
          <a:xfrm>
            <a:off x="8001000" y="65913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25" name="Oval 129"/>
          <p:cNvSpPr>
            <a:spLocks noChangeArrowheads="1"/>
          </p:cNvSpPr>
          <p:nvPr/>
        </p:nvSpPr>
        <p:spPr bwMode="auto">
          <a:xfrm>
            <a:off x="8191500" y="63246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26" name="Oval 130"/>
          <p:cNvSpPr>
            <a:spLocks noChangeArrowheads="1"/>
          </p:cNvSpPr>
          <p:nvPr/>
        </p:nvSpPr>
        <p:spPr bwMode="auto">
          <a:xfrm>
            <a:off x="8343900" y="64770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27" name="Oval 131"/>
          <p:cNvSpPr>
            <a:spLocks noChangeArrowheads="1"/>
          </p:cNvSpPr>
          <p:nvPr/>
        </p:nvSpPr>
        <p:spPr bwMode="auto">
          <a:xfrm>
            <a:off x="8496300" y="66294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1752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Kondensasi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73473"/>
      </p:ext>
    </p:extLst>
  </p:cSld>
  <p:clrMapOvr>
    <a:masterClrMapping/>
  </p:clrMapOvr>
  <p:transition xmlns:p14="http://schemas.microsoft.com/office/powerpoint/2010/main" spd="slow">
    <p:wheel spokes="8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60438"/>
          </a:xfrm>
        </p:spPr>
        <p:txBody>
          <a:bodyPr/>
          <a:lstStyle/>
          <a:p>
            <a:r>
              <a:rPr lang="en-GB" sz="3000">
                <a:latin typeface="Copperplate Gothic Bold" pitchFamily="34" charset="0"/>
              </a:rPr>
              <a:t>Penanaman</a:t>
            </a:r>
            <a:br>
              <a:rPr lang="en-GB" sz="3000">
                <a:latin typeface="Copperplate Gothic Bold" pitchFamily="34" charset="0"/>
              </a:rPr>
            </a:br>
            <a:r>
              <a:rPr lang="en-GB" sz="3000">
                <a:latin typeface="Copperplate Gothic Bold" pitchFamily="34" charset="0"/>
              </a:rPr>
              <a:t> bakau (manggrove) </a:t>
            </a:r>
            <a:r>
              <a:rPr lang="en-GB" sz="3000">
                <a:latin typeface="Copperplate Gothic Bold" pitchFamily="34" charset="0"/>
                <a:sym typeface="Wingdings" pitchFamily="2" charset="2"/>
              </a:rPr>
              <a:t> </a:t>
            </a:r>
            <a:r>
              <a:rPr lang="en-GB" sz="3000" i="1">
                <a:latin typeface="Copperplate Gothic Bold" pitchFamily="34" charset="0"/>
                <a:sym typeface="Wingdings" pitchFamily="2" charset="2"/>
              </a:rPr>
              <a:t>seawall</a:t>
            </a:r>
            <a:endParaRPr lang="en-US" sz="3000">
              <a:latin typeface="Copperplate Gothic Bold" pitchFamily="34" charset="0"/>
            </a:endParaRPr>
          </a:p>
        </p:txBody>
      </p:sp>
      <p:pic>
        <p:nvPicPr>
          <p:cNvPr id="203780" name="Picture 4" descr="1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1905000" cy="2438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81" name="Picture 5" descr="5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1905000" cy="2057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84" name="Picture 8" descr="MANGRO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3352800" cy="228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85" name="Picture 9" descr="gbpl-kronj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3352800" cy="2247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87" name="Line 11"/>
          <p:cNvSpPr>
            <a:spLocks noChangeShapeType="1"/>
          </p:cNvSpPr>
          <p:nvPr/>
        </p:nvSpPr>
        <p:spPr bwMode="auto">
          <a:xfrm flipV="1">
            <a:off x="2286000" y="3733800"/>
            <a:ext cx="457200" cy="381000"/>
          </a:xfrm>
          <a:prstGeom prst="line">
            <a:avLst/>
          </a:prstGeom>
          <a:noFill/>
          <a:ln w="76200" cap="sq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srgbClr val="EAEAEA"/>
              </a:solidFill>
              <a:latin typeface="Arial" pitchFamily="34" charset="0"/>
            </a:endParaRPr>
          </a:p>
        </p:txBody>
      </p:sp>
      <p:sp>
        <p:nvSpPr>
          <p:cNvPr id="203788" name="Line 12"/>
          <p:cNvSpPr>
            <a:spLocks noChangeShapeType="1"/>
          </p:cNvSpPr>
          <p:nvPr/>
        </p:nvSpPr>
        <p:spPr bwMode="auto">
          <a:xfrm flipV="1">
            <a:off x="4876800" y="2667000"/>
            <a:ext cx="685800" cy="304800"/>
          </a:xfrm>
          <a:prstGeom prst="line">
            <a:avLst/>
          </a:prstGeom>
          <a:noFill/>
          <a:ln w="76200" cap="sq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srgbClr val="EAEAEA"/>
              </a:solidFill>
              <a:latin typeface="Arial" pitchFamily="34" charset="0"/>
            </a:endParaRPr>
          </a:p>
        </p:txBody>
      </p:sp>
      <p:sp>
        <p:nvSpPr>
          <p:cNvPr id="203789" name="Line 13"/>
          <p:cNvSpPr>
            <a:spLocks noChangeShapeType="1"/>
          </p:cNvSpPr>
          <p:nvPr/>
        </p:nvSpPr>
        <p:spPr bwMode="auto">
          <a:xfrm>
            <a:off x="7162800" y="3581400"/>
            <a:ext cx="0" cy="533400"/>
          </a:xfrm>
          <a:prstGeom prst="line">
            <a:avLst/>
          </a:prstGeom>
          <a:noFill/>
          <a:ln w="76200" cap="sq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srgbClr val="EAEAEA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83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20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20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20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7" grpId="0" animBg="1"/>
      <p:bldP spid="203788" grpId="0" animBg="1"/>
      <p:bldP spid="20378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latin typeface="Arial" pitchFamily="34" charset="0"/>
                <a:cs typeface="Arial" pitchFamily="34" charset="0"/>
              </a:rPr>
              <a:t>Rehabilitasi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Terumbu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Karang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32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Penyerapan</a:t>
            </a:r>
            <a:r>
              <a:rPr lang="en-US" sz="3200" dirty="0">
                <a:latin typeface="Arial" pitchFamily="34" charset="0"/>
                <a:cs typeface="Arial" pitchFamily="34" charset="0"/>
                <a:sym typeface="Wingdings" pitchFamily="2" charset="2"/>
              </a:rPr>
              <a:t> CO</a:t>
            </a:r>
            <a:r>
              <a:rPr lang="en-US" sz="3200" baseline="-25000" dirty="0"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en-US" sz="3200" dirty="0">
                <a:latin typeface="Arial" pitchFamily="34" charset="0"/>
                <a:cs typeface="Arial" pitchFamily="34" charset="0"/>
                <a:sym typeface="Wingdings" pitchFamily="2" charset="2"/>
              </a:rPr>
              <a:t> di </a:t>
            </a:r>
            <a:r>
              <a:rPr lang="en-US" sz="32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laut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4800600" y="60960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EC85E"/>
              </a:buClr>
              <a:buSzPct val="70000"/>
              <a:buFont typeface="Wingdings" pitchFamily="2" charset="2"/>
              <a:buChar char="u"/>
            </a:pPr>
            <a:r>
              <a:rPr lang="en-US" smtClean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Rehabilitasi terumbu karang</a:t>
            </a:r>
          </a:p>
        </p:txBody>
      </p:sp>
      <p:pic>
        <p:nvPicPr>
          <p:cNvPr id="218121" name="Picture 9" descr="060912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4267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23" name="Picture 11" descr="coral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311626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26" name="Rectangle 14"/>
          <p:cNvSpPr>
            <a:spLocks noChangeArrowheads="1"/>
          </p:cNvSpPr>
          <p:nvPr/>
        </p:nvSpPr>
        <p:spPr bwMode="auto">
          <a:xfrm>
            <a:off x="228600" y="60960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EC85E"/>
              </a:buClr>
              <a:buSzPct val="70000"/>
              <a:buFont typeface="Wingdings" pitchFamily="2" charset="2"/>
              <a:buChar char="u"/>
            </a:pPr>
            <a:r>
              <a:rPr lang="en-US" smtClean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Pemutihan terumbu karang</a:t>
            </a:r>
          </a:p>
        </p:txBody>
      </p:sp>
      <p:pic>
        <p:nvPicPr>
          <p:cNvPr id="218128" name="Picture 16" descr="whitecor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32004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33" name="Line 21"/>
          <p:cNvSpPr>
            <a:spLocks noChangeShapeType="1"/>
          </p:cNvSpPr>
          <p:nvPr/>
        </p:nvSpPr>
        <p:spPr bwMode="auto">
          <a:xfrm>
            <a:off x="3886200" y="4953000"/>
            <a:ext cx="990600" cy="0"/>
          </a:xfrm>
          <a:prstGeom prst="line">
            <a:avLst/>
          </a:prstGeom>
          <a:noFill/>
          <a:ln w="76200" cap="sq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srgbClr val="EAEAEA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276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1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21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2438400" y="2971800"/>
            <a:ext cx="6477000" cy="3276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8" name="Picture 4" descr="j042444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3200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3342144"/>
            <a:ext cx="5562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SDA &amp; LH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ANUGERAH TUHAN YANG LUAR BIASA ITU, SEKARANG TELAH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“TERDEGRADASI”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BAIK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KUANTITAS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MAUPUN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KUALITAS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NYA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6" descr="flam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97031"/>
            <a:ext cx="243839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loud Callout 3"/>
          <p:cNvSpPr/>
          <p:nvPr/>
        </p:nvSpPr>
        <p:spPr bwMode="auto">
          <a:xfrm>
            <a:off x="4283968" y="476672"/>
            <a:ext cx="2232248" cy="1584176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0527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PERHATIAN !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3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39825"/>
          </a:xfrm>
        </p:spPr>
        <p:txBody>
          <a:bodyPr/>
          <a:lstStyle/>
          <a:p>
            <a:r>
              <a:rPr lang="en-US" altLang="ja-JP" sz="3400">
                <a:latin typeface="Copperplate Gothic Bold" pitchFamily="34" charset="0"/>
                <a:ea typeface="MS PGothic" pitchFamily="34" charset="-128"/>
              </a:rPr>
              <a:t>Penyesuaian pola tanam dan penggunaan bibit pilihan</a:t>
            </a:r>
            <a:endParaRPr lang="en-US" sz="3400">
              <a:latin typeface="Copperplate Gothic Bold" pitchFamily="34" charset="0"/>
              <a:ea typeface="MS PGothic" pitchFamily="34" charset="-128"/>
            </a:endParaRPr>
          </a:p>
        </p:txBody>
      </p:sp>
      <p:pic>
        <p:nvPicPr>
          <p:cNvPr id="204806" name="Picture 6" descr="ladan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2743200" cy="1905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0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1846263" cy="1905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2743200" cy="1984375"/>
          </a:xfrm>
          <a:prstGeom prst="rect">
            <a:avLst/>
          </a:prstGeom>
          <a:noFill/>
          <a:ln w="28575" cap="sq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1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667000" cy="1981200"/>
          </a:xfrm>
          <a:prstGeom prst="rect">
            <a:avLst/>
          </a:prstGeom>
          <a:noFill/>
          <a:ln w="28575" cap="sq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12" name="Picture 12" descr="sawah-dan-capu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1905000" cy="1905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13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81000"/>
            <a:ext cx="7239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16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0"/>
            <a:ext cx="1501775" cy="1905000"/>
          </a:xfrm>
          <a:prstGeom prst="rect">
            <a:avLst/>
          </a:prstGeom>
          <a:noFill/>
          <a:ln w="28575" cap="sq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17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1362075" cy="1905000"/>
          </a:xfrm>
          <a:prstGeom prst="rect">
            <a:avLst/>
          </a:prstGeom>
          <a:noFill/>
          <a:ln w="28575" cap="sq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05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048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solidFill>
                  <a:schemeClr val="tx1"/>
                </a:solidFill>
                <a:latin typeface="Copperplate Gothic Bold" pitchFamily="34" charset="0"/>
              </a:rPr>
              <a:t>Penyesuaian perencanaan infrastruktur</a:t>
            </a:r>
            <a:endParaRPr lang="en-US" sz="400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4495800" cy="4530725"/>
          </a:xfrm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F8F8F8"/>
                </a:solidFill>
              </a:rPr>
              <a:t>Teknologi</a:t>
            </a:r>
            <a:r>
              <a:rPr lang="en-US" sz="2800" dirty="0">
                <a:solidFill>
                  <a:srgbClr val="F8F8F8"/>
                </a:solidFill>
              </a:rPr>
              <a:t> </a:t>
            </a:r>
            <a:r>
              <a:rPr lang="en-US" sz="2800" dirty="0" err="1">
                <a:solidFill>
                  <a:srgbClr val="F8F8F8"/>
                </a:solidFill>
              </a:rPr>
              <a:t>ramah</a:t>
            </a:r>
            <a:r>
              <a:rPr lang="en-US" sz="2800" dirty="0">
                <a:solidFill>
                  <a:srgbClr val="F8F8F8"/>
                </a:solidFill>
              </a:rPr>
              <a:t> </a:t>
            </a:r>
            <a:r>
              <a:rPr lang="en-US" sz="2800" dirty="0" err="1">
                <a:solidFill>
                  <a:srgbClr val="F8F8F8"/>
                </a:solidFill>
              </a:rPr>
              <a:t>lingkungan</a:t>
            </a:r>
            <a:r>
              <a:rPr lang="en-US" sz="2800" dirty="0">
                <a:solidFill>
                  <a:srgbClr val="F8F8F8"/>
                </a:solidFill>
              </a:rPr>
              <a:t> (zero waste technology)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8F8F8"/>
                </a:solidFill>
              </a:rPr>
              <a:t>Green building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F8F8F8"/>
                </a:solidFill>
              </a:rPr>
              <a:t>Pengolahan</a:t>
            </a:r>
            <a:r>
              <a:rPr lang="en-US" sz="2800" dirty="0">
                <a:solidFill>
                  <a:srgbClr val="F8F8F8"/>
                </a:solidFill>
              </a:rPr>
              <a:t> </a:t>
            </a:r>
            <a:r>
              <a:rPr lang="en-US" sz="2800" dirty="0" err="1">
                <a:solidFill>
                  <a:srgbClr val="F8F8F8"/>
                </a:solidFill>
              </a:rPr>
              <a:t>sampah</a:t>
            </a:r>
            <a:endParaRPr lang="en-US" sz="2800" dirty="0">
              <a:solidFill>
                <a:srgbClr val="F8F8F8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F8F8F8"/>
                </a:solidFill>
              </a:rPr>
              <a:t>Penggunaan</a:t>
            </a:r>
            <a:r>
              <a:rPr lang="en-US" sz="2800" dirty="0">
                <a:solidFill>
                  <a:srgbClr val="F8F8F8"/>
                </a:solidFill>
              </a:rPr>
              <a:t> </a:t>
            </a:r>
            <a:r>
              <a:rPr lang="en-US" sz="2800" dirty="0" err="1">
                <a:solidFill>
                  <a:srgbClr val="F8F8F8"/>
                </a:solidFill>
              </a:rPr>
              <a:t>energi</a:t>
            </a:r>
            <a:r>
              <a:rPr lang="en-US" sz="2800" dirty="0">
                <a:solidFill>
                  <a:srgbClr val="F8F8F8"/>
                </a:solidFill>
              </a:rPr>
              <a:t> </a:t>
            </a:r>
            <a:r>
              <a:rPr lang="en-US" sz="2800" dirty="0" err="1">
                <a:solidFill>
                  <a:srgbClr val="F8F8F8"/>
                </a:solidFill>
              </a:rPr>
              <a:t>ramah</a:t>
            </a:r>
            <a:r>
              <a:rPr lang="en-US" sz="2800" dirty="0">
                <a:solidFill>
                  <a:srgbClr val="F8F8F8"/>
                </a:solidFill>
              </a:rPr>
              <a:t> </a:t>
            </a:r>
            <a:r>
              <a:rPr lang="en-US" sz="2800" dirty="0" err="1">
                <a:solidFill>
                  <a:srgbClr val="F8F8F8"/>
                </a:solidFill>
              </a:rPr>
              <a:t>lingkungan</a:t>
            </a:r>
            <a:endParaRPr lang="en-US" sz="2800" dirty="0">
              <a:solidFill>
                <a:srgbClr val="F8F8F8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F8F8F8"/>
                </a:solidFill>
              </a:rPr>
              <a:t>Perluasan</a:t>
            </a:r>
            <a:r>
              <a:rPr lang="en-US" sz="2800" dirty="0">
                <a:solidFill>
                  <a:srgbClr val="F8F8F8"/>
                </a:solidFill>
              </a:rPr>
              <a:t> </a:t>
            </a:r>
            <a:r>
              <a:rPr lang="en-US" sz="2800" dirty="0" err="1">
                <a:solidFill>
                  <a:srgbClr val="F8F8F8"/>
                </a:solidFill>
              </a:rPr>
              <a:t>ruang</a:t>
            </a:r>
            <a:r>
              <a:rPr lang="en-US" sz="2800" dirty="0">
                <a:solidFill>
                  <a:srgbClr val="F8F8F8"/>
                </a:solidFill>
              </a:rPr>
              <a:t> </a:t>
            </a:r>
            <a:r>
              <a:rPr lang="en-US" sz="2800" dirty="0" err="1">
                <a:solidFill>
                  <a:srgbClr val="F8F8F8"/>
                </a:solidFill>
              </a:rPr>
              <a:t>terbuka</a:t>
            </a:r>
            <a:r>
              <a:rPr lang="en-US" sz="2800" dirty="0">
                <a:solidFill>
                  <a:srgbClr val="F8F8F8"/>
                </a:solidFill>
              </a:rPr>
              <a:t> </a:t>
            </a:r>
            <a:r>
              <a:rPr lang="en-US" sz="2800" dirty="0" err="1">
                <a:solidFill>
                  <a:srgbClr val="F8F8F8"/>
                </a:solidFill>
              </a:rPr>
              <a:t>hijau</a:t>
            </a:r>
            <a:r>
              <a:rPr lang="en-US" sz="2800" dirty="0">
                <a:solidFill>
                  <a:srgbClr val="F8F8F8"/>
                </a:solidFill>
              </a:rPr>
              <a:t> (RTH)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F8F8F8"/>
                </a:solidFill>
              </a:rPr>
              <a:t>dll</a:t>
            </a:r>
            <a:endParaRPr lang="en-US" sz="2800" dirty="0">
              <a:solidFill>
                <a:srgbClr val="F8F8F8"/>
              </a:solidFill>
            </a:endParaRPr>
          </a:p>
        </p:txBody>
      </p:sp>
      <p:pic>
        <p:nvPicPr>
          <p:cNvPr id="205830" name="Picture 6" descr="arsitektur_sury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67200"/>
            <a:ext cx="2590800" cy="19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2" name="Picture 8" descr="pia_enclosed_fla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3225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72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39825"/>
          </a:xfrm>
        </p:spPr>
        <p:txBody>
          <a:bodyPr/>
          <a:lstStyle/>
          <a:p>
            <a:r>
              <a:rPr lang="en-GB" sz="3200" dirty="0" err="1">
                <a:latin typeface="Copperplate Gothic Bold" pitchFamily="34" charset="0"/>
              </a:rPr>
              <a:t>Pemahaman</a:t>
            </a:r>
            <a:r>
              <a:rPr lang="en-GB" sz="3200" dirty="0">
                <a:latin typeface="Copperplate Gothic Bold" pitchFamily="34" charset="0"/>
              </a:rPr>
              <a:t> </a:t>
            </a:r>
            <a:r>
              <a:rPr lang="en-GB" sz="3200" dirty="0" err="1">
                <a:latin typeface="Copperplate Gothic Bold" pitchFamily="34" charset="0"/>
              </a:rPr>
              <a:t>perubahan</a:t>
            </a:r>
            <a:r>
              <a:rPr lang="en-GB" sz="3200" dirty="0">
                <a:latin typeface="Copperplate Gothic Bold" pitchFamily="34" charset="0"/>
              </a:rPr>
              <a:t> </a:t>
            </a:r>
            <a:r>
              <a:rPr lang="en-GB" sz="3200" dirty="0" err="1">
                <a:latin typeface="Copperplate Gothic Bold" pitchFamily="34" charset="0"/>
              </a:rPr>
              <a:t>cuaca</a:t>
            </a:r>
            <a:r>
              <a:rPr lang="en-GB" sz="3200" dirty="0">
                <a:latin typeface="Copperplate Gothic Bold" pitchFamily="34" charset="0"/>
              </a:rPr>
              <a:t> </a:t>
            </a:r>
            <a:r>
              <a:rPr lang="en-GB" sz="3200" dirty="0" err="1">
                <a:latin typeface="Copperplate Gothic Bold" pitchFamily="34" charset="0"/>
              </a:rPr>
              <a:t>ekstrim</a:t>
            </a:r>
            <a:r>
              <a:rPr lang="en-GB" sz="3200" dirty="0">
                <a:latin typeface="Copperplate Gothic Bold" pitchFamily="34" charset="0"/>
              </a:rPr>
              <a:t> </a:t>
            </a:r>
            <a:r>
              <a:rPr lang="en-GB" sz="3200" dirty="0" err="1">
                <a:latin typeface="Copperplate Gothic Bold" pitchFamily="34" charset="0"/>
              </a:rPr>
              <a:t>dan</a:t>
            </a:r>
            <a:r>
              <a:rPr lang="en-GB" sz="3200" dirty="0">
                <a:latin typeface="Copperplate Gothic Bold" pitchFamily="34" charset="0"/>
              </a:rPr>
              <a:t> </a:t>
            </a:r>
            <a:r>
              <a:rPr lang="en-GB" sz="3200" dirty="0" err="1">
                <a:latin typeface="Copperplate Gothic Bold" pitchFamily="34" charset="0"/>
              </a:rPr>
              <a:t>perubahan</a:t>
            </a:r>
            <a:r>
              <a:rPr lang="en-GB" sz="3200" dirty="0">
                <a:latin typeface="Copperplate Gothic Bold" pitchFamily="34" charset="0"/>
              </a:rPr>
              <a:t> </a:t>
            </a:r>
            <a:r>
              <a:rPr lang="en-GB" sz="3200" dirty="0" err="1">
                <a:latin typeface="Copperplate Gothic Bold" pitchFamily="34" charset="0"/>
              </a:rPr>
              <a:t>iklim</a:t>
            </a:r>
            <a:r>
              <a:rPr lang="en-GB" sz="3200" dirty="0">
                <a:latin typeface="Copperplate Gothic Bold" pitchFamily="34" charset="0"/>
              </a:rPr>
              <a:t> </a:t>
            </a:r>
            <a:r>
              <a:rPr lang="en-GB" sz="3200" dirty="0" err="1">
                <a:latin typeface="Copperplate Gothic Bold" pitchFamily="34" charset="0"/>
              </a:rPr>
              <a:t>untuk</a:t>
            </a:r>
            <a:r>
              <a:rPr lang="en-GB" sz="3200" dirty="0">
                <a:latin typeface="Copperplate Gothic Bold" pitchFamily="34" charset="0"/>
              </a:rPr>
              <a:t> </a:t>
            </a:r>
            <a:r>
              <a:rPr lang="en-GB" sz="3200" dirty="0" err="1">
                <a:latin typeface="Copperplate Gothic Bold" pitchFamily="34" charset="0"/>
              </a:rPr>
              <a:t>masyarakat</a:t>
            </a:r>
            <a:r>
              <a:rPr lang="en-GB" sz="3200" dirty="0">
                <a:latin typeface="Copperplate Gothic Bold" pitchFamily="34" charset="0"/>
              </a:rPr>
              <a:t> </a:t>
            </a:r>
            <a:r>
              <a:rPr lang="en-GB" sz="3200" dirty="0" err="1" smtClean="0">
                <a:latin typeface="Copperplate Gothic Bold" pitchFamily="34" charset="0"/>
              </a:rPr>
              <a:t>umum</a:t>
            </a:r>
            <a:r>
              <a:rPr lang="en-GB" sz="3200" dirty="0" smtClean="0">
                <a:latin typeface="Copperplate Gothic Bold" pitchFamily="34" charset="0"/>
              </a:rPr>
              <a:t> (GEREJA)</a:t>
            </a:r>
            <a:endParaRPr lang="en-US" sz="3200" dirty="0">
              <a:latin typeface="Copperplate Gothic Bold" pitchFamily="34" charset="0"/>
            </a:endParaRPr>
          </a:p>
        </p:txBody>
      </p:sp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3276600" cy="2286000"/>
          </a:xfrm>
          <a:prstGeom prst="rect">
            <a:avLst/>
          </a:prstGeom>
          <a:noFill/>
          <a:ln w="38100" cap="sq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55" name="Picture 7" descr="penyuluhan-dbd-dr-muha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3276600" cy="2133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56" name="Picture 8" descr="Program Sosialisasi Desa Adat_kec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91000"/>
            <a:ext cx="3352800" cy="2184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57" name="Picture 9" descr="Program Sosialisasi Sekolah_kec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352800" cy="23066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0713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j042811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-27384"/>
            <a:ext cx="2267744" cy="2228872"/>
          </a:xfrm>
          <a:prstGeom prst="rect">
            <a:avLst/>
          </a:prstGeom>
          <a:solidFill>
            <a:srgbClr val="21FF85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>
          <a:xfrm>
            <a:off x="35496" y="404664"/>
            <a:ext cx="7200800" cy="5688632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43608" y="980728"/>
            <a:ext cx="5328592" cy="4985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66FF"/>
                </a:solidFill>
              </a:rPr>
              <a:t>RISET TEOLOGIS APA YANG BISA DILAKUKAN ?</a:t>
            </a:r>
          </a:p>
          <a:p>
            <a:pPr algn="just"/>
            <a:endParaRPr lang="en-US" dirty="0" smtClean="0">
              <a:solidFill>
                <a:srgbClr val="3366FF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 err="1" smtClean="0">
                <a:solidFill>
                  <a:srgbClr val="010100"/>
                </a:solidFill>
              </a:rPr>
              <a:t>Aplikatif</a:t>
            </a:r>
            <a:r>
              <a:rPr lang="en-US" dirty="0" smtClean="0">
                <a:solidFill>
                  <a:srgbClr val="010100"/>
                </a:solidFill>
              </a:rPr>
              <a:t> </a:t>
            </a:r>
            <a:r>
              <a:rPr lang="en-US" dirty="0" err="1" smtClean="0">
                <a:solidFill>
                  <a:srgbClr val="010100"/>
                </a:solidFill>
              </a:rPr>
              <a:t>pada</a:t>
            </a:r>
            <a:r>
              <a:rPr lang="en-US" dirty="0" smtClean="0">
                <a:solidFill>
                  <a:srgbClr val="010100"/>
                </a:solidFill>
              </a:rPr>
              <a:t> </a:t>
            </a:r>
            <a:r>
              <a:rPr lang="en-US" dirty="0" err="1" smtClean="0">
                <a:solidFill>
                  <a:srgbClr val="010100"/>
                </a:solidFill>
              </a:rPr>
              <a:t>semua</a:t>
            </a:r>
            <a:r>
              <a:rPr lang="en-US" dirty="0" smtClean="0">
                <a:solidFill>
                  <a:srgbClr val="010100"/>
                </a:solidFill>
              </a:rPr>
              <a:t> </a:t>
            </a:r>
            <a:r>
              <a:rPr lang="en-US" dirty="0" err="1" smtClean="0">
                <a:solidFill>
                  <a:srgbClr val="010100"/>
                </a:solidFill>
              </a:rPr>
              <a:t>aspek</a:t>
            </a:r>
            <a:r>
              <a:rPr lang="en-US" dirty="0" smtClean="0">
                <a:solidFill>
                  <a:srgbClr val="010100"/>
                </a:solidFill>
              </a:rPr>
              <a:t> SDA &amp; LH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 err="1" smtClean="0">
                <a:solidFill>
                  <a:srgbClr val="010100"/>
                </a:solidFill>
              </a:rPr>
              <a:t>Etika</a:t>
            </a:r>
            <a:r>
              <a:rPr lang="en-US" dirty="0" smtClean="0">
                <a:solidFill>
                  <a:srgbClr val="010100"/>
                </a:solidFill>
              </a:rPr>
              <a:t> </a:t>
            </a:r>
            <a:r>
              <a:rPr lang="en-US" dirty="0" err="1" smtClean="0">
                <a:solidFill>
                  <a:srgbClr val="010100"/>
                </a:solidFill>
              </a:rPr>
              <a:t>Lingkungan</a:t>
            </a:r>
            <a:r>
              <a:rPr lang="en-US" dirty="0" smtClean="0">
                <a:solidFill>
                  <a:srgbClr val="010100"/>
                </a:solidFill>
              </a:rPr>
              <a:t> &amp; </a:t>
            </a:r>
            <a:r>
              <a:rPr lang="en-US" dirty="0" err="1" smtClean="0">
                <a:solidFill>
                  <a:srgbClr val="010100"/>
                </a:solidFill>
              </a:rPr>
              <a:t>Kepedulian</a:t>
            </a:r>
            <a:r>
              <a:rPr lang="en-US" dirty="0" smtClean="0">
                <a:solidFill>
                  <a:srgbClr val="010100"/>
                </a:solidFill>
              </a:rPr>
              <a:t> </a:t>
            </a:r>
            <a:r>
              <a:rPr lang="en-US" dirty="0" err="1" smtClean="0">
                <a:solidFill>
                  <a:srgbClr val="010100"/>
                </a:solidFill>
              </a:rPr>
              <a:t>manusia</a:t>
            </a:r>
            <a:endParaRPr lang="en-US" dirty="0" smtClean="0">
              <a:solidFill>
                <a:srgbClr val="010100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 err="1" smtClean="0">
                <a:solidFill>
                  <a:srgbClr val="010100"/>
                </a:solidFill>
              </a:rPr>
              <a:t>Kesalahan</a:t>
            </a:r>
            <a:r>
              <a:rPr lang="en-US" dirty="0" smtClean="0">
                <a:solidFill>
                  <a:srgbClr val="010100"/>
                </a:solidFill>
              </a:rPr>
              <a:t> </a:t>
            </a:r>
            <a:r>
              <a:rPr lang="en-US" dirty="0" err="1" smtClean="0">
                <a:solidFill>
                  <a:srgbClr val="010100"/>
                </a:solidFill>
              </a:rPr>
              <a:t>penafsiran</a:t>
            </a:r>
            <a:r>
              <a:rPr lang="en-US" dirty="0" smtClean="0">
                <a:solidFill>
                  <a:srgbClr val="010100"/>
                </a:solidFill>
              </a:rPr>
              <a:t> </a:t>
            </a:r>
            <a:r>
              <a:rPr lang="en-US" dirty="0" err="1" smtClean="0">
                <a:solidFill>
                  <a:srgbClr val="010100"/>
                </a:solidFill>
              </a:rPr>
              <a:t>ayat-ayat</a:t>
            </a:r>
            <a:r>
              <a:rPr lang="en-US" dirty="0" smtClean="0">
                <a:solidFill>
                  <a:srgbClr val="010100"/>
                </a:solidFill>
              </a:rPr>
              <a:t> </a:t>
            </a:r>
            <a:r>
              <a:rPr lang="en-US" dirty="0" err="1" smtClean="0">
                <a:solidFill>
                  <a:srgbClr val="010100"/>
                </a:solidFill>
              </a:rPr>
              <a:t>Alkitab</a:t>
            </a:r>
            <a:endParaRPr lang="en-US" dirty="0" smtClean="0">
              <a:solidFill>
                <a:srgbClr val="010100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 err="1" smtClean="0">
                <a:solidFill>
                  <a:srgbClr val="010100"/>
                </a:solidFill>
              </a:rPr>
              <a:t>Perilaku</a:t>
            </a:r>
            <a:r>
              <a:rPr lang="en-US" dirty="0" smtClean="0">
                <a:solidFill>
                  <a:srgbClr val="010100"/>
                </a:solidFill>
              </a:rPr>
              <a:t> </a:t>
            </a:r>
            <a:r>
              <a:rPr lang="en-US" dirty="0" err="1" smtClean="0">
                <a:solidFill>
                  <a:srgbClr val="010100"/>
                </a:solidFill>
              </a:rPr>
              <a:t>konsumtif</a:t>
            </a:r>
            <a:r>
              <a:rPr lang="en-US" dirty="0" smtClean="0">
                <a:solidFill>
                  <a:srgbClr val="010100"/>
                </a:solidFill>
              </a:rPr>
              <a:t> </a:t>
            </a:r>
            <a:r>
              <a:rPr lang="en-US" dirty="0" err="1" smtClean="0">
                <a:solidFill>
                  <a:srgbClr val="010100"/>
                </a:solidFill>
              </a:rPr>
              <a:t>manusia</a:t>
            </a:r>
            <a:endParaRPr lang="en-US" dirty="0" smtClean="0">
              <a:solidFill>
                <a:srgbClr val="010100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 err="1" smtClean="0">
                <a:solidFill>
                  <a:srgbClr val="010100"/>
                </a:solidFill>
              </a:rPr>
              <a:t>Kemiskinan</a:t>
            </a:r>
            <a:r>
              <a:rPr lang="en-US" dirty="0" smtClean="0">
                <a:solidFill>
                  <a:srgbClr val="010100"/>
                </a:solidFill>
              </a:rPr>
              <a:t> </a:t>
            </a:r>
            <a:r>
              <a:rPr lang="en-US" dirty="0" err="1" smtClean="0">
                <a:solidFill>
                  <a:srgbClr val="010100"/>
                </a:solidFill>
              </a:rPr>
              <a:t>dan</a:t>
            </a:r>
            <a:r>
              <a:rPr lang="en-US" dirty="0" smtClean="0">
                <a:solidFill>
                  <a:srgbClr val="010100"/>
                </a:solidFill>
              </a:rPr>
              <a:t> </a:t>
            </a:r>
            <a:r>
              <a:rPr lang="en-US" dirty="0" err="1" smtClean="0">
                <a:solidFill>
                  <a:srgbClr val="010100"/>
                </a:solidFill>
              </a:rPr>
              <a:t>kemerosotan</a:t>
            </a:r>
            <a:r>
              <a:rPr lang="en-US" dirty="0" smtClean="0">
                <a:solidFill>
                  <a:srgbClr val="010100"/>
                </a:solidFill>
              </a:rPr>
              <a:t> moral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 err="1" smtClean="0">
                <a:solidFill>
                  <a:srgbClr val="010100"/>
                </a:solidFill>
              </a:rPr>
              <a:t>Penghargaan</a:t>
            </a:r>
            <a:r>
              <a:rPr lang="en-US" dirty="0" smtClean="0">
                <a:solidFill>
                  <a:srgbClr val="010100"/>
                </a:solidFill>
              </a:rPr>
              <a:t> </a:t>
            </a:r>
            <a:r>
              <a:rPr lang="en-US" dirty="0" err="1" smtClean="0">
                <a:solidFill>
                  <a:srgbClr val="010100"/>
                </a:solidFill>
              </a:rPr>
              <a:t>manusia</a:t>
            </a:r>
            <a:r>
              <a:rPr lang="en-US" dirty="0" smtClean="0">
                <a:solidFill>
                  <a:srgbClr val="010100"/>
                </a:solidFill>
              </a:rPr>
              <a:t> </a:t>
            </a:r>
            <a:r>
              <a:rPr lang="en-US" dirty="0" err="1" smtClean="0">
                <a:solidFill>
                  <a:srgbClr val="010100"/>
                </a:solidFill>
              </a:rPr>
              <a:t>kepada</a:t>
            </a:r>
            <a:r>
              <a:rPr lang="en-US" dirty="0" smtClean="0">
                <a:solidFill>
                  <a:srgbClr val="010100"/>
                </a:solidFill>
              </a:rPr>
              <a:t> </a:t>
            </a:r>
            <a:r>
              <a:rPr lang="en-US" dirty="0" err="1" smtClean="0">
                <a:solidFill>
                  <a:srgbClr val="010100"/>
                </a:solidFill>
              </a:rPr>
              <a:t>sesama</a:t>
            </a:r>
            <a:r>
              <a:rPr lang="en-US" dirty="0" smtClean="0">
                <a:solidFill>
                  <a:srgbClr val="010100"/>
                </a:solidFill>
              </a:rPr>
              <a:t> </a:t>
            </a:r>
            <a:r>
              <a:rPr lang="en-US" dirty="0" err="1" smtClean="0">
                <a:solidFill>
                  <a:srgbClr val="010100"/>
                </a:solidFill>
              </a:rPr>
              <a:t>ciptaan</a:t>
            </a:r>
            <a:r>
              <a:rPr lang="en-US" dirty="0" smtClean="0">
                <a:solidFill>
                  <a:srgbClr val="010100"/>
                </a:solidFill>
              </a:rPr>
              <a:t> Allah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 smtClean="0">
                <a:solidFill>
                  <a:srgbClr val="010100"/>
                </a:solidFill>
              </a:rPr>
              <a:t>KKN </a:t>
            </a:r>
            <a:r>
              <a:rPr lang="en-US" dirty="0" err="1" smtClean="0">
                <a:solidFill>
                  <a:srgbClr val="010100"/>
                </a:solidFill>
              </a:rPr>
              <a:t>dan</a:t>
            </a:r>
            <a:r>
              <a:rPr lang="en-US" dirty="0" smtClean="0">
                <a:solidFill>
                  <a:srgbClr val="010100"/>
                </a:solidFill>
              </a:rPr>
              <a:t> </a:t>
            </a:r>
            <a:r>
              <a:rPr lang="en-US" dirty="0" err="1" smtClean="0">
                <a:solidFill>
                  <a:srgbClr val="010100"/>
                </a:solidFill>
              </a:rPr>
              <a:t>peranan</a:t>
            </a:r>
            <a:r>
              <a:rPr lang="en-US" dirty="0" smtClean="0">
                <a:solidFill>
                  <a:srgbClr val="010100"/>
                </a:solidFill>
              </a:rPr>
              <a:t> </a:t>
            </a:r>
            <a:r>
              <a:rPr lang="en-US" dirty="0" err="1" smtClean="0">
                <a:solidFill>
                  <a:srgbClr val="010100"/>
                </a:solidFill>
              </a:rPr>
              <a:t>pemerintah</a:t>
            </a:r>
            <a:r>
              <a:rPr lang="en-US" dirty="0" smtClean="0">
                <a:solidFill>
                  <a:srgbClr val="010100"/>
                </a:solidFill>
              </a:rPr>
              <a:t>/</a:t>
            </a:r>
            <a:r>
              <a:rPr lang="en-US" dirty="0" err="1" smtClean="0">
                <a:solidFill>
                  <a:srgbClr val="010100"/>
                </a:solidFill>
              </a:rPr>
              <a:t>swasta</a:t>
            </a:r>
            <a:endParaRPr lang="en-US" dirty="0" smtClean="0">
              <a:solidFill>
                <a:srgbClr val="010100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 err="1" smtClean="0">
                <a:solidFill>
                  <a:srgbClr val="010100"/>
                </a:solidFill>
              </a:rPr>
              <a:t>Peranan</a:t>
            </a:r>
            <a:r>
              <a:rPr lang="en-US" dirty="0" smtClean="0">
                <a:solidFill>
                  <a:srgbClr val="010100"/>
                </a:solidFill>
              </a:rPr>
              <a:t> </a:t>
            </a:r>
            <a:r>
              <a:rPr lang="en-US" dirty="0" err="1" smtClean="0">
                <a:solidFill>
                  <a:srgbClr val="010100"/>
                </a:solidFill>
              </a:rPr>
              <a:t>Gereja</a:t>
            </a:r>
            <a:r>
              <a:rPr lang="en-US" dirty="0" smtClean="0">
                <a:solidFill>
                  <a:srgbClr val="010100"/>
                </a:solidFill>
              </a:rPr>
              <a:t> </a:t>
            </a:r>
            <a:r>
              <a:rPr lang="en-US" dirty="0" err="1" smtClean="0">
                <a:solidFill>
                  <a:srgbClr val="010100"/>
                </a:solidFill>
              </a:rPr>
              <a:t>dalam</a:t>
            </a:r>
            <a:r>
              <a:rPr lang="en-US" dirty="0" smtClean="0">
                <a:solidFill>
                  <a:srgbClr val="010100"/>
                </a:solidFill>
              </a:rPr>
              <a:t> </a:t>
            </a:r>
            <a:r>
              <a:rPr lang="en-US" dirty="0" err="1" smtClean="0">
                <a:solidFill>
                  <a:srgbClr val="010100"/>
                </a:solidFill>
              </a:rPr>
              <a:t>Kampanye</a:t>
            </a:r>
            <a:r>
              <a:rPr lang="en-US" dirty="0" smtClean="0">
                <a:solidFill>
                  <a:srgbClr val="010100"/>
                </a:solidFill>
              </a:rPr>
              <a:t> </a:t>
            </a:r>
            <a:r>
              <a:rPr lang="en-US" dirty="0" err="1" smtClean="0">
                <a:solidFill>
                  <a:srgbClr val="010100"/>
                </a:solidFill>
              </a:rPr>
              <a:t>sosial</a:t>
            </a:r>
            <a:r>
              <a:rPr lang="en-US" dirty="0" smtClean="0">
                <a:solidFill>
                  <a:srgbClr val="010100"/>
                </a:solidFill>
              </a:rPr>
              <a:t> 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 smtClean="0">
                <a:solidFill>
                  <a:srgbClr val="010100"/>
                </a:solidFill>
              </a:rPr>
              <a:t>UU </a:t>
            </a:r>
            <a:r>
              <a:rPr lang="en-US" dirty="0" err="1" smtClean="0">
                <a:solidFill>
                  <a:srgbClr val="010100"/>
                </a:solidFill>
              </a:rPr>
              <a:t>dan</a:t>
            </a:r>
            <a:r>
              <a:rPr lang="en-US" dirty="0" smtClean="0">
                <a:solidFill>
                  <a:srgbClr val="010100"/>
                </a:solidFill>
              </a:rPr>
              <a:t> </a:t>
            </a:r>
            <a:r>
              <a:rPr lang="en-US" dirty="0" err="1" smtClean="0">
                <a:solidFill>
                  <a:srgbClr val="010100"/>
                </a:solidFill>
              </a:rPr>
              <a:t>Peraturan</a:t>
            </a:r>
            <a:r>
              <a:rPr lang="en-US" dirty="0" smtClean="0">
                <a:solidFill>
                  <a:srgbClr val="010100"/>
                </a:solidFill>
              </a:rPr>
              <a:t> </a:t>
            </a:r>
            <a:r>
              <a:rPr lang="en-US" dirty="0" err="1" smtClean="0">
                <a:solidFill>
                  <a:srgbClr val="010100"/>
                </a:solidFill>
              </a:rPr>
              <a:t>serta</a:t>
            </a:r>
            <a:r>
              <a:rPr lang="en-US" dirty="0" smtClean="0">
                <a:solidFill>
                  <a:srgbClr val="010100"/>
                </a:solidFill>
              </a:rPr>
              <a:t> </a:t>
            </a:r>
            <a:r>
              <a:rPr lang="en-US" dirty="0" err="1" smtClean="0">
                <a:solidFill>
                  <a:srgbClr val="010100"/>
                </a:solidFill>
              </a:rPr>
              <a:t>Kebijakan</a:t>
            </a:r>
            <a:r>
              <a:rPr lang="en-US" dirty="0" smtClean="0">
                <a:solidFill>
                  <a:srgbClr val="010100"/>
                </a:solidFill>
              </a:rPr>
              <a:t> </a:t>
            </a:r>
            <a:r>
              <a:rPr lang="en-US" dirty="0" err="1" smtClean="0">
                <a:solidFill>
                  <a:srgbClr val="010100"/>
                </a:solidFill>
              </a:rPr>
              <a:t>Pemerintah</a:t>
            </a:r>
            <a:endParaRPr lang="en-US" dirty="0" smtClean="0">
              <a:solidFill>
                <a:srgbClr val="010100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 smtClean="0">
                <a:solidFill>
                  <a:srgbClr val="010100"/>
                </a:solidFill>
              </a:rPr>
              <a:t>DLL</a:t>
            </a:r>
          </a:p>
          <a:p>
            <a:pPr marL="285750" indent="-285750" algn="just">
              <a:buFont typeface="Arial"/>
              <a:buChar char="•"/>
            </a:pPr>
            <a:endParaRPr lang="en-US" dirty="0" smtClean="0">
              <a:solidFill>
                <a:srgbClr val="010100"/>
              </a:solidFill>
            </a:endParaRPr>
          </a:p>
          <a:p>
            <a:pPr marL="285750" indent="-285750" algn="just">
              <a:buFont typeface="Arial"/>
              <a:buChar char="•"/>
            </a:pP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090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106" name="Picture 2" descr="Indmn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14400"/>
            <a:ext cx="6705600" cy="5959475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9107" name="Picture 3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47813"/>
            <a:ext cx="3116263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9108" name="Picture 4" descr="cilacap 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3613"/>
            <a:ext cx="3278188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9109" name="Picture 5" descr="DSC006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1148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9110" name="Picture 6" descr="Ata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914400"/>
            <a:ext cx="4513262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9111" name="Picture 7" descr="illegal logging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2313"/>
            <a:ext cx="5422900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9112" name="Picture 8" descr="$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3124200"/>
            <a:ext cx="4643437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9113" name="Picture 9" descr="BAKAR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70275"/>
            <a:ext cx="499427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9114" name="Picture 10" descr="ILLOG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3773488"/>
            <a:ext cx="3783012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9115" name="Picture 11" descr="GUNDUL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40013"/>
            <a:ext cx="5554663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Text Box 12"/>
          <p:cNvSpPr txBox="1">
            <a:spLocks noChangeArrowheads="1"/>
          </p:cNvSpPr>
          <p:nvPr/>
        </p:nvSpPr>
        <p:spPr bwMode="auto">
          <a:xfrm>
            <a:off x="1600200" y="28257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</a:endParaRPr>
          </a:p>
        </p:txBody>
      </p:sp>
      <p:sp>
        <p:nvSpPr>
          <p:cNvPr id="559117" name="Text Box 13"/>
          <p:cNvSpPr txBox="1">
            <a:spLocks noChangeArrowheads="1"/>
          </p:cNvSpPr>
          <p:nvPr/>
        </p:nvSpPr>
        <p:spPr bwMode="auto">
          <a:xfrm>
            <a:off x="1412875" y="2667000"/>
            <a:ext cx="5481638" cy="1128713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cs typeface="ＭＳ Ｐゴシック" charset="0"/>
              </a:rPr>
              <a:t>Akibat Ulah Manusia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cs typeface="ＭＳ Ｐゴシック" charset="0"/>
              </a:rPr>
              <a:t>(sumber: Panel Antar Pemerintah - IPCC, 2500 ilmuwan)</a:t>
            </a:r>
          </a:p>
        </p:txBody>
      </p:sp>
      <p:sp>
        <p:nvSpPr>
          <p:cNvPr id="57357" name="Rectangle 1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	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 KESIMPULAN PENYEBAB PERMASALAHAN: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1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9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9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9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9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9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9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9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9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9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9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9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9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9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9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072" y="188640"/>
            <a:ext cx="7772400" cy="1143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2400" b="1" dirty="0" smtClean="0">
                <a:solidFill>
                  <a:srgbClr val="000080"/>
                </a:solidFill>
                <a:latin typeface="Arial"/>
                <a:ea typeface="Times New Roman"/>
                <a:cs typeface="Times New Roman"/>
              </a:rPr>
              <a:t>SEGERA MULAI DENGAN ETIKA </a:t>
            </a:r>
            <a:r>
              <a:rPr lang="en-GB" sz="2400" b="1" dirty="0">
                <a:solidFill>
                  <a:srgbClr val="000080"/>
                </a:solidFill>
                <a:latin typeface="Arial"/>
                <a:ea typeface="Times New Roman"/>
                <a:cs typeface="Times New Roman"/>
              </a:rPr>
              <a:t>LINGKUNGAN HIDUP UNTUK MENGATASI GAYA HIDUP </a:t>
            </a:r>
            <a:r>
              <a:rPr lang="en-GB" sz="2400" b="1" dirty="0" smtClean="0">
                <a:solidFill>
                  <a:srgbClr val="000080"/>
                </a:solidFill>
                <a:latin typeface="Arial"/>
                <a:ea typeface="Times New Roman"/>
                <a:cs typeface="Times New Roman"/>
              </a:rPr>
              <a:t>KONSUMTIF: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064" y="1556792"/>
            <a:ext cx="7772400" cy="4968552"/>
          </a:xfrm>
          <a:ln>
            <a:solidFill>
              <a:srgbClr val="3399FF"/>
            </a:solidFill>
          </a:ln>
        </p:spPr>
        <p:txBody>
          <a:bodyPr/>
          <a:lstStyle/>
          <a:p>
            <a:r>
              <a:rPr lang="en-US" sz="2400" dirty="0" err="1"/>
              <a:t>B</a:t>
            </a:r>
            <a:r>
              <a:rPr lang="en-US" sz="2400" dirty="0" err="1" smtClean="0"/>
              <a:t>umi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alam</a:t>
            </a:r>
            <a:r>
              <a:rPr lang="en-US" sz="2400" dirty="0"/>
              <a:t> </a:t>
            </a:r>
            <a:r>
              <a:rPr lang="en-US" sz="2400" dirty="0" err="1"/>
              <a:t>raya</a:t>
            </a:r>
            <a:r>
              <a:rPr lang="en-US" sz="2400" dirty="0"/>
              <a:t> yang </a:t>
            </a:r>
            <a:r>
              <a:rPr lang="en-US" sz="2400" dirty="0" err="1"/>
              <a:t>Tuhan</a:t>
            </a:r>
            <a:r>
              <a:rPr lang="en-US" sz="2400" dirty="0"/>
              <a:t> </a:t>
            </a:r>
            <a:r>
              <a:rPr lang="en-US" sz="2400" dirty="0" err="1"/>
              <a:t>karuniakan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segala</a:t>
            </a:r>
            <a:r>
              <a:rPr lang="en-US" sz="2400" dirty="0"/>
              <a:t> </a:t>
            </a:r>
            <a:r>
              <a:rPr lang="en-US" sz="2400" dirty="0" err="1"/>
              <a:t>ciptaannya</a:t>
            </a:r>
            <a:r>
              <a:rPr lang="en-US" sz="2400" dirty="0"/>
              <a:t>, </a:t>
            </a:r>
            <a:r>
              <a:rPr lang="en-US" sz="2400" dirty="0" err="1"/>
              <a:t>kini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berada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yang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memprihatinkan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/>
              <a:t>di </a:t>
            </a:r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dirty="0" err="1"/>
              <a:t>penciptaan</a:t>
            </a:r>
            <a:r>
              <a:rPr lang="en-US" sz="2400" dirty="0"/>
              <a:t>, </a:t>
            </a:r>
            <a:r>
              <a:rPr lang="en-US" sz="2400" dirty="0" err="1" smtClean="0"/>
              <a:t>keserakahan</a:t>
            </a:r>
            <a:r>
              <a:rPr lang="en-US" sz="2400" dirty="0" smtClean="0"/>
              <a:t>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jatuh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dosa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–</a:t>
            </a:r>
            <a:r>
              <a:rPr lang="en-US" sz="2400" i="1" dirty="0" err="1"/>
              <a:t>dengan</a:t>
            </a:r>
            <a:r>
              <a:rPr lang="en-US" sz="2400" i="1" dirty="0"/>
              <a:t> </a:t>
            </a:r>
            <a:r>
              <a:rPr lang="en-US" sz="2400" i="1" dirty="0" err="1"/>
              <a:t>gaya</a:t>
            </a:r>
            <a:r>
              <a:rPr lang="en-US" sz="2400" dirty="0"/>
              <a:t> </a:t>
            </a:r>
            <a:r>
              <a:rPr lang="en-US" sz="2400" i="1" dirty="0" err="1"/>
              <a:t>affluenza</a:t>
            </a:r>
            <a:r>
              <a:rPr lang="en-US" sz="2400" i="1" dirty="0"/>
              <a:t> (</a:t>
            </a:r>
            <a:r>
              <a:rPr lang="en-US" sz="2400" i="1" dirty="0" err="1"/>
              <a:t>gaya</a:t>
            </a:r>
            <a:r>
              <a:rPr lang="en-US" sz="2400" i="1" dirty="0"/>
              <a:t> </a:t>
            </a:r>
            <a:r>
              <a:rPr lang="en-US" sz="2400" i="1" dirty="0" err="1"/>
              <a:t>hidup</a:t>
            </a:r>
            <a:r>
              <a:rPr lang="en-US" sz="2400" i="1" dirty="0"/>
              <a:t> </a:t>
            </a:r>
            <a:r>
              <a:rPr lang="en-US" sz="2400" i="1" dirty="0" err="1" smtClean="0"/>
              <a:t>konsumtif</a:t>
            </a:r>
            <a:r>
              <a:rPr lang="en-US" sz="2400" i="1" dirty="0" smtClean="0"/>
              <a:t>) </a:t>
            </a:r>
            <a:r>
              <a:rPr lang="en-US" sz="2400" i="1" dirty="0"/>
              <a:t>yang </a:t>
            </a:r>
            <a:r>
              <a:rPr lang="en-US" sz="2400" i="1" dirty="0" err="1"/>
              <a:t>tidak</a:t>
            </a:r>
            <a:r>
              <a:rPr lang="en-US" sz="2400" i="1" dirty="0"/>
              <a:t> </a:t>
            </a:r>
            <a:r>
              <a:rPr lang="en-US" sz="2400" i="1" dirty="0" err="1"/>
              <a:t>lagi</a:t>
            </a:r>
            <a:r>
              <a:rPr lang="en-US" sz="2400" i="1" dirty="0"/>
              <a:t> </a:t>
            </a:r>
            <a:r>
              <a:rPr lang="en-US" sz="2400" i="1" dirty="0" err="1"/>
              <a:t>mempertimbangkan</a:t>
            </a:r>
            <a:r>
              <a:rPr lang="en-US" sz="2400" i="1" dirty="0"/>
              <a:t> </a:t>
            </a:r>
            <a:r>
              <a:rPr lang="en-US" sz="2400" i="1" dirty="0" err="1"/>
              <a:t>azas</a:t>
            </a:r>
            <a:r>
              <a:rPr lang="en-US" sz="2400" i="1" dirty="0"/>
              <a:t> </a:t>
            </a:r>
            <a:r>
              <a:rPr lang="en-US" sz="2400" i="1" dirty="0" err="1"/>
              <a:t>kegunaan</a:t>
            </a:r>
            <a:r>
              <a:rPr lang="en-US" sz="2400" i="1" dirty="0"/>
              <a:t> </a:t>
            </a:r>
            <a:r>
              <a:rPr lang="en-US" sz="2400" i="1" dirty="0" err="1"/>
              <a:t>dan</a:t>
            </a:r>
            <a:r>
              <a:rPr lang="en-US" sz="2400" i="1" dirty="0"/>
              <a:t> </a:t>
            </a:r>
            <a:r>
              <a:rPr lang="en-US" sz="2400" i="1" dirty="0" err="1"/>
              <a:t>keseimbangan</a:t>
            </a:r>
            <a:r>
              <a:rPr lang="en-US" sz="2400" i="1" dirty="0"/>
              <a:t> </a:t>
            </a:r>
            <a:r>
              <a:rPr lang="en-US" sz="2400" i="1" dirty="0" err="1"/>
              <a:t>ekologis</a:t>
            </a:r>
            <a:r>
              <a:rPr lang="en-US" sz="2400" i="1" dirty="0"/>
              <a:t> </a:t>
            </a:r>
            <a:r>
              <a:rPr lang="en-US" sz="2400" dirty="0"/>
              <a:t>–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bumi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kritis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/>
              <a:t>Salah </a:t>
            </a:r>
            <a:r>
              <a:rPr lang="en-US" sz="2400" dirty="0" err="1"/>
              <a:t>satu</a:t>
            </a:r>
            <a:r>
              <a:rPr lang="en-US" sz="2400" dirty="0"/>
              <a:t> model </a:t>
            </a:r>
            <a:r>
              <a:rPr lang="en-US" sz="2400" dirty="0" err="1"/>
              <a:t>etika</a:t>
            </a:r>
            <a:r>
              <a:rPr lang="en-US" sz="2400" dirty="0"/>
              <a:t> </a:t>
            </a:r>
            <a:r>
              <a:rPr lang="en-US" sz="2400" dirty="0" err="1"/>
              <a:t>terapan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upaya</a:t>
            </a:r>
            <a:r>
              <a:rPr lang="en-US" sz="2400" dirty="0"/>
              <a:t> </a:t>
            </a:r>
            <a:r>
              <a:rPr lang="en-US" sz="2400" dirty="0" err="1"/>
              <a:t>penyelamatan</a:t>
            </a:r>
            <a:r>
              <a:rPr lang="en-US" sz="2400" dirty="0"/>
              <a:t> </a:t>
            </a:r>
            <a:r>
              <a:rPr lang="en-US" sz="2400" dirty="0" smtClean="0"/>
              <a:t>SDA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smtClean="0"/>
              <a:t>LH,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“green paradigm”</a:t>
            </a:r>
            <a:r>
              <a:rPr lang="en-US" sz="2400" dirty="0"/>
              <a:t> yang </a:t>
            </a:r>
            <a:r>
              <a:rPr lang="en-US" sz="2400" dirty="0" err="1"/>
              <a:t>menanwarkan</a:t>
            </a:r>
            <a:r>
              <a:rPr lang="en-US" sz="2400" dirty="0"/>
              <a:t> </a:t>
            </a:r>
            <a:r>
              <a:rPr lang="en-US" sz="2400" i="1" dirty="0"/>
              <a:t>“green consumption</a:t>
            </a:r>
            <a:r>
              <a:rPr lang="en-US" sz="2400" dirty="0"/>
              <a:t>”. 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GEREJA HARUS MEMULAI DARI SINI, SEKARANG!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435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064" y="260648"/>
            <a:ext cx="7772400" cy="1152128"/>
          </a:xfrm>
        </p:spPr>
        <p:txBody>
          <a:bodyPr/>
          <a:lstStyle/>
          <a:p>
            <a:r>
              <a:rPr lang="en-US" sz="3200" dirty="0"/>
              <a:t>H</a:t>
            </a:r>
            <a:r>
              <a:rPr lang="en-US" sz="3200" dirty="0" smtClean="0"/>
              <a:t>al</a:t>
            </a:r>
            <a:r>
              <a:rPr lang="en-US" sz="3200" dirty="0"/>
              <a:t>-</a:t>
            </a:r>
            <a:r>
              <a:rPr lang="en-US" sz="3200" dirty="0" err="1"/>
              <a:t>hal</a:t>
            </a:r>
            <a:r>
              <a:rPr lang="en-US" sz="3200" dirty="0"/>
              <a:t> yang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 smtClean="0"/>
              <a:t>segera</a:t>
            </a:r>
            <a:r>
              <a:rPr lang="en-US" sz="3200" dirty="0" smtClean="0"/>
              <a:t> </a:t>
            </a:r>
            <a:r>
              <a:rPr lang="en-US" sz="3200" dirty="0" err="1" smtClean="0"/>
              <a:t>diteliti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err="1"/>
              <a:t>A</a:t>
            </a:r>
            <a:r>
              <a:rPr lang="en-US" sz="3200" dirty="0" err="1" smtClean="0"/>
              <a:t>spek</a:t>
            </a:r>
            <a:r>
              <a:rPr lang="en-US" sz="3200" dirty="0" smtClean="0"/>
              <a:t> </a:t>
            </a:r>
            <a:r>
              <a:rPr lang="en-US" sz="3200" dirty="0" err="1" smtClean="0"/>
              <a:t>Teologis</a:t>
            </a:r>
            <a:r>
              <a:rPr lang="en-US" sz="3200" dirty="0" smtClean="0"/>
              <a:t>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80" y="1340768"/>
            <a:ext cx="7772400" cy="5184576"/>
          </a:xfrm>
          <a:ln>
            <a:solidFill>
              <a:srgbClr val="3399FF"/>
            </a:solidFill>
          </a:ln>
        </p:spPr>
        <p:txBody>
          <a:bodyPr/>
          <a:lstStyle/>
          <a:p>
            <a:r>
              <a:rPr lang="en-US" sz="2400" dirty="0" err="1">
                <a:latin typeface="Arial"/>
                <a:cs typeface="Arial"/>
              </a:rPr>
              <a:t>Perbedaan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pemahaman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tentang</a:t>
            </a:r>
            <a:r>
              <a:rPr lang="en-US" sz="2400" dirty="0">
                <a:latin typeface="Arial"/>
                <a:cs typeface="Arial"/>
              </a:rPr>
              <a:t>; </a:t>
            </a:r>
            <a:r>
              <a:rPr lang="en-US" sz="2400" dirty="0" err="1">
                <a:solidFill>
                  <a:srgbClr val="FF0000"/>
                </a:solidFill>
                <a:latin typeface="Arial"/>
                <a:cs typeface="Arial"/>
              </a:rPr>
              <a:t>Antroposentrisme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/>
                <a:cs typeface="Arial"/>
              </a:rPr>
              <a:t>Biosentrisme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 &amp; </a:t>
            </a:r>
            <a:r>
              <a:rPr lang="en-US" sz="2400" dirty="0" err="1" smtClean="0">
                <a:solidFill>
                  <a:srgbClr val="FF0000"/>
                </a:solidFill>
                <a:latin typeface="Arial"/>
                <a:cs typeface="Arial"/>
              </a:rPr>
              <a:t>Ekosentrisme</a:t>
            </a:r>
            <a:endParaRPr lang="en-US" sz="2400" dirty="0" smtClean="0">
              <a:latin typeface="Arial"/>
              <a:cs typeface="Arial"/>
            </a:endParaRPr>
          </a:p>
          <a:p>
            <a:pPr lvl="0"/>
            <a:r>
              <a:rPr lang="en-US" sz="2400" dirty="0" err="1" smtClean="0">
                <a:latin typeface="Arial"/>
                <a:cs typeface="Arial"/>
              </a:rPr>
              <a:t>Hubungan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Gereja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en-US" sz="2400" dirty="0" err="1" smtClean="0">
                <a:latin typeface="Arial"/>
                <a:cs typeface="Arial"/>
              </a:rPr>
              <a:t>Masyarakat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dan</a:t>
            </a:r>
            <a:r>
              <a:rPr lang="en-US" sz="2400" dirty="0" smtClean="0">
                <a:latin typeface="Arial"/>
                <a:cs typeface="Arial"/>
              </a:rPr>
              <a:t> Agama-agama </a:t>
            </a:r>
            <a:r>
              <a:rPr lang="en-US" sz="2400" dirty="0" err="1" smtClean="0">
                <a:latin typeface="Arial"/>
                <a:cs typeface="Arial"/>
              </a:rPr>
              <a:t>terkait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Keselamatan</a:t>
            </a:r>
            <a:r>
              <a:rPr lang="en-US" sz="2400" dirty="0" smtClean="0">
                <a:latin typeface="Arial"/>
                <a:cs typeface="Arial"/>
              </a:rPr>
              <a:t> SDA </a:t>
            </a:r>
            <a:r>
              <a:rPr lang="en-US" sz="2400" dirty="0" err="1" smtClean="0">
                <a:latin typeface="Arial"/>
                <a:cs typeface="Arial"/>
              </a:rPr>
              <a:t>dan</a:t>
            </a:r>
            <a:r>
              <a:rPr lang="en-US" sz="2400" dirty="0" smtClean="0">
                <a:latin typeface="Arial"/>
                <a:cs typeface="Arial"/>
              </a:rPr>
              <a:t> LH yang </a:t>
            </a:r>
            <a:r>
              <a:rPr lang="en-US" sz="2400" dirty="0" err="1" smtClean="0">
                <a:latin typeface="Arial"/>
                <a:cs typeface="Arial"/>
              </a:rPr>
              <a:t>pada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gilirannya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juga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menyangkut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KESELAMATAN UMAT MANUSIA</a:t>
            </a:r>
          </a:p>
          <a:p>
            <a:pPr lvl="0"/>
            <a:r>
              <a:rPr lang="en-US" sz="2400" dirty="0" err="1" smtClean="0">
                <a:latin typeface="Arial"/>
                <a:cs typeface="Arial"/>
              </a:rPr>
              <a:t>Penguatan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/>
                <a:cs typeface="Arial"/>
              </a:rPr>
              <a:t>kearifan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/>
                <a:cs typeface="Arial"/>
              </a:rPr>
              <a:t>lokal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di </a:t>
            </a:r>
            <a:r>
              <a:rPr lang="en-US" sz="2400" dirty="0" err="1" smtClean="0">
                <a:latin typeface="Arial"/>
                <a:cs typeface="Arial"/>
              </a:rPr>
              <a:t>berbagai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tempat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dari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sisi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Teologi</a:t>
            </a:r>
            <a:r>
              <a:rPr lang="en-US" sz="2400" dirty="0" smtClean="0">
                <a:latin typeface="Arial"/>
                <a:cs typeface="Arial"/>
              </a:rPr>
              <a:t> yang </a:t>
            </a:r>
            <a:r>
              <a:rPr lang="en-US" sz="2400" dirty="0" err="1" smtClean="0">
                <a:latin typeface="Arial"/>
                <a:cs typeface="Arial"/>
              </a:rPr>
              <a:t>benar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  <a:p>
            <a:pPr lvl="0"/>
            <a:r>
              <a:rPr lang="en-US" sz="2400" dirty="0" err="1" smtClean="0">
                <a:latin typeface="Arial"/>
                <a:cs typeface="Arial"/>
              </a:rPr>
              <a:t>Manusia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diarahkan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pada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kebijaksanaan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penggunaan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SDA </a:t>
            </a:r>
            <a:r>
              <a:rPr lang="en-US" sz="2400" dirty="0">
                <a:latin typeface="Arial"/>
                <a:cs typeface="Arial"/>
              </a:rPr>
              <a:t>yang </a:t>
            </a:r>
            <a:r>
              <a:rPr lang="en-US" sz="2400" dirty="0" err="1">
                <a:latin typeface="Arial"/>
                <a:cs typeface="Arial"/>
              </a:rPr>
              <a:t>terbatas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tanpa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melupakan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/>
                <a:cs typeface="Arial"/>
              </a:rPr>
              <a:t>generasi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/>
                <a:cs typeface="Arial"/>
              </a:rPr>
              <a:t>berikut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lvl="0"/>
            <a:r>
              <a:rPr lang="en-US" sz="2400" dirty="0" err="1" smtClean="0">
                <a:latin typeface="Arial"/>
                <a:cs typeface="Arial"/>
              </a:rPr>
              <a:t>Pemahaman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teologis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tentang</a:t>
            </a:r>
            <a:r>
              <a:rPr lang="en-US" sz="2400" dirty="0" smtClean="0">
                <a:latin typeface="Arial"/>
                <a:cs typeface="Arial"/>
              </a:rPr>
              <a:t> SDA &amp; LH </a:t>
            </a:r>
            <a:r>
              <a:rPr lang="en-US" sz="2400" dirty="0" err="1">
                <a:latin typeface="Arial"/>
                <a:cs typeface="Arial"/>
              </a:rPr>
              <a:t>disediakan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bukan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untuk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manusia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saja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dirty="0" err="1">
                <a:latin typeface="Arial"/>
                <a:cs typeface="Arial"/>
              </a:rPr>
              <a:t>melainkan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juga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untuk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cs typeface="Arial"/>
              </a:rPr>
              <a:t>makhluk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cs typeface="Arial"/>
              </a:rPr>
              <a:t>hidup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 yang lain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27203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072" y="332656"/>
            <a:ext cx="7916416" cy="6192688"/>
          </a:xfrm>
          <a:ln>
            <a:solidFill>
              <a:srgbClr val="3399FF"/>
            </a:solidFill>
          </a:ln>
        </p:spPr>
        <p:txBody>
          <a:bodyPr/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/>
                <a:cs typeface="Arial"/>
              </a:rPr>
              <a:t>Gereja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/>
                <a:cs typeface="Arial"/>
              </a:rPr>
              <a:t>meneliti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/>
                <a:cs typeface="Arial"/>
              </a:rPr>
              <a:t>aspek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/>
                <a:cs typeface="Arial"/>
              </a:rPr>
              <a:t>teologis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/>
                <a:cs typeface="Arial"/>
              </a:rPr>
              <a:t>dari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/>
                <a:cs typeface="Arial"/>
              </a:rPr>
              <a:t>hal-hal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/>
                <a:cs typeface="Arial"/>
              </a:rPr>
              <a:t>berikut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/>
                <a:cs typeface="Arial"/>
              </a:rPr>
              <a:t>ini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  <a:p>
            <a:pPr marL="0" indent="0">
              <a:buNone/>
            </a:pPr>
            <a:endParaRPr lang="en-US" sz="12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lvl="1"/>
            <a:r>
              <a:rPr lang="en-US" sz="1800" dirty="0" err="1">
                <a:latin typeface="Arial Narrow"/>
                <a:cs typeface="Arial Narrow"/>
              </a:rPr>
              <a:t>Menciptakan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budaya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untuk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mencintai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dan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memelihara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sumberdaya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alam</a:t>
            </a:r>
            <a:r>
              <a:rPr lang="en-US" sz="1800" dirty="0">
                <a:latin typeface="Arial Narrow"/>
                <a:cs typeface="Arial Narrow"/>
              </a:rPr>
              <a:t> di </a:t>
            </a:r>
            <a:r>
              <a:rPr lang="en-US" sz="1800" dirty="0" err="1">
                <a:latin typeface="Arial Narrow"/>
                <a:cs typeface="Arial Narrow"/>
              </a:rPr>
              <a:t>sekitar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lingkungan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kita</a:t>
            </a:r>
            <a:r>
              <a:rPr lang="en-US" sz="1800" dirty="0">
                <a:latin typeface="Arial Narrow"/>
                <a:cs typeface="Arial Narrow"/>
              </a:rPr>
              <a:t>. </a:t>
            </a:r>
          </a:p>
          <a:p>
            <a:pPr lvl="1"/>
            <a:r>
              <a:rPr lang="en-US" sz="1800" dirty="0" err="1">
                <a:latin typeface="Arial Narrow"/>
                <a:cs typeface="Arial Narrow"/>
              </a:rPr>
              <a:t>Mengurangi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sampah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dapur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dan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membiasakan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membuang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sampah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pada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tempatnya</a:t>
            </a:r>
            <a:endParaRPr lang="en-US" sz="1800" dirty="0">
              <a:latin typeface="Arial Narrow"/>
              <a:cs typeface="Arial Narrow"/>
            </a:endParaRPr>
          </a:p>
          <a:p>
            <a:pPr lvl="1"/>
            <a:r>
              <a:rPr lang="en-US" sz="1800" dirty="0" err="1">
                <a:latin typeface="Arial Narrow"/>
                <a:cs typeface="Arial Narrow"/>
              </a:rPr>
              <a:t>Tidak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melakukan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kebiasaan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memburu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binatang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langka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serta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menghentikan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kebiasaan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mengoleksi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binatang</a:t>
            </a:r>
            <a:r>
              <a:rPr lang="en-US" sz="1800" dirty="0">
                <a:latin typeface="Arial Narrow"/>
                <a:cs typeface="Arial Narrow"/>
              </a:rPr>
              <a:t> demi </a:t>
            </a:r>
            <a:r>
              <a:rPr lang="en-US" sz="1800" dirty="0" err="1">
                <a:latin typeface="Arial Narrow"/>
                <a:cs typeface="Arial Narrow"/>
              </a:rPr>
              <a:t>kepentingan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pribadi</a:t>
            </a:r>
            <a:endParaRPr lang="en-US" sz="1800" dirty="0">
              <a:latin typeface="Arial Narrow"/>
              <a:cs typeface="Arial Narrow"/>
            </a:endParaRPr>
          </a:p>
          <a:p>
            <a:pPr lvl="1"/>
            <a:r>
              <a:rPr lang="en-US" sz="1800" dirty="0" err="1">
                <a:latin typeface="Arial Narrow"/>
                <a:cs typeface="Arial Narrow"/>
              </a:rPr>
              <a:t>Mengampanyekan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penggunakan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peralatan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rumah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tangga</a:t>
            </a:r>
            <a:r>
              <a:rPr lang="en-US" sz="1800" dirty="0">
                <a:latin typeface="Arial Narrow"/>
                <a:cs typeface="Arial Narrow"/>
              </a:rPr>
              <a:t> yang </a:t>
            </a:r>
            <a:r>
              <a:rPr lang="en-US" sz="1800" dirty="0" err="1">
                <a:latin typeface="Arial Narrow"/>
                <a:cs typeface="Arial Narrow"/>
              </a:rPr>
              <a:t>ramah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lingkungan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serta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mendukung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gerakan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i="1" dirty="0">
                <a:latin typeface="Arial Narrow"/>
                <a:cs typeface="Arial Narrow"/>
              </a:rPr>
              <a:t>go green</a:t>
            </a:r>
            <a:r>
              <a:rPr lang="en-US" sz="1800" dirty="0">
                <a:latin typeface="Arial Narrow"/>
                <a:cs typeface="Arial Narrow"/>
              </a:rPr>
              <a:t>.</a:t>
            </a:r>
          </a:p>
          <a:p>
            <a:pPr lvl="1"/>
            <a:r>
              <a:rPr lang="en-US" sz="1800" dirty="0" err="1">
                <a:latin typeface="Arial Narrow"/>
                <a:cs typeface="Arial Narrow"/>
              </a:rPr>
              <a:t>Menghemat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pemakaian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kertas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dan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plastik</a:t>
            </a:r>
            <a:endParaRPr lang="en-US" sz="1800" dirty="0">
              <a:latin typeface="Arial Narrow"/>
              <a:cs typeface="Arial Narrow"/>
            </a:endParaRPr>
          </a:p>
          <a:p>
            <a:pPr lvl="1"/>
            <a:r>
              <a:rPr lang="en-US" sz="1800" dirty="0" err="1">
                <a:latin typeface="Arial Narrow"/>
                <a:cs typeface="Arial Narrow"/>
              </a:rPr>
              <a:t>Menghemat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dalam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penggunaan</a:t>
            </a:r>
            <a:r>
              <a:rPr lang="en-US" sz="1800" dirty="0">
                <a:latin typeface="Arial Narrow"/>
                <a:cs typeface="Arial Narrow"/>
              </a:rPr>
              <a:t> air </a:t>
            </a:r>
            <a:r>
              <a:rPr lang="en-US" sz="1800" dirty="0" err="1">
                <a:latin typeface="Arial Narrow"/>
                <a:cs typeface="Arial Narrow"/>
              </a:rPr>
              <a:t>tanah</a:t>
            </a:r>
            <a:endParaRPr lang="en-US" sz="1800" dirty="0">
              <a:latin typeface="Arial Narrow"/>
              <a:cs typeface="Arial Narrow"/>
            </a:endParaRPr>
          </a:p>
          <a:p>
            <a:pPr lvl="1"/>
            <a:r>
              <a:rPr lang="en-US" sz="1800" dirty="0" err="1">
                <a:latin typeface="Arial Narrow"/>
                <a:cs typeface="Arial Narrow"/>
              </a:rPr>
              <a:t>Menghemat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penggunaan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energi</a:t>
            </a:r>
            <a:r>
              <a:rPr lang="en-US" sz="1800" dirty="0">
                <a:latin typeface="Arial Narrow"/>
                <a:cs typeface="Arial Narrow"/>
              </a:rPr>
              <a:t> (</a:t>
            </a:r>
            <a:r>
              <a:rPr lang="en-US" sz="1800" dirty="0" err="1">
                <a:latin typeface="Arial Narrow"/>
                <a:cs typeface="Arial Narrow"/>
              </a:rPr>
              <a:t>listrik</a:t>
            </a:r>
            <a:r>
              <a:rPr lang="en-US" sz="1800" dirty="0">
                <a:latin typeface="Arial Narrow"/>
                <a:cs typeface="Arial Narrow"/>
              </a:rPr>
              <a:t>, BBM, gas, </a:t>
            </a:r>
            <a:r>
              <a:rPr lang="en-US" sz="1800" dirty="0" err="1">
                <a:latin typeface="Arial Narrow"/>
                <a:cs typeface="Arial Narrow"/>
              </a:rPr>
              <a:t>dll</a:t>
            </a:r>
            <a:r>
              <a:rPr lang="en-US" sz="1800" dirty="0">
                <a:latin typeface="Arial Narrow"/>
                <a:cs typeface="Arial Narrow"/>
              </a:rPr>
              <a:t>)</a:t>
            </a:r>
          </a:p>
          <a:p>
            <a:pPr lvl="1"/>
            <a:r>
              <a:rPr lang="en-US" sz="1800" dirty="0" err="1">
                <a:latin typeface="Arial Narrow"/>
                <a:cs typeface="Arial Narrow"/>
              </a:rPr>
              <a:t>Selalu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menggunakan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prinsip</a:t>
            </a:r>
            <a:r>
              <a:rPr lang="en-US" sz="1800" dirty="0">
                <a:latin typeface="Arial Narrow"/>
                <a:cs typeface="Arial Narrow"/>
              </a:rPr>
              <a:t> 4R </a:t>
            </a:r>
            <a:r>
              <a:rPr lang="en-US" sz="1800" i="1" dirty="0">
                <a:latin typeface="Arial Narrow"/>
                <a:cs typeface="Arial Narrow"/>
              </a:rPr>
              <a:t>(Reduce, Re-use, Recycle, Repair)</a:t>
            </a:r>
            <a:endParaRPr lang="en-US" sz="1800" dirty="0">
              <a:latin typeface="Arial Narrow"/>
              <a:cs typeface="Arial Narrow"/>
            </a:endParaRPr>
          </a:p>
          <a:p>
            <a:pPr lvl="1"/>
            <a:r>
              <a:rPr lang="en-US" sz="1800" dirty="0" err="1">
                <a:latin typeface="Arial Narrow"/>
                <a:cs typeface="Arial Narrow"/>
              </a:rPr>
              <a:t>Berpartisipasi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aktif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dalam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kampanye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pelestarian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lingkungan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hidup</a:t>
            </a:r>
            <a:r>
              <a:rPr lang="en-US" sz="1800" dirty="0">
                <a:latin typeface="Arial Narrow"/>
                <a:cs typeface="Arial Narrow"/>
              </a:rPr>
              <a:t>.</a:t>
            </a:r>
          </a:p>
          <a:p>
            <a:pPr lvl="1"/>
            <a:r>
              <a:rPr lang="en-US" sz="1800" dirty="0" err="1">
                <a:latin typeface="Arial Narrow"/>
                <a:cs typeface="Arial Narrow"/>
              </a:rPr>
              <a:t>Meningkatkan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pemanfaatan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sumberdaya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terbaharukan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untuk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kebutuhan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energi</a:t>
            </a:r>
            <a:r>
              <a:rPr lang="en-US" sz="1800" dirty="0">
                <a:latin typeface="Arial Narrow"/>
                <a:cs typeface="Arial Narrow"/>
              </a:rPr>
              <a:t>. </a:t>
            </a:r>
          </a:p>
          <a:p>
            <a:pPr lvl="1"/>
            <a:r>
              <a:rPr lang="en-US" sz="1800" dirty="0" err="1">
                <a:latin typeface="Arial Narrow"/>
                <a:cs typeface="Arial Narrow"/>
              </a:rPr>
              <a:t>Penggantian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teknologi</a:t>
            </a:r>
            <a:r>
              <a:rPr lang="en-US" sz="1800" dirty="0">
                <a:latin typeface="Arial Narrow"/>
                <a:cs typeface="Arial Narrow"/>
              </a:rPr>
              <a:t> yang </a:t>
            </a:r>
            <a:r>
              <a:rPr lang="en-US" sz="1800" dirty="0" err="1">
                <a:latin typeface="Arial Narrow"/>
                <a:cs typeface="Arial Narrow"/>
              </a:rPr>
              <a:t>tidak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merusak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ozon</a:t>
            </a:r>
            <a:r>
              <a:rPr lang="en-US" sz="1800" dirty="0">
                <a:latin typeface="Arial Narrow"/>
                <a:cs typeface="Arial Narrow"/>
              </a:rPr>
              <a:t>. </a:t>
            </a:r>
          </a:p>
          <a:p>
            <a:pPr lvl="1"/>
            <a:r>
              <a:rPr lang="en-US" sz="1800" dirty="0" err="1">
                <a:latin typeface="Arial Narrow"/>
                <a:cs typeface="Arial Narrow"/>
              </a:rPr>
              <a:t>Menggunakan</a:t>
            </a:r>
            <a:r>
              <a:rPr lang="en-US" sz="1800" dirty="0">
                <a:latin typeface="Arial Narrow"/>
                <a:cs typeface="Arial Narrow"/>
              </a:rPr>
              <a:t> predator </a:t>
            </a:r>
            <a:r>
              <a:rPr lang="en-US" sz="1800" dirty="0" err="1">
                <a:latin typeface="Arial Narrow"/>
                <a:cs typeface="Arial Narrow"/>
              </a:rPr>
              <a:t>alami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untuk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membasmi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hama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tanaman</a:t>
            </a:r>
            <a:r>
              <a:rPr lang="en-US" sz="1800" dirty="0">
                <a:latin typeface="Arial Narrow"/>
                <a:cs typeface="Arial Narrow"/>
              </a:rPr>
              <a:t>.</a:t>
            </a:r>
          </a:p>
          <a:p>
            <a:pPr lvl="1"/>
            <a:r>
              <a:rPr lang="en-US" sz="1800" dirty="0" err="1">
                <a:latin typeface="Arial Narrow"/>
                <a:cs typeface="Arial Narrow"/>
              </a:rPr>
              <a:t>Pemberdayaan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taman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kota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dan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lingkungan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buatan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lainnya</a:t>
            </a:r>
            <a:endParaRPr lang="en-US" sz="1800" dirty="0">
              <a:latin typeface="Arial Narrow"/>
              <a:cs typeface="Arial Narrow"/>
            </a:endParaRPr>
          </a:p>
          <a:p>
            <a:pPr lvl="1"/>
            <a:r>
              <a:rPr lang="en-US" sz="1800" dirty="0" err="1">
                <a:latin typeface="Arial Narrow"/>
                <a:cs typeface="Arial Narrow"/>
              </a:rPr>
              <a:t>Pemanfaatan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limbah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pertanian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dan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peternakan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sebagai</a:t>
            </a:r>
            <a:r>
              <a:rPr lang="en-US" sz="180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pupuk</a:t>
            </a:r>
            <a:r>
              <a:rPr lang="en-US" sz="1800" dirty="0">
                <a:latin typeface="Arial Narrow"/>
                <a:cs typeface="Arial Narrow"/>
              </a:rPr>
              <a:t> organic, </a:t>
            </a:r>
            <a:r>
              <a:rPr lang="en-US" sz="1800" dirty="0" err="1">
                <a:latin typeface="Arial Narrow"/>
                <a:cs typeface="Arial Narrow"/>
              </a:rPr>
              <a:t>dsb</a:t>
            </a:r>
            <a:r>
              <a:rPr lang="en-US" sz="1800" dirty="0" smtClean="0">
                <a:latin typeface="Arial Narrow"/>
                <a:cs typeface="Arial Narrow"/>
              </a:rPr>
              <a:t>.</a:t>
            </a:r>
            <a:r>
              <a:rPr lang="en-US" sz="1800" dirty="0" smtClean="0">
                <a:latin typeface="Arial Narrow"/>
                <a:cs typeface="Arial Narrow"/>
              </a:rPr>
              <a:t> </a:t>
            </a:r>
            <a:endParaRPr lang="en-US" sz="1800" dirty="0" smtClean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9878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2928" cy="90299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/>
                <a:cs typeface="Arial Narrow"/>
              </a:rPr>
              <a:t>DALAM KAITAN DENGAN OVER CONSUMPTION, PERHATIKAN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/>
                <a:cs typeface="Arial Narrow"/>
              </a:rPr>
              <a:t>KEY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/>
                <a:cs typeface="Arial Narrow"/>
              </a:rPr>
              <a:t>ISSUES AND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/>
                <a:cs typeface="Arial Narrow"/>
              </a:rPr>
              <a:t>RISKS BERIKUT:</a:t>
            </a:r>
            <a:endParaRPr lang="id-ID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7783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412876"/>
            <a:ext cx="8352928" cy="4945063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err="1" smtClean="0">
                <a:latin typeface="Arial Narrow" pitchFamily="34" charset="0"/>
              </a:rPr>
              <a:t>Ancaman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berbagai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penyakit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karena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impor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bahan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makanan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masih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berlangsung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terus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meningkat</a:t>
            </a:r>
            <a:r>
              <a:rPr lang="en-US" sz="2400" dirty="0" smtClean="0">
                <a:latin typeface="Arial Narrow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Arial Narrow" pitchFamily="34" charset="0"/>
              </a:rPr>
              <a:t>Di </a:t>
            </a:r>
            <a:r>
              <a:rPr lang="en-US" sz="2400" dirty="0" err="1" smtClean="0">
                <a:latin typeface="Arial Narrow" pitchFamily="34" charset="0"/>
              </a:rPr>
              <a:t>Inggris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setiap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tahun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memberi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makan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ternak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dalam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jumlah</a:t>
            </a:r>
            <a:r>
              <a:rPr lang="en-US" sz="2400" dirty="0" smtClean="0">
                <a:latin typeface="Arial Narrow" pitchFamily="34" charset="0"/>
              </a:rPr>
              <a:t> yang </a:t>
            </a:r>
            <a:r>
              <a:rPr lang="en-US" sz="2400" dirty="0" err="1" smtClean="0">
                <a:latin typeface="Arial Narrow" pitchFamily="34" charset="0"/>
              </a:rPr>
              <a:t>cukup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besar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untuk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memberi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makan</a:t>
            </a:r>
            <a:r>
              <a:rPr lang="en-US" sz="2400" dirty="0" smtClean="0">
                <a:latin typeface="Arial Narrow" pitchFamily="34" charset="0"/>
              </a:rPr>
              <a:t> 250.000.000 orang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latin typeface="Arial Narrow" pitchFamily="34" charset="0"/>
              </a:rPr>
              <a:t>Seandainya</a:t>
            </a:r>
            <a:r>
              <a:rPr lang="en-US" sz="2400" dirty="0" smtClean="0">
                <a:latin typeface="Arial Narrow" pitchFamily="34" charset="0"/>
              </a:rPr>
              <a:t> orang </a:t>
            </a:r>
            <a:r>
              <a:rPr lang="en-US" sz="2400" dirty="0" err="1" smtClean="0">
                <a:latin typeface="Arial Narrow" pitchFamily="34" charset="0"/>
              </a:rPr>
              <a:t>Amerika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mengurangi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konsumsi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daging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mereka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hingga</a:t>
            </a:r>
            <a:r>
              <a:rPr lang="en-US" sz="2400" dirty="0" smtClean="0">
                <a:latin typeface="Arial Narrow" pitchFamily="34" charset="0"/>
              </a:rPr>
              <a:t> 10%, </a:t>
            </a:r>
            <a:r>
              <a:rPr lang="en-US" sz="2400" dirty="0" err="1" smtClean="0">
                <a:latin typeface="Arial Narrow" pitchFamily="34" charset="0"/>
              </a:rPr>
              <a:t>hal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itu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dapat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menghemat</a:t>
            </a:r>
            <a:r>
              <a:rPr lang="en-US" sz="2400" dirty="0" smtClean="0">
                <a:latin typeface="Arial Narrow" pitchFamily="34" charset="0"/>
              </a:rPr>
              <a:t> 12.000.000 ton </a:t>
            </a:r>
            <a:r>
              <a:rPr lang="en-US" sz="2400" dirty="0" err="1" smtClean="0">
                <a:latin typeface="Arial Narrow" pitchFamily="34" charset="0"/>
              </a:rPr>
              <a:t>padi-padian</a:t>
            </a:r>
            <a:r>
              <a:rPr lang="en-US" sz="2400" dirty="0" smtClean="0">
                <a:latin typeface="Arial Narrow" pitchFamily="34" charset="0"/>
              </a:rPr>
              <a:t> yang </a:t>
            </a:r>
            <a:r>
              <a:rPr lang="en-US" sz="2400" dirty="0" err="1" smtClean="0">
                <a:latin typeface="Arial Narrow" pitchFamily="34" charset="0"/>
              </a:rPr>
              <a:t>cukup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untuk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memberi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makan</a:t>
            </a:r>
            <a:r>
              <a:rPr lang="en-US" sz="2400" dirty="0" smtClean="0">
                <a:latin typeface="Arial Narrow" pitchFamily="34" charset="0"/>
              </a:rPr>
              <a:t> 60.000.000 orang (</a:t>
            </a:r>
            <a:r>
              <a:rPr lang="en-US" sz="2400" dirty="0" err="1" smtClean="0">
                <a:latin typeface="Arial Narrow" pitchFamily="34" charset="0"/>
              </a:rPr>
              <a:t>jumlah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penduduk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Britania</a:t>
            </a:r>
            <a:r>
              <a:rPr lang="en-US" sz="2400" dirty="0" smtClean="0">
                <a:latin typeface="Arial Narrow" pitchFamily="34" charset="0"/>
              </a:rPr>
              <a:t> Raya)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latin typeface="Arial Narrow" pitchFamily="34" charset="0"/>
              </a:rPr>
              <a:t>Seandainya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semua</a:t>
            </a:r>
            <a:r>
              <a:rPr lang="en-US" sz="2400" dirty="0" smtClean="0">
                <a:latin typeface="Arial Narrow" pitchFamily="34" charset="0"/>
              </a:rPr>
              <a:t> orang </a:t>
            </a:r>
            <a:r>
              <a:rPr lang="en-US" sz="2400" dirty="0" err="1" smtClean="0">
                <a:latin typeface="Arial Narrow" pitchFamily="34" charset="0"/>
              </a:rPr>
              <a:t>Amerika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menjadi</a:t>
            </a:r>
            <a:r>
              <a:rPr lang="en-US" sz="2400" dirty="0" smtClean="0">
                <a:latin typeface="Arial Narrow" pitchFamily="34" charset="0"/>
              </a:rPr>
              <a:t> vegetarian, </a:t>
            </a:r>
            <a:r>
              <a:rPr lang="en-US" sz="2400" dirty="0" err="1" smtClean="0">
                <a:latin typeface="Arial Narrow" pitchFamily="34" charset="0"/>
              </a:rPr>
              <a:t>maka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hal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itu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akan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menghemat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padi-padian</a:t>
            </a:r>
            <a:r>
              <a:rPr lang="en-US" sz="2400" dirty="0" smtClean="0">
                <a:latin typeface="Arial Narrow" pitchFamily="34" charset="0"/>
              </a:rPr>
              <a:t> yang </a:t>
            </a:r>
            <a:r>
              <a:rPr lang="en-US" sz="2400" dirty="0" err="1" smtClean="0">
                <a:latin typeface="Arial Narrow" pitchFamily="34" charset="0"/>
              </a:rPr>
              <a:t>dapat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memberi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makan</a:t>
            </a:r>
            <a:r>
              <a:rPr lang="en-US" sz="2400" dirty="0" smtClean="0">
                <a:latin typeface="Arial Narrow" pitchFamily="34" charset="0"/>
              </a:rPr>
              <a:t> 600.000.000 orang  (</a:t>
            </a:r>
            <a:r>
              <a:rPr lang="en-US" sz="2400" dirty="0" err="1" smtClean="0">
                <a:latin typeface="Arial Narrow" pitchFamily="34" charset="0"/>
              </a:rPr>
              <a:t>jumlah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penduduk</a:t>
            </a:r>
            <a:r>
              <a:rPr lang="en-US" sz="2400" dirty="0" smtClean="0">
                <a:latin typeface="Arial Narrow" pitchFamily="34" charset="0"/>
              </a:rPr>
              <a:t> India)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Arial Narrow" pitchFamily="34" charset="0"/>
              </a:rPr>
              <a:t>1/3 </a:t>
            </a:r>
            <a:r>
              <a:rPr lang="en-US" sz="2400" dirty="0" err="1" smtClean="0">
                <a:latin typeface="Arial Narrow" pitchFamily="34" charset="0"/>
              </a:rPr>
              <a:t>hasil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panen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gandum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dunia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lebih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dari</a:t>
            </a:r>
            <a:r>
              <a:rPr lang="en-US" sz="2400" dirty="0" smtClean="0">
                <a:latin typeface="Arial Narrow" pitchFamily="34" charset="0"/>
              </a:rPr>
              <a:t> 90% </a:t>
            </a:r>
            <a:r>
              <a:rPr lang="en-US" sz="2400" dirty="0" err="1" smtClean="0">
                <a:latin typeface="Arial Narrow" pitchFamily="34" charset="0"/>
              </a:rPr>
              <a:t>kacang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kedelai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digunakan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untuk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pakan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ternak</a:t>
            </a:r>
            <a:r>
              <a:rPr lang="en-US" sz="2400" dirty="0" smtClean="0">
                <a:latin typeface="Arial Narrow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latin typeface="Arial Narrow" pitchFamily="34" charset="0"/>
              </a:rPr>
              <a:t>Biji-bijian</a:t>
            </a:r>
            <a:r>
              <a:rPr lang="en-US" sz="2400" dirty="0" smtClean="0">
                <a:latin typeface="Arial Narrow" pitchFamily="34" charset="0"/>
              </a:rPr>
              <a:t> yang </a:t>
            </a:r>
            <a:r>
              <a:rPr lang="en-US" sz="2400" dirty="0" err="1" smtClean="0">
                <a:latin typeface="Arial Narrow" pitchFamily="34" charset="0"/>
              </a:rPr>
              <a:t>saat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ini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dimakan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hewan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ternak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cukup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untuk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memberi</a:t>
            </a:r>
            <a:r>
              <a:rPr lang="en-US" sz="2400" dirty="0" smtClean="0">
                <a:latin typeface="Arial Narrow" pitchFamily="34" charset="0"/>
              </a:rPr>
              <a:t> 2 </a:t>
            </a:r>
            <a:r>
              <a:rPr lang="en-US" sz="2400" dirty="0" err="1" smtClean="0">
                <a:latin typeface="Arial Narrow" pitchFamily="34" charset="0"/>
              </a:rPr>
              <a:t>miliar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makan</a:t>
            </a:r>
            <a:r>
              <a:rPr lang="en-US" sz="2400" dirty="0" smtClean="0">
                <a:latin typeface="Arial Narrow" pitchFamily="34" charset="0"/>
              </a:rPr>
              <a:t> orang.</a:t>
            </a:r>
          </a:p>
        </p:txBody>
      </p:sp>
      <p:sp>
        <p:nvSpPr>
          <p:cNvPr id="112648" name="Footer Placeholder 4"/>
          <p:cNvSpPr txBox="1">
            <a:spLocks noGrp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CC"/>
                </a:solidFill>
                <a:latin typeface="Arial" charset="0"/>
                <a:cs typeface="Arial" charset="0"/>
              </a:rPr>
              <a:t>John FoEh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CC"/>
                </a:solidFill>
              </a:rPr>
              <a:t>John FoEh</a:t>
            </a:r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6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548680"/>
            <a:ext cx="8568951" cy="5832648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sz="12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 err="1" smtClean="0">
                <a:latin typeface="Arial" charset="0"/>
              </a:rPr>
              <a:t>Diperlukan</a:t>
            </a:r>
            <a:r>
              <a:rPr lang="en-US" sz="2400" dirty="0" smtClean="0">
                <a:latin typeface="Arial" charset="0"/>
              </a:rPr>
              <a:t> 10 kg </a:t>
            </a:r>
            <a:r>
              <a:rPr lang="en-US" sz="2400" dirty="0" err="1" smtClean="0">
                <a:latin typeface="Arial" charset="0"/>
              </a:rPr>
              <a:t>pakan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untuk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memproduksi</a:t>
            </a:r>
            <a:r>
              <a:rPr lang="en-US" sz="2400" dirty="0" smtClean="0">
                <a:latin typeface="Arial" charset="0"/>
              </a:rPr>
              <a:t> 1 kg </a:t>
            </a:r>
            <a:r>
              <a:rPr lang="en-US" sz="2400" dirty="0" err="1" smtClean="0">
                <a:latin typeface="Arial" charset="0"/>
              </a:rPr>
              <a:t>daging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sapi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Arial" charset="0"/>
              </a:rPr>
              <a:t>4 </a:t>
            </a:r>
            <a:r>
              <a:rPr lang="en-US" sz="2400" dirty="0" err="1" smtClean="0">
                <a:latin typeface="Arial" charset="0"/>
              </a:rPr>
              <a:t>hingga</a:t>
            </a:r>
            <a:r>
              <a:rPr lang="en-US" sz="2400" dirty="0" smtClean="0">
                <a:latin typeface="Arial" charset="0"/>
              </a:rPr>
              <a:t> 5,5 kg </a:t>
            </a:r>
            <a:r>
              <a:rPr lang="en-US" sz="2400" dirty="0" err="1" smtClean="0">
                <a:latin typeface="Arial" charset="0"/>
              </a:rPr>
              <a:t>biji-bijian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untuk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menghasilkan</a:t>
            </a:r>
            <a:r>
              <a:rPr lang="en-US" sz="2400" dirty="0" smtClean="0">
                <a:latin typeface="Arial" charset="0"/>
              </a:rPr>
              <a:t> 1 kg </a:t>
            </a:r>
            <a:r>
              <a:rPr lang="en-US" sz="2400" dirty="0" err="1" smtClean="0">
                <a:latin typeface="Arial" charset="0"/>
              </a:rPr>
              <a:t>daging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babi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Arial" charset="0"/>
              </a:rPr>
              <a:t>2,1 </a:t>
            </a:r>
            <a:r>
              <a:rPr lang="en-US" sz="2400" dirty="0" err="1" smtClean="0">
                <a:latin typeface="Arial" charset="0"/>
              </a:rPr>
              <a:t>hingga</a:t>
            </a:r>
            <a:r>
              <a:rPr lang="en-US" sz="2400" dirty="0" smtClean="0">
                <a:latin typeface="Arial" charset="0"/>
              </a:rPr>
              <a:t> 3 kg </a:t>
            </a:r>
            <a:r>
              <a:rPr lang="en-US" sz="2400" dirty="0" err="1" smtClean="0">
                <a:latin typeface="Arial" charset="0"/>
              </a:rPr>
              <a:t>biji-bijian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utk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menghasilkan</a:t>
            </a:r>
            <a:r>
              <a:rPr lang="en-US" sz="2400" dirty="0" smtClean="0">
                <a:latin typeface="Arial" charset="0"/>
              </a:rPr>
              <a:t> 1 kg </a:t>
            </a:r>
            <a:r>
              <a:rPr lang="en-US" sz="2400" dirty="0" err="1" smtClean="0">
                <a:latin typeface="Arial" charset="0"/>
              </a:rPr>
              <a:t>daging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unggas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latin typeface="Arial" charset="0"/>
              </a:rPr>
              <a:t>Konversi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ke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biji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jagung</a:t>
            </a:r>
            <a:r>
              <a:rPr lang="en-US" sz="2400" dirty="0" smtClean="0">
                <a:latin typeface="Arial" charset="0"/>
              </a:rPr>
              <a:t>, </a:t>
            </a:r>
            <a:r>
              <a:rPr lang="en-US" sz="2400" dirty="0" err="1" smtClean="0">
                <a:latin typeface="Arial" charset="0"/>
              </a:rPr>
              <a:t>produktivitas</a:t>
            </a:r>
            <a:r>
              <a:rPr lang="en-US" sz="2400" dirty="0" smtClean="0">
                <a:latin typeface="Arial" charset="0"/>
              </a:rPr>
              <a:t> / ha = 3,5 ton, target </a:t>
            </a:r>
            <a:r>
              <a:rPr lang="en-US" sz="2400" dirty="0" err="1" smtClean="0">
                <a:latin typeface="Arial" charset="0"/>
              </a:rPr>
              <a:t>dgn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jenis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hibrida</a:t>
            </a:r>
            <a:r>
              <a:rPr lang="en-US" sz="2400" dirty="0" smtClean="0">
                <a:latin typeface="Arial" charset="0"/>
              </a:rPr>
              <a:t> 6 ton </a:t>
            </a:r>
            <a:r>
              <a:rPr lang="en-US" sz="2400" dirty="0" err="1" smtClean="0">
                <a:latin typeface="Arial" charset="0"/>
              </a:rPr>
              <a:t>biji</a:t>
            </a:r>
            <a:r>
              <a:rPr lang="en-US" sz="2400" dirty="0" smtClean="0">
                <a:latin typeface="Arial" charset="0"/>
              </a:rPr>
              <a:t>/ha.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latin typeface="Arial" charset="0"/>
              </a:rPr>
              <a:t>Jadi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untuk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memproduksi</a:t>
            </a:r>
            <a:r>
              <a:rPr lang="en-US" sz="2400" dirty="0" smtClean="0">
                <a:latin typeface="Arial" charset="0"/>
              </a:rPr>
              <a:t> 1 </a:t>
            </a:r>
            <a:r>
              <a:rPr lang="en-US" sz="2400" dirty="0" err="1" smtClean="0">
                <a:latin typeface="Arial" charset="0"/>
              </a:rPr>
              <a:t>ekor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babi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dgn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berat</a:t>
            </a:r>
            <a:r>
              <a:rPr lang="en-US" sz="2400" dirty="0" smtClean="0">
                <a:latin typeface="Arial" charset="0"/>
              </a:rPr>
              <a:t> 100 kg </a:t>
            </a:r>
            <a:r>
              <a:rPr lang="en-US" sz="2400" dirty="0" err="1" smtClean="0">
                <a:latin typeface="Arial" charset="0"/>
              </a:rPr>
              <a:t>dibutuhkan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sekitar</a:t>
            </a:r>
            <a:r>
              <a:rPr lang="en-US" sz="2400" dirty="0" smtClean="0">
                <a:latin typeface="Arial" charset="0"/>
              </a:rPr>
              <a:t> 500 kg </a:t>
            </a:r>
            <a:r>
              <a:rPr lang="en-US" sz="2400" dirty="0" err="1" smtClean="0">
                <a:latin typeface="Arial" charset="0"/>
              </a:rPr>
              <a:t>biji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jagung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atau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setara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dengan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sekitar</a:t>
            </a:r>
            <a:r>
              <a:rPr lang="en-US" sz="2400" dirty="0" smtClean="0">
                <a:latin typeface="Arial" charset="0"/>
              </a:rPr>
              <a:t> 0,125 Ha </a:t>
            </a:r>
            <a:r>
              <a:rPr lang="en-US" sz="2400" dirty="0" err="1" smtClean="0">
                <a:latin typeface="Arial" charset="0"/>
              </a:rPr>
              <a:t>lahan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jagung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latin typeface="Arial" charset="0"/>
              </a:rPr>
              <a:t>Kebutuhan</a:t>
            </a:r>
            <a:r>
              <a:rPr lang="en-US" sz="2400" dirty="0" smtClean="0">
                <a:latin typeface="Arial" charset="0"/>
              </a:rPr>
              <a:t> air per </a:t>
            </a:r>
            <a:r>
              <a:rPr lang="en-US" sz="2400" dirty="0" err="1" smtClean="0">
                <a:latin typeface="Arial" charset="0"/>
              </a:rPr>
              <a:t>ekor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babi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dewasa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adalah</a:t>
            </a:r>
            <a:r>
              <a:rPr lang="en-US" sz="2400" dirty="0" smtClean="0">
                <a:latin typeface="Arial" charset="0"/>
              </a:rPr>
              <a:t> 50 l / </a:t>
            </a:r>
            <a:r>
              <a:rPr lang="en-US" sz="2400" dirty="0" err="1" smtClean="0">
                <a:latin typeface="Arial" charset="0"/>
              </a:rPr>
              <a:t>kepala</a:t>
            </a:r>
            <a:r>
              <a:rPr lang="en-US" sz="2400" dirty="0" smtClean="0">
                <a:latin typeface="Arial" charset="0"/>
              </a:rPr>
              <a:t> / </a:t>
            </a:r>
            <a:r>
              <a:rPr lang="en-US" sz="2400" dirty="0" err="1" smtClean="0">
                <a:latin typeface="Arial" charset="0"/>
              </a:rPr>
              <a:t>hari</a:t>
            </a:r>
            <a:endParaRPr lang="en-US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 err="1" smtClean="0">
                <a:latin typeface="Arial" charset="0"/>
              </a:rPr>
              <a:t>Konsumsi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daging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nasional</a:t>
            </a:r>
            <a:r>
              <a:rPr lang="en-US" sz="2400" dirty="0" smtClean="0">
                <a:latin typeface="Arial" charset="0"/>
              </a:rPr>
              <a:t> per </a:t>
            </a:r>
            <a:r>
              <a:rPr lang="en-US" sz="2400" dirty="0" err="1" smtClean="0">
                <a:latin typeface="Arial" charset="0"/>
              </a:rPr>
              <a:t>kapita</a:t>
            </a:r>
            <a:r>
              <a:rPr lang="en-US" sz="2400" dirty="0" smtClean="0">
                <a:latin typeface="Arial" charset="0"/>
              </a:rPr>
              <a:t> / </a:t>
            </a:r>
            <a:r>
              <a:rPr lang="en-US" sz="2400" dirty="0" err="1" smtClean="0">
                <a:latin typeface="Arial" charset="0"/>
              </a:rPr>
              <a:t>tahun</a:t>
            </a:r>
            <a:r>
              <a:rPr lang="en-US" sz="2400" dirty="0" smtClean="0">
                <a:latin typeface="Arial" charset="0"/>
              </a:rPr>
              <a:t> = 14,6 kg, </a:t>
            </a:r>
            <a:r>
              <a:rPr lang="en-US" sz="2400" dirty="0" err="1" smtClean="0">
                <a:latin typeface="Arial" charset="0"/>
              </a:rPr>
              <a:t>untuk</a:t>
            </a:r>
            <a:r>
              <a:rPr lang="en-US" sz="2400" dirty="0" smtClean="0">
                <a:latin typeface="Arial" charset="0"/>
              </a:rPr>
              <a:t> NTT </a:t>
            </a:r>
            <a:r>
              <a:rPr lang="en-US" sz="2400" dirty="0" err="1" smtClean="0">
                <a:latin typeface="Arial" charset="0"/>
              </a:rPr>
              <a:t>misalnya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hanya</a:t>
            </a:r>
            <a:r>
              <a:rPr lang="en-US" sz="2400" dirty="0" smtClean="0">
                <a:latin typeface="Arial" charset="0"/>
              </a:rPr>
              <a:t> 1,6 kg/</a:t>
            </a:r>
            <a:r>
              <a:rPr lang="en-US" sz="2400" dirty="0" err="1" smtClean="0">
                <a:latin typeface="Arial" charset="0"/>
              </a:rPr>
              <a:t>kapita</a:t>
            </a:r>
            <a:r>
              <a:rPr lang="en-US" sz="2400" dirty="0" smtClean="0">
                <a:latin typeface="Arial" charset="0"/>
              </a:rPr>
              <a:t>/</a:t>
            </a:r>
            <a:r>
              <a:rPr lang="en-US" sz="2400" dirty="0" err="1" smtClean="0">
                <a:latin typeface="Arial" charset="0"/>
              </a:rPr>
              <a:t>tahun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untuk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daging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sapi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dan</a:t>
            </a:r>
            <a:r>
              <a:rPr lang="en-US" sz="2400" dirty="0" smtClean="0">
                <a:latin typeface="Arial" charset="0"/>
              </a:rPr>
              <a:t> 4,2 kg/</a:t>
            </a:r>
            <a:r>
              <a:rPr lang="en-US" sz="2400" dirty="0" err="1" smtClean="0">
                <a:latin typeface="Arial" charset="0"/>
              </a:rPr>
              <a:t>kapita</a:t>
            </a:r>
            <a:r>
              <a:rPr lang="en-US" sz="2400" dirty="0" smtClean="0">
                <a:latin typeface="Arial" charset="0"/>
              </a:rPr>
              <a:t>/</a:t>
            </a:r>
            <a:r>
              <a:rPr lang="en-US" sz="2400" dirty="0" err="1" smtClean="0">
                <a:latin typeface="Arial" charset="0"/>
              </a:rPr>
              <a:t>tahun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daging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babi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CC"/>
                </a:solidFill>
              </a:rPr>
              <a:t>John FoEh</a:t>
            </a:r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9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j0428067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352800"/>
            <a:ext cx="624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LIHATLAH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DAMPAK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“SALAH URUS”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 &amp; LH DIMAKSUD,  BAIK DI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INDONESIA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MAUPUN DI BELAHAN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DUNIA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LAINNYA</a:t>
            </a:r>
          </a:p>
        </p:txBody>
      </p:sp>
      <p:pic>
        <p:nvPicPr>
          <p:cNvPr id="6" name="Picture 5" descr="MCj043440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2667" y="4114800"/>
            <a:ext cx="268133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0"/>
            <a:ext cx="3200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293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8001000" cy="762000"/>
          </a:xfrm>
          <a:noFill/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5C2A"/>
                </a:solidFill>
                <a:latin typeface="Times New Roman" charset="0"/>
              </a:rPr>
              <a:t>RISET TEOLOGIS TENTANG PEMBANGUNAN </a:t>
            </a:r>
            <a:r>
              <a:rPr lang="en-US" sz="3200" b="1" dirty="0">
                <a:solidFill>
                  <a:srgbClr val="005C2A"/>
                </a:solidFill>
                <a:latin typeface="Times New Roman" charset="0"/>
              </a:rPr>
              <a:t>BERKELANJUTAN</a:t>
            </a:r>
            <a:endParaRPr lang="en-AU" sz="3200" b="1" dirty="0">
              <a:solidFill>
                <a:srgbClr val="005C2A"/>
              </a:solidFill>
              <a:latin typeface="Times New Roman" charset="0"/>
            </a:endParaRPr>
          </a:p>
        </p:txBody>
      </p:sp>
      <p:sp>
        <p:nvSpPr>
          <p:cNvPr id="80898" name="Oval 3"/>
          <p:cNvSpPr>
            <a:spLocks noChangeArrowheads="1"/>
          </p:cNvSpPr>
          <p:nvPr/>
        </p:nvSpPr>
        <p:spPr bwMode="auto">
          <a:xfrm>
            <a:off x="5684838" y="4351338"/>
            <a:ext cx="2620962" cy="1173162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A0658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LINGKUNGAN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A0658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HIDUP</a:t>
            </a:r>
          </a:p>
        </p:txBody>
      </p:sp>
      <p:sp>
        <p:nvSpPr>
          <p:cNvPr id="80899" name="Oval 4"/>
          <p:cNvSpPr>
            <a:spLocks noChangeArrowheads="1"/>
          </p:cNvSpPr>
          <p:nvPr/>
        </p:nvSpPr>
        <p:spPr bwMode="auto">
          <a:xfrm>
            <a:off x="1752600" y="4283075"/>
            <a:ext cx="2474913" cy="1241425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A0C60"/>
                </a:solidFill>
                <a:latin typeface="Arial" charset="0"/>
                <a:ea typeface="ＭＳ Ｐゴシック" charset="0"/>
                <a:cs typeface="ＭＳ Ｐゴシック" charset="0"/>
              </a:rPr>
              <a:t>SOSIAL</a:t>
            </a:r>
          </a:p>
        </p:txBody>
      </p:sp>
      <p:sp>
        <p:nvSpPr>
          <p:cNvPr id="80900" name="Oval 5"/>
          <p:cNvSpPr>
            <a:spLocks noGrp="1" noChangeArrowheads="1"/>
          </p:cNvSpPr>
          <p:nvPr>
            <p:ph type="body" idx="1"/>
          </p:nvPr>
        </p:nvSpPr>
        <p:spPr>
          <a:xfrm>
            <a:off x="3189288" y="1828800"/>
            <a:ext cx="3059112" cy="1104900"/>
          </a:xfrm>
          <a:prstGeom prst="ellipse">
            <a:avLst/>
          </a:prstGeom>
          <a:solidFill>
            <a:srgbClr val="CCFF66"/>
          </a:solidFill>
          <a:ln cap="flat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0A043A"/>
                </a:solidFill>
                <a:latin typeface="Arial Narrow" charset="0"/>
              </a:rPr>
              <a:t>EKONOMI</a:t>
            </a:r>
          </a:p>
        </p:txBody>
      </p:sp>
      <p:sp>
        <p:nvSpPr>
          <p:cNvPr id="80901" name="Line 6"/>
          <p:cNvSpPr>
            <a:spLocks noChangeShapeType="1"/>
          </p:cNvSpPr>
          <p:nvPr/>
        </p:nvSpPr>
        <p:spPr bwMode="auto">
          <a:xfrm flipH="1">
            <a:off x="2990850" y="2901950"/>
            <a:ext cx="1019175" cy="1381125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902" name="Line 7"/>
          <p:cNvSpPr>
            <a:spLocks noChangeShapeType="1"/>
          </p:cNvSpPr>
          <p:nvPr/>
        </p:nvSpPr>
        <p:spPr bwMode="auto">
          <a:xfrm>
            <a:off x="5684838" y="2833688"/>
            <a:ext cx="1165225" cy="151765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903" name="Line 8"/>
          <p:cNvSpPr>
            <a:spLocks noChangeShapeType="1"/>
          </p:cNvSpPr>
          <p:nvPr/>
        </p:nvSpPr>
        <p:spPr bwMode="auto">
          <a:xfrm>
            <a:off x="4227513" y="4833938"/>
            <a:ext cx="1457325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904" name="Rectangle 9"/>
          <p:cNvSpPr>
            <a:spLocks noChangeArrowheads="1"/>
          </p:cNvSpPr>
          <p:nvPr/>
        </p:nvSpPr>
        <p:spPr bwMode="auto">
          <a:xfrm>
            <a:off x="1066800" y="5715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latin typeface="Garamond" charset="0"/>
                <a:ea typeface="ＭＳ Ｐゴシック" charset="0"/>
                <a:cs typeface="ＭＳ Ｐゴシック" charset="0"/>
              </a:rPr>
              <a:t>Selaras, Serasi, Seimbang</a:t>
            </a:r>
          </a:p>
        </p:txBody>
      </p:sp>
      <p:pic>
        <p:nvPicPr>
          <p:cNvPr id="8090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606733"/>
      </p:ext>
    </p:extLst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52400"/>
            <a:ext cx="8208912" cy="1143000"/>
          </a:xfrm>
          <a:ln>
            <a:solidFill>
              <a:srgbClr val="6F6F74"/>
            </a:solidFill>
          </a:ln>
        </p:spPr>
        <p:txBody>
          <a:bodyPr/>
          <a:lstStyle/>
          <a:p>
            <a:pPr eaLnBrk="1" hangingPunct="1"/>
            <a:r>
              <a:rPr lang="en-US" sz="5400" dirty="0" smtClean="0">
                <a:latin typeface="Times New Roman" charset="0"/>
              </a:rPr>
              <a:t>PENUTUP </a:t>
            </a:r>
            <a:endParaRPr lang="en-US" sz="5400" dirty="0">
              <a:latin typeface="Times New Roman" charset="0"/>
            </a:endParaRP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80772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Masalah Lingkungan  </a:t>
            </a:r>
            <a:r>
              <a:rPr lang="en-US">
                <a:latin typeface="Arial" charset="0"/>
                <a:cs typeface="Arial" charset="0"/>
              </a:rPr>
              <a:t>→  Masalah Manusia </a:t>
            </a:r>
          </a:p>
        </p:txBody>
      </p:sp>
      <p:sp>
        <p:nvSpPr>
          <p:cNvPr id="95235" name="Rectangle 5"/>
          <p:cNvSpPr>
            <a:spLocks noChangeArrowheads="1"/>
          </p:cNvSpPr>
          <p:nvPr/>
        </p:nvSpPr>
        <p:spPr bwMode="auto">
          <a:xfrm>
            <a:off x="990600" y="2867025"/>
            <a:ext cx="79533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Solusi</a:t>
            </a:r>
            <a:r>
              <a:rPr lang="en-US" sz="32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Lingkungan</a:t>
            </a:r>
            <a:r>
              <a:rPr lang="en-US" sz="32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→   </a:t>
            </a:r>
            <a:r>
              <a:rPr lang="en-US" sz="32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Perubahan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Sikap</a:t>
            </a:r>
            <a:endParaRPr lang="en-US" sz="3200" dirty="0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                                     </a:t>
            </a:r>
            <a:r>
              <a:rPr lang="en-US" sz="32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dan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Perilaku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</a:p>
        </p:txBody>
      </p:sp>
      <p:sp>
        <p:nvSpPr>
          <p:cNvPr id="95236" name="AutoShape 7"/>
          <p:cNvSpPr>
            <a:spLocks noChangeArrowheads="1"/>
          </p:cNvSpPr>
          <p:nvPr/>
        </p:nvSpPr>
        <p:spPr bwMode="auto">
          <a:xfrm>
            <a:off x="5867400" y="4010025"/>
            <a:ext cx="1828800" cy="838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37" name="Text Box 8"/>
          <p:cNvSpPr txBox="1">
            <a:spLocks noChangeArrowheads="1"/>
          </p:cNvSpPr>
          <p:nvPr/>
        </p:nvSpPr>
        <p:spPr bwMode="auto">
          <a:xfrm>
            <a:off x="6096000" y="5000625"/>
            <a:ext cx="1828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99"/>
                </a:solidFill>
              </a:rPr>
              <a:t>1. Nyata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99"/>
                </a:solidFill>
              </a:rPr>
              <a:t>2. Mudah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99"/>
                </a:solidFill>
              </a:rPr>
              <a:t>3. Murah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99"/>
                </a:solidFill>
              </a:rPr>
              <a:t>4. Sekarang</a:t>
            </a:r>
            <a:r>
              <a:rPr lang="en-US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5238" name="AutoShape 9"/>
          <p:cNvSpPr>
            <a:spLocks noChangeArrowheads="1"/>
          </p:cNvSpPr>
          <p:nvPr/>
        </p:nvSpPr>
        <p:spPr bwMode="auto">
          <a:xfrm>
            <a:off x="2057400" y="2286000"/>
            <a:ext cx="53340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523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59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8200"/>
            <a:ext cx="8208912" cy="551736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Gereja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Penelitian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Aspek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Teologis</a:t>
            </a:r>
            <a:r>
              <a:rPr lang="id-ID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d-ID" sz="3600" dirty="0" smtClean="0">
                <a:latin typeface="Arial" pitchFamily="34" charset="0"/>
                <a:cs typeface="Arial" pitchFamily="34" charset="0"/>
              </a:rPr>
              <a:t>pada </a:t>
            </a:r>
            <a:r>
              <a:rPr lang="id-ID" sz="3600" dirty="0" smtClean="0">
                <a:latin typeface="Arial" pitchFamily="34" charset="0"/>
                <a:cs typeface="Arial" pitchFamily="34" charset="0"/>
              </a:rPr>
              <a:t>hakekatnya; </a:t>
            </a:r>
            <a:r>
              <a:rPr lang="id-ID" sz="3600" dirty="0" smtClean="0">
                <a:latin typeface="Arial" pitchFamily="34" charset="0"/>
                <a:cs typeface="Arial" pitchFamily="34" charset="0"/>
              </a:rPr>
              <a:t>harus bisa mengantar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umat</a:t>
            </a:r>
            <a:r>
              <a:rPr lang="id-ID" sz="3600" dirty="0" smtClean="0">
                <a:latin typeface="Arial" pitchFamily="34" charset="0"/>
                <a:cs typeface="Arial" pitchFamily="34" charset="0"/>
              </a:rPr>
              <a:t>nya untuk berdamai dengan alam dan lingkungan </a:t>
            </a:r>
            <a:r>
              <a:rPr lang="id-ID" sz="36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sesama ciptaan</a:t>
            </a:r>
            <a:r>
              <a:rPr lang="id-ID" sz="36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sehingga</a:t>
            </a:r>
            <a:r>
              <a:rPr lang="id-ID" sz="3600" dirty="0" smtClean="0">
                <a:latin typeface="Arial" pitchFamily="34" charset="0"/>
                <a:cs typeface="Arial" pitchFamily="34" charset="0"/>
              </a:rPr>
              <a:t> ekosistemnya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tetap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3600" dirty="0" smtClean="0">
                <a:latin typeface="Arial" pitchFamily="34" charset="0"/>
                <a:cs typeface="Arial" pitchFamily="34" charset="0"/>
              </a:rPr>
              <a:t>berada dalam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id-ID" sz="36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keseimbangan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id-ID" sz="3600" dirty="0" smtClean="0">
                <a:latin typeface="Arial" pitchFamily="34" charset="0"/>
                <a:cs typeface="Arial" pitchFamily="34" charset="0"/>
              </a:rPr>
              <a:t> sebagaimana awal penciptaan.</a:t>
            </a:r>
            <a:endParaRPr lang="id-ID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1" descr="ag00373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4941168"/>
            <a:ext cx="21336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522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4" descr="Baby-0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4648200"/>
            <a:ext cx="8439472" cy="1805136"/>
          </a:xfrm>
          <a:noFill/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7DAE152-FEE5-464B-B5C2-A150DE7FEA1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Call 08125875659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FA3DE-5084-409A-BFA0-3F7EF7D879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371600" y="198120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323528" y="404664"/>
            <a:ext cx="8439472" cy="416733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3739" name="WordArt 11"/>
          <p:cNvSpPr>
            <a:spLocks noChangeArrowheads="1" noChangeShapeType="1" noTextEdit="1"/>
          </p:cNvSpPr>
          <p:nvPr/>
        </p:nvSpPr>
        <p:spPr bwMode="auto">
          <a:xfrm>
            <a:off x="1115616" y="764704"/>
            <a:ext cx="7416824" cy="3600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TERIMA KASIH</a:t>
            </a:r>
          </a:p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SELAMAT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MENELITI DARI ASPEK TEOLOGIS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10" name="Picture 11" descr="ag00373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548680"/>
            <a:ext cx="21336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7150085"/>
      </p:ext>
    </p:extLst>
  </p:cSld>
  <p:clrMapOvr>
    <a:masterClrMapping/>
  </p:clrMapOvr>
  <p:transition xmlns:p14="http://schemas.microsoft.com/office/powerpoint/2010/main" spd="slow">
    <p:comb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3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8382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SUMBER REFERENSI: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124744"/>
            <a:ext cx="8280920" cy="5262979"/>
          </a:xfrm>
          <a:prstGeom prst="rect">
            <a:avLst/>
          </a:prstGeom>
          <a:noFill/>
          <a:ln>
            <a:solidFill>
              <a:srgbClr val="85FFE0"/>
            </a:solidFill>
          </a:ln>
        </p:spPr>
        <p:txBody>
          <a:bodyPr wrap="square" rtlCol="0">
            <a:spAutoFit/>
          </a:bodyPr>
          <a:lstStyle/>
          <a:p>
            <a:pPr indent="-457200" algn="just"/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Armi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Susandi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2010.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Adaptasi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Perubahan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Iklim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Sesi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 TOT and Workshop,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Ikatan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Alumni ITB for GCC.</a:t>
            </a:r>
          </a:p>
          <a:p>
            <a:pPr indent="-457200" algn="just"/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-457200" algn="just"/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CIFOR, 2010.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Pedoman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CIFOR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tentang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Hutan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Perubahan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Iklim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REDD.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Center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 International Forestry Research, Bogor.</a:t>
            </a:r>
          </a:p>
          <a:p>
            <a:pPr indent="-457200" algn="just"/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-457200" algn="just"/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Digging Deeper: Decoding REDD+ Trouble in Forest? Carbon, Conflict and Communities. RECOFTC, Bangkok 2010.</a:t>
            </a:r>
          </a:p>
          <a:p>
            <a:pPr indent="-457200" algn="just"/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-457200" algn="just"/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Iwan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Wibisono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2008. Forest </a:t>
            </a:r>
            <a:r>
              <a: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Climate Policy Coordinator, Program </a:t>
            </a:r>
            <a:r>
              <a:rPr lang="en-GB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Iklim</a:t>
            </a:r>
            <a:r>
              <a: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-457200" algn="just"/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Energi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WWF-Indonesia.</a:t>
            </a:r>
          </a:p>
          <a:p>
            <a:pPr indent="-457200" algn="just"/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-457200" algn="just"/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Leathers </a:t>
            </a:r>
            <a:r>
              <a: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Foster, 2004. Agricultural Production and the Environment. The World Food Problem. http://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www.lastfirst.net/images/product/R004548.jpg.</a:t>
            </a:r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-457200" algn="just"/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-457200" algn="just"/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Newby E. John, 2007.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Perubahan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Iklim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Sedang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Terjadi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Saat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WWF-Canon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http://www.wwf.or.id/powerswitch/index.php/page=ps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iklim</a:t>
            </a:r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-457200" algn="just"/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-457200" algn="just"/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Promotor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KPKC, 2002.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Pemanasan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Global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Perubahan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Iklim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 Roma.</a:t>
            </a:r>
          </a:p>
          <a:p>
            <a:pPr indent="-457200" algn="just"/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-457200" algn="just"/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Stern Nicholas, 2007.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Ekonomi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Perubahan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Iklim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DPR-RI, Jakarta.</a:t>
            </a:r>
          </a:p>
        </p:txBody>
      </p:sp>
    </p:spTree>
    <p:extLst>
      <p:ext uri="{BB962C8B-B14F-4D97-AF65-F5344CB8AC3E}">
        <p14:creationId xmlns:p14="http://schemas.microsoft.com/office/powerpoint/2010/main" val="3460922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839200" cy="138499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DINAMIKA KEPENDUDUKAN, PERKEMBANGAN EKONOMI &amp; PERTUMBUHAN INDUSTRI MENYEBABKAN: 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-208145" y="1914175"/>
            <a:ext cx="3419475" cy="2245102"/>
          </a:xfrm>
          <a:prstGeom prst="star32">
            <a:avLst>
              <a:gd name="adj" fmla="val 37514"/>
            </a:avLst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1" dir="t"/>
          </a:scene3d>
          <a:sp3d extrusionH="430200" prstMaterial="legacyMetal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square">
            <a:spAutoFit/>
            <a:flatTx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Degradasi Lingkungan Alam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5825354" y="4656909"/>
            <a:ext cx="3365500" cy="2245102"/>
          </a:xfrm>
          <a:prstGeom prst="star32">
            <a:avLst>
              <a:gd name="adj" fmla="val 37500"/>
            </a:avLst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spAutoFit/>
            <a:flatTx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Permintaan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Lingkungan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Buatan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dll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-98516" y="4497849"/>
            <a:ext cx="3622675" cy="2475369"/>
          </a:xfrm>
          <a:prstGeom prst="star32">
            <a:avLst>
              <a:gd name="adj" fmla="val 37500"/>
            </a:avLst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1" dir="t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square">
            <a:spAutoFit/>
            <a:flatTx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Pencemaran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Udara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dan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Air 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(Sungai,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</a:rPr>
              <a:t>Danau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</a:rPr>
              <a:t>Laut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2971800" y="3962400"/>
            <a:ext cx="3394075" cy="2245102"/>
          </a:xfrm>
          <a:prstGeom prst="star32">
            <a:avLst>
              <a:gd name="adj" fmla="val 37500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1" dir="t"/>
          </a:scene3d>
          <a:sp3d extrusionH="887400" prstMaterial="legacyMetal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spAutoFit/>
            <a:flatTx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Sampah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Limbah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, BBB 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2717074" y="1803400"/>
            <a:ext cx="3394075" cy="2159000"/>
          </a:xfrm>
          <a:prstGeom prst="star32">
            <a:avLst>
              <a:gd name="adj" fmla="val 37500"/>
            </a:avLst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1" dir="t"/>
          </a:scene3d>
          <a:sp3d extrusionH="887400" prstMaterial="legacyMatte">
            <a:bevelT w="13500" h="13500" prst="angle"/>
            <a:bevelB w="13500" h="13500" prst="angle"/>
            <a:extrusionClr>
              <a:srgbClr val="663300"/>
            </a:extrusionClr>
          </a:sp3d>
        </p:spPr>
        <p:txBody>
          <a:bodyPr>
            <a:spAutoFit/>
            <a:flatTx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Degradasi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Lahan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&amp;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Hutan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5783716" y="2305971"/>
            <a:ext cx="3394075" cy="1470025"/>
          </a:xfrm>
          <a:prstGeom prst="star32">
            <a:avLst>
              <a:gd name="adj" fmla="val 37500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1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>
            <a:spAutoFit/>
            <a:flatTx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Banjir &amp; Kekeringan  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28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066800" y="1517650"/>
            <a:ext cx="6324600" cy="12255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</a:rPr>
              <a:t>Kemerosotan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</a:rPr>
              <a:t> SDA &amp;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</a:rPr>
              <a:t>Perubahan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L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</a:rPr>
              <a:t>ingkungan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H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</a:rPr>
              <a:t>idup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G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</a:rPr>
              <a:t>lobal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semakin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mengancam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kualitas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lingkungan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biosfer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, 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indikatornya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:</a:t>
            </a:r>
            <a:endParaRPr 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 rot="377068">
            <a:off x="4114800" y="228600"/>
            <a:ext cx="472440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22932" scaled="1"/>
                </a:gradFill>
                <a:latin typeface="Impact"/>
              </a:rPr>
              <a:t>ISU-ISU  STRATEGIS</a:t>
            </a: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762000" y="4838700"/>
            <a:ext cx="2284413" cy="1333500"/>
          </a:xfrm>
          <a:prstGeom prst="ellipse">
            <a:avLst/>
          </a:prstGeom>
          <a:solidFill>
            <a:srgbClr val="66FFFF"/>
          </a:solidFill>
          <a:ln w="9525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Suhu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bumi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meningkat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896983" y="3119521"/>
            <a:ext cx="2435225" cy="1376279"/>
          </a:xfrm>
          <a:prstGeom prst="ellipse">
            <a:avLst/>
          </a:prstGeom>
          <a:solidFill>
            <a:srgbClr val="FF99CC"/>
          </a:solidFill>
          <a:ln w="9525">
            <a:noFill/>
            <a:round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spAutoFit/>
            <a:flatTx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Perubahan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pola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iklim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 rot="-302919">
            <a:off x="6172200" y="3090031"/>
            <a:ext cx="2663825" cy="220724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Kerusakan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keaneka-ragaman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hayati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menurun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 rot="712114">
            <a:off x="5539800" y="5724108"/>
            <a:ext cx="2816225" cy="545318"/>
          </a:xfrm>
          <a:prstGeom prst="ellipse">
            <a:avLst/>
          </a:prstGeom>
          <a:solidFill>
            <a:srgbClr val="CC3300"/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</a:rPr>
              <a:t>Radiasi</a:t>
            </a:r>
            <a:r>
              <a:rPr lang="id-ID" sz="2400" b="1" dirty="0" smtClean="0">
                <a:solidFill>
                  <a:srgbClr val="FFFFFF"/>
                </a:solidFill>
                <a:latin typeface="Times New Roman" pitchFamily="18" charset="0"/>
              </a:rPr>
              <a:t>, dll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3429000" y="4762500"/>
            <a:ext cx="2284413" cy="1333500"/>
          </a:xfrm>
          <a:prstGeom prst="ellipse">
            <a:avLst/>
          </a:prstGeom>
          <a:solidFill>
            <a:srgbClr val="336699"/>
          </a:solidFill>
          <a:ln w="9525">
            <a:noFill/>
            <a:round/>
            <a:headEnd/>
            <a:tailEnd/>
          </a:ln>
          <a:effectLst>
            <a:outerShdw dist="117088" dir="13236078" algn="ctr" rotWithShape="0">
              <a:srgbClr val="FFFF99"/>
            </a:outerShdw>
          </a:effec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Penipisan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Lapisan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Ozon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914400" y="2286000"/>
            <a:ext cx="228600" cy="1219200"/>
          </a:xfrm>
          <a:prstGeom prst="curvedRightArrow">
            <a:avLst>
              <a:gd name="adj1" fmla="val 106667"/>
              <a:gd name="adj2" fmla="val 213333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0388" dir="9206097" algn="ctr" rotWithShape="0">
              <a:srgbClr val="FF99CC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7391400" y="2209800"/>
            <a:ext cx="381000" cy="990600"/>
          </a:xfrm>
          <a:prstGeom prst="curvedLeftArrow">
            <a:avLst>
              <a:gd name="adj1" fmla="val 52000"/>
              <a:gd name="adj2" fmla="val 104000"/>
              <a:gd name="adj3" fmla="val 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FF0066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4343400" y="2743200"/>
            <a:ext cx="304800" cy="1905000"/>
          </a:xfrm>
          <a:prstGeom prst="downArrow">
            <a:avLst>
              <a:gd name="adj1" fmla="val 41667"/>
              <a:gd name="adj2" fmla="val 10312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9250" dir="2132261" algn="ctr" rotWithShape="0">
              <a:srgbClr val="00FF00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1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conc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1"/>
            <a:ext cx="8610600" cy="638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57200" y="6629400"/>
            <a:ext cx="5638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</a:rPr>
              <a:t>http://www.icrisat.org/gt-aes/TATA/images/concern.gif</a:t>
            </a:r>
          </a:p>
        </p:txBody>
      </p:sp>
    </p:spTree>
    <p:extLst>
      <p:ext uri="{BB962C8B-B14F-4D97-AF65-F5344CB8AC3E}">
        <p14:creationId xmlns:p14="http://schemas.microsoft.com/office/powerpoint/2010/main" val="1581520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287462" y="482600"/>
            <a:ext cx="68659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lbertus Medium" pitchFamily="34" charset="0"/>
              <a:buNone/>
            </a:pPr>
            <a:r>
              <a:rPr lang="en-GB" sz="3600" b="1" dirty="0" err="1" smtClean="0">
                <a:solidFill>
                  <a:srgbClr val="FFFF00"/>
                </a:solidFill>
                <a:latin typeface="Albertus Medium" pitchFamily="34" charset="0"/>
              </a:rPr>
              <a:t>Muncullah</a:t>
            </a:r>
            <a:r>
              <a:rPr lang="en-GB" sz="3600" b="1" dirty="0" smtClean="0">
                <a:solidFill>
                  <a:srgbClr val="FFFF00"/>
                </a:solidFill>
                <a:latin typeface="Albertus Medium" pitchFamily="34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latin typeface="Albertus Medium" pitchFamily="34" charset="0"/>
              </a:rPr>
              <a:t>berbagai</a:t>
            </a:r>
            <a:r>
              <a:rPr lang="en-GB" sz="3600" b="1" dirty="0" smtClean="0">
                <a:solidFill>
                  <a:srgbClr val="FFFF00"/>
                </a:solidFill>
                <a:latin typeface="Albertus Medium" pitchFamily="34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latin typeface="Albertus Medium" pitchFamily="34" charset="0"/>
              </a:rPr>
              <a:t>Bencana</a:t>
            </a:r>
            <a:r>
              <a:rPr lang="en-GB" sz="3600" b="1" dirty="0" smtClean="0">
                <a:solidFill>
                  <a:srgbClr val="FFFF00"/>
                </a:solidFill>
                <a:latin typeface="Albertus Medium" pitchFamily="34" charset="0"/>
              </a:rPr>
              <a:t> !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647700" y="1676401"/>
            <a:ext cx="7962900" cy="3809999"/>
          </a:xfrm>
          <a:prstGeom prst="rect">
            <a:avLst/>
          </a:prstGeom>
          <a:noFill/>
          <a:ln w="936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6550" indent="-336550" defTabSz="457200">
              <a:tabLst>
                <a:tab pos="33655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57200">
              <a:tabLst>
                <a:tab pos="33655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57200">
              <a:tabLst>
                <a:tab pos="33655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57200">
              <a:tabLst>
                <a:tab pos="33655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57200">
              <a:tabLst>
                <a:tab pos="33655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tabLst>
                <a:tab pos="33655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tabLst>
                <a:tab pos="33655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tabLst>
                <a:tab pos="33655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tabLst>
                <a:tab pos="33655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ahoma" pitchFamily="34" charset="0"/>
              <a:buNone/>
            </a:pP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 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Bencana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adalah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peristiwa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atau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rangkaian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peristiwa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yang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mengancam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dan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mengganggu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kehidupan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dan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penghidupan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masyarakat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yang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disebabkan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baik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oleh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faktor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alam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dan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/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atau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 non-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alam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maupun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faktor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manusia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sehingga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mengakibatkan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timbulnya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korban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jiwa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manusia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,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kerusakan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lingkungan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kerugian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harta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benda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dan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dampak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psikologis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  <a:r>
              <a:rPr lang="en-GB" sz="28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</a:p>
          <a:p>
            <a:pPr algn="ctr" fontAlgn="base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ahoma" pitchFamily="34" charset="0"/>
              <a:buNone/>
            </a:pPr>
            <a:r>
              <a:rPr lang="en-GB" sz="2800" i="1" dirty="0" smtClean="0">
                <a:solidFill>
                  <a:srgbClr val="FFFFFF"/>
                </a:solidFill>
                <a:latin typeface="Tahoma" pitchFamily="34" charset="0"/>
              </a:rPr>
              <a:t>(UU 24/2007)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</a:pPr>
            <a:fld id="{D81FF7B5-2B03-409C-97DF-19DA31C673A4}" type="slidenum">
              <a:rPr lang="en-GB" sz="1400" smtClean="0">
                <a:solidFill>
                  <a:srgbClr val="FFFFFF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pitchFamily="34" charset="0"/>
                <a:buNone/>
              </a:pPr>
              <a:t>9</a:t>
            </a:fld>
            <a:endParaRPr lang="en-GB" sz="1400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07920"/>
      </p:ext>
    </p:extLst>
  </p:cSld>
  <p:clrMapOvr>
    <a:masterClrMapping/>
  </p:clrMapOvr>
  <p:transition xmlns:p14="http://schemas.microsoft.com/office/powerpoint/2010/main" spd="slow">
    <p:cover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Airplane close-up design template">
  <a:themeElements>
    <a:clrScheme name="Airplane close-up design template 1">
      <a:dk1>
        <a:srgbClr val="000000"/>
      </a:dk1>
      <a:lt1>
        <a:srgbClr val="FFFFFF"/>
      </a:lt1>
      <a:dk2>
        <a:srgbClr val="0099FF"/>
      </a:dk2>
      <a:lt2>
        <a:srgbClr val="FFFFFF"/>
      </a:lt2>
      <a:accent1>
        <a:srgbClr val="000066"/>
      </a:accent1>
      <a:accent2>
        <a:srgbClr val="3333CC"/>
      </a:accent2>
      <a:accent3>
        <a:srgbClr val="AACAFF"/>
      </a:accent3>
      <a:accent4>
        <a:srgbClr val="DADADA"/>
      </a:accent4>
      <a:accent5>
        <a:srgbClr val="AAAAB8"/>
      </a:accent5>
      <a:accent6>
        <a:srgbClr val="2D2DB9"/>
      </a:accent6>
      <a:hlink>
        <a:srgbClr val="FF6600"/>
      </a:hlink>
      <a:folHlink>
        <a:srgbClr val="00CC99"/>
      </a:folHlink>
    </a:clrScheme>
    <a:fontScheme name="Airplane close-up design templat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Airplane close-up design template 1">
        <a:dk1>
          <a:srgbClr val="000000"/>
        </a:dk1>
        <a:lt1>
          <a:srgbClr val="FFFFFF"/>
        </a:lt1>
        <a:dk2>
          <a:srgbClr val="0099FF"/>
        </a:dk2>
        <a:lt2>
          <a:srgbClr val="FFFFFF"/>
        </a:lt2>
        <a:accent1>
          <a:srgbClr val="000066"/>
        </a:accent1>
        <a:accent2>
          <a:srgbClr val="3333CC"/>
        </a:accent2>
        <a:accent3>
          <a:srgbClr val="AACAFF"/>
        </a:accent3>
        <a:accent4>
          <a:srgbClr val="DADADA"/>
        </a:accent4>
        <a:accent5>
          <a:srgbClr val="AAAAB8"/>
        </a:accent5>
        <a:accent6>
          <a:srgbClr val="2D2DB9"/>
        </a:accent6>
        <a:hlink>
          <a:srgbClr val="FF660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Airplane close-up design template">
  <a:themeElements>
    <a:clrScheme name="Airplane close-up design template 1">
      <a:dk1>
        <a:srgbClr val="000000"/>
      </a:dk1>
      <a:lt1>
        <a:srgbClr val="FFFFFF"/>
      </a:lt1>
      <a:dk2>
        <a:srgbClr val="0099FF"/>
      </a:dk2>
      <a:lt2>
        <a:srgbClr val="FFFFFF"/>
      </a:lt2>
      <a:accent1>
        <a:srgbClr val="000066"/>
      </a:accent1>
      <a:accent2>
        <a:srgbClr val="3333CC"/>
      </a:accent2>
      <a:accent3>
        <a:srgbClr val="AACAFF"/>
      </a:accent3>
      <a:accent4>
        <a:srgbClr val="DADADA"/>
      </a:accent4>
      <a:accent5>
        <a:srgbClr val="AAAAB8"/>
      </a:accent5>
      <a:accent6>
        <a:srgbClr val="2D2DB9"/>
      </a:accent6>
      <a:hlink>
        <a:srgbClr val="FF6600"/>
      </a:hlink>
      <a:folHlink>
        <a:srgbClr val="00CC99"/>
      </a:folHlink>
    </a:clrScheme>
    <a:fontScheme name="Airplane close-up design templat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Airplane close-up design template 1">
        <a:dk1>
          <a:srgbClr val="000000"/>
        </a:dk1>
        <a:lt1>
          <a:srgbClr val="FFFFFF"/>
        </a:lt1>
        <a:dk2>
          <a:srgbClr val="0099FF"/>
        </a:dk2>
        <a:lt2>
          <a:srgbClr val="FFFFFF"/>
        </a:lt2>
        <a:accent1>
          <a:srgbClr val="000066"/>
        </a:accent1>
        <a:accent2>
          <a:srgbClr val="3333CC"/>
        </a:accent2>
        <a:accent3>
          <a:srgbClr val="AACAFF"/>
        </a:accent3>
        <a:accent4>
          <a:srgbClr val="DADADA"/>
        </a:accent4>
        <a:accent5>
          <a:srgbClr val="AAAAB8"/>
        </a:accent5>
        <a:accent6>
          <a:srgbClr val="2D2DB9"/>
        </a:accent6>
        <a:hlink>
          <a:srgbClr val="FF660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Standard WWF Presentation">
  <a:themeElements>
    <a:clrScheme name="Standard WWF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WWF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952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952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WWF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WWF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WWF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WWF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WWF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WWF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WWF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WWF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WWF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WWF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WWF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WWF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Beam">
  <a:themeElements>
    <a:clrScheme name="Beam 10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FFFF00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d-ID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d-ID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 10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FFFF00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829</TotalTime>
  <Words>1880</Words>
  <Application>Microsoft Macintosh PowerPoint</Application>
  <PresentationFormat>On-screen Show (4:3)</PresentationFormat>
  <Paragraphs>316</Paragraphs>
  <Slides>54</Slides>
  <Notes>14</Notes>
  <HiddenSlides>6</HiddenSlides>
  <MMClips>0</MMClips>
  <ScaleCrop>false</ScaleCrop>
  <HeadingPairs>
    <vt:vector size="6" baseType="variant">
      <vt:variant>
        <vt:lpstr>Theme</vt:lpstr>
      </vt:variant>
      <vt:variant>
        <vt:i4>20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75" baseType="lpstr">
      <vt:lpstr>Default Design</vt:lpstr>
      <vt:lpstr>1_Default Design</vt:lpstr>
      <vt:lpstr>2_Default Design</vt:lpstr>
      <vt:lpstr>3_Default Design</vt:lpstr>
      <vt:lpstr>Metro</vt:lpstr>
      <vt:lpstr>4_Default Design</vt:lpstr>
      <vt:lpstr>2_Office Theme</vt:lpstr>
      <vt:lpstr>5_Default Design</vt:lpstr>
      <vt:lpstr>Crayons</vt:lpstr>
      <vt:lpstr>Airplane close-up design template</vt:lpstr>
      <vt:lpstr>1_Airplane close-up design template</vt:lpstr>
      <vt:lpstr>Standard WWF Presentation</vt:lpstr>
      <vt:lpstr>Cliff</vt:lpstr>
      <vt:lpstr>Horizon</vt:lpstr>
      <vt:lpstr>2_Ocean</vt:lpstr>
      <vt:lpstr>Beam</vt:lpstr>
      <vt:lpstr>Layers</vt:lpstr>
      <vt:lpstr>Office Theme</vt:lpstr>
      <vt:lpstr>6_Default Design</vt:lpstr>
      <vt:lpstr>1_Fireball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BENCANA DAN PENYEBABNYA SALING BERKAIT SATU DENGAN LAINNYA: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AKTIFITAS ILLEGAL DI DALAM KAWASAN HUTAN </vt:lpstr>
      <vt:lpstr>PowerPoint Presentation</vt:lpstr>
      <vt:lpstr>PowerPoint Presentation</vt:lpstr>
      <vt:lpstr>PowerPoint Presentation</vt:lpstr>
      <vt:lpstr>FAKTOR-FAKTOR LAIN PENYEBAB PERUBAHAN IKLIM</vt:lpstr>
      <vt:lpstr>PowerPoint Presentation</vt:lpstr>
      <vt:lpstr>PowerPoint Presentation</vt:lpstr>
      <vt:lpstr>Akibat Dari Global Warming</vt:lpstr>
      <vt:lpstr>PowerPoint Presentation</vt:lpstr>
      <vt:lpstr>Mekanisme Terjadinya Efek Rumah Kaca</vt:lpstr>
      <vt:lpstr>PowerPoint Presentation</vt:lpstr>
      <vt:lpstr>Emisi global per sektornya</vt:lpstr>
      <vt:lpstr>Perbandingan Emisi GRK 2000</vt:lpstr>
      <vt:lpstr>PowerPoint Presentation</vt:lpstr>
      <vt:lpstr>Dampak Emisi Rumah Kaca pada lingkungan</vt:lpstr>
      <vt:lpstr>Perkiraan dampak perubahan iklim</vt:lpstr>
      <vt:lpstr>Kerusakan SDA &amp; LH,   Bisakah dicegah atau dihentikan? PASTI BISA!!!</vt:lpstr>
      <vt:lpstr>Reforestasi/Aforestasi lahan kritis</vt:lpstr>
      <vt:lpstr>Pengelolaan pengairan &amp; saluran irigasi</vt:lpstr>
      <vt:lpstr>PowerPoint Presentation</vt:lpstr>
      <vt:lpstr>Penanaman  bakau (manggrove)  seawall</vt:lpstr>
      <vt:lpstr>Rehabilitasi Terumbu Karang  Penyerapan CO2 di laut</vt:lpstr>
      <vt:lpstr>Penyesuaian pola tanam dan penggunaan bibit pilihan</vt:lpstr>
      <vt:lpstr>Penyesuaian perencanaan infrastruktur</vt:lpstr>
      <vt:lpstr>Pemahaman perubahan cuaca ekstrim dan perubahan iklim untuk masyarakat umum (GEREJA)</vt:lpstr>
      <vt:lpstr>PowerPoint Presentation</vt:lpstr>
      <vt:lpstr>PowerPoint Presentation</vt:lpstr>
      <vt:lpstr>SEGERA MULAI DENGAN ETIKA LINGKUNGAN HIDUP UNTUK MENGATASI GAYA HIDUP KONSUMTIF:</vt:lpstr>
      <vt:lpstr>Hal-hal yang harus segera diteliti dari  Aspek Teologis: </vt:lpstr>
      <vt:lpstr>PowerPoint Presentation</vt:lpstr>
      <vt:lpstr>DALAM KAITAN DENGAN OVER CONSUMPTION, PERHATIKAN KEY ISSUES AND RISKS BERIKUT:</vt:lpstr>
      <vt:lpstr>PowerPoint Presentation</vt:lpstr>
      <vt:lpstr>RISET TEOLOGIS TENTANG PEMBANGUNAN BERKELANJUTAN</vt:lpstr>
      <vt:lpstr>PENUTUP </vt:lpstr>
      <vt:lpstr>PowerPoint Presentation</vt:lpstr>
      <vt:lpstr>PowerPoint Presentation</vt:lpstr>
      <vt:lpstr>SUMBER REFERENSI: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Prof. Dr. Ir. John FoEh</dc:creator>
  <cp:lastModifiedBy>John FoEh</cp:lastModifiedBy>
  <cp:revision>168</cp:revision>
  <dcterms:created xsi:type="dcterms:W3CDTF">2011-10-28T23:44:41Z</dcterms:created>
  <dcterms:modified xsi:type="dcterms:W3CDTF">2015-08-14T09:12:41Z</dcterms:modified>
</cp:coreProperties>
</file>