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1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2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3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4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5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6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7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8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9" r:id="rId5"/>
    <p:sldMasterId id="2147483711" r:id="rId6"/>
    <p:sldMasterId id="2147483726" r:id="rId7"/>
    <p:sldMasterId id="2147483739" r:id="rId8"/>
    <p:sldMasterId id="2147483754" r:id="rId9"/>
    <p:sldMasterId id="2147483766" r:id="rId10"/>
    <p:sldMasterId id="2147483778" r:id="rId11"/>
    <p:sldMasterId id="2147483794" r:id="rId12"/>
    <p:sldMasterId id="2147483807" r:id="rId13"/>
    <p:sldMasterId id="2147483819" r:id="rId14"/>
    <p:sldMasterId id="2147483832" r:id="rId15"/>
    <p:sldMasterId id="2147483847" r:id="rId16"/>
    <p:sldMasterId id="2147483860" r:id="rId17"/>
    <p:sldMasterId id="2147483872" r:id="rId18"/>
    <p:sldMasterId id="2147483887" r:id="rId19"/>
  </p:sldMasterIdLst>
  <p:notesMasterIdLst>
    <p:notesMasterId r:id="rId74"/>
  </p:notesMasterIdLst>
  <p:sldIdLst>
    <p:sldId id="257" r:id="rId20"/>
    <p:sldId id="258" r:id="rId21"/>
    <p:sldId id="259" r:id="rId22"/>
    <p:sldId id="265" r:id="rId23"/>
    <p:sldId id="267" r:id="rId24"/>
    <p:sldId id="270" r:id="rId25"/>
    <p:sldId id="271" r:id="rId26"/>
    <p:sldId id="272" r:id="rId27"/>
    <p:sldId id="273" r:id="rId28"/>
    <p:sldId id="313" r:id="rId29"/>
    <p:sldId id="274" r:id="rId30"/>
    <p:sldId id="275" r:id="rId31"/>
    <p:sldId id="268" r:id="rId32"/>
    <p:sldId id="269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296" r:id="rId54"/>
    <p:sldId id="297" r:id="rId55"/>
    <p:sldId id="298" r:id="rId56"/>
    <p:sldId id="299" r:id="rId57"/>
    <p:sldId id="262" r:id="rId58"/>
    <p:sldId id="263" r:id="rId59"/>
    <p:sldId id="307" r:id="rId60"/>
    <p:sldId id="308" r:id="rId61"/>
    <p:sldId id="306" r:id="rId62"/>
    <p:sldId id="309" r:id="rId63"/>
    <p:sldId id="310" r:id="rId64"/>
    <p:sldId id="311" r:id="rId65"/>
    <p:sldId id="314" r:id="rId66"/>
    <p:sldId id="302" r:id="rId67"/>
    <p:sldId id="303" r:id="rId68"/>
    <p:sldId id="315" r:id="rId69"/>
    <p:sldId id="304" r:id="rId70"/>
    <p:sldId id="305" r:id="rId71"/>
    <p:sldId id="300" r:id="rId72"/>
    <p:sldId id="312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4" autoAdjust="0"/>
    <p:restoredTop sz="94697"/>
  </p:normalViewPr>
  <p:slideViewPr>
    <p:cSldViewPr snapToGrid="0" snapToObjects="1">
      <p:cViewPr varScale="1">
        <p:scale>
          <a:sx n="108" d="100"/>
          <a:sy n="108" d="100"/>
        </p:scale>
        <p:origin x="175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37EBD-C81E-CE4C-BCF9-0D5FADF4B710}" type="datetimeFigureOut">
              <a:rPr lang="en-US" smtClean="0"/>
              <a:t>6/30/21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C22FB-81DD-8D48-A8B0-0A40533D6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27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274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27868" indent="-279949" defTabSz="82274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19797" indent="-223959" defTabSz="82274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67716" indent="-223959" defTabSz="82274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5635" indent="-223959" defTabSz="82274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3554" indent="-223959" algn="ctr" defTabSz="8227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11472" indent="-223959" algn="ctr" defTabSz="8227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59391" indent="-223959" algn="ctr" defTabSz="8227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07310" indent="-223959" algn="ctr" defTabSz="8227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B435341-ED23-5541-8348-CE52B4CAB6B6}" type="slidenum">
              <a:rPr lang="en-US" sz="1100">
                <a:solidFill>
                  <a:prstClr val="black"/>
                </a:solidFill>
              </a:rPr>
              <a:pPr eaLnBrk="1" hangingPunct="1"/>
              <a:t>13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682625"/>
            <a:ext cx="4537075" cy="34036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2054" y="4358370"/>
            <a:ext cx="5079942" cy="4083924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id-ID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274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27868" indent="-279949" defTabSz="82274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19797" indent="-223959" defTabSz="82274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67716" indent="-223959" defTabSz="82274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5635" indent="-223959" defTabSz="82274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3554" indent="-223959" algn="ctr" defTabSz="8227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11472" indent="-223959" algn="ctr" defTabSz="8227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59391" indent="-223959" algn="ctr" defTabSz="8227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07310" indent="-223959" algn="ctr" defTabSz="8227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AF42DC0-BE9F-E84A-B877-A8ACE9FF0F11}" type="slidenum">
              <a:rPr lang="en-US" sz="1100">
                <a:solidFill>
                  <a:prstClr val="black"/>
                </a:solidFill>
              </a:rPr>
              <a:pPr eaLnBrk="1" hangingPunct="1"/>
              <a:t>14</a:t>
            </a:fld>
            <a:endParaRPr lang="en-US" sz="1100">
              <a:solidFill>
                <a:prstClr val="black"/>
              </a:solidFill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180" y="4344336"/>
            <a:ext cx="5487640" cy="411355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id-ID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2AEEE3-E687-4DF2-99E0-78D12C105B66}" type="slidenum">
              <a:rPr lang="en-US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1143000" y="685050"/>
            <a:ext cx="4572000" cy="342953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ahoma" pitchFamily="34" charset="0"/>
            </a:endParaRPr>
          </a:p>
        </p:txBody>
      </p:sp>
      <p:sp>
        <p:nvSpPr>
          <p:cNvPr id="9830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86242" y="4344367"/>
            <a:ext cx="5483311" cy="4114585"/>
          </a:xfr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13748B7-E21D-48CB-9526-91043BEF8B8D}" type="slidenum">
              <a:rPr lang="en-GB">
                <a:solidFill>
                  <a:prstClr val="black"/>
                </a:solidFill>
              </a:rPr>
              <a:pPr eaLnBrk="1" hangingPunct="1"/>
              <a:t>29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274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27868" indent="-279949" defTabSz="82274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19797" indent="-223959" defTabSz="82274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67716" indent="-223959" defTabSz="82274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5635" indent="-223959" defTabSz="82274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3554" indent="-223959" algn="ctr" defTabSz="8227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11472" indent="-223959" algn="ctr" defTabSz="8227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59391" indent="-223959" algn="ctr" defTabSz="8227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07310" indent="-223959" algn="ctr" defTabSz="8227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819AFD-DCAC-0441-A10C-E86712C7E5B4}" type="slidenum">
              <a:rPr lang="en-US" sz="1100"/>
              <a:pPr eaLnBrk="1" hangingPunct="1"/>
              <a:t>38</a:t>
            </a:fld>
            <a:endParaRPr lang="en-US" sz="11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id-ID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C22FB-81DD-8D48-A8B0-0A40533D62A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16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0.png"/><Relationship Id="rId7" Type="http://schemas.openxmlformats.org/officeDocument/2006/relationships/image" Target="../media/image15.jpeg"/><Relationship Id="rId2" Type="http://schemas.openxmlformats.org/officeDocument/2006/relationships/image" Target="../media/image11.wmf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7592-AA75-2B47-ADAA-DDEF910DAF68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D967E-0928-514C-AB42-E667EDEA6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7592-AA75-2B47-ADAA-DDEF910DAF68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D967E-0928-514C-AB42-E667EDEA6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4826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236F6-D548-4C28-9520-9C5F09E4FA78}" type="slidenum">
              <a:rPr lang="en-US" smtClean="0">
                <a:solidFill>
                  <a:srgbClr val="FFFFFF"/>
                </a:solidFill>
                <a:latin typeface="Arial Narrow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36658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DD5B-DA79-4C79-A795-607309FDCDE8}" type="slidenum">
              <a:rPr lang="en-US" smtClean="0">
                <a:solidFill>
                  <a:srgbClr val="FFFFFF"/>
                </a:solidFill>
                <a:latin typeface="Arial Narrow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0647344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2C1C1-D42D-4BA2-98A4-6534AD4AE848}" type="slidenum">
              <a:rPr lang="en-US" smtClean="0">
                <a:solidFill>
                  <a:srgbClr val="FFFFFF"/>
                </a:solidFill>
                <a:latin typeface="Arial Narrow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6785459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96F8-06DB-4F42-87A7-1096464A3085}" type="slidenum">
              <a:rPr lang="en-US" smtClean="0">
                <a:solidFill>
                  <a:srgbClr val="FFFFFF"/>
                </a:solidFill>
                <a:latin typeface="Arial Narrow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652780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66FAA-6482-4421-8851-547E3B11F59E}" type="slidenum">
              <a:rPr lang="en-US" smtClean="0">
                <a:solidFill>
                  <a:srgbClr val="FFFFFF"/>
                </a:solidFill>
                <a:latin typeface="Arial Narrow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5954020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6F8D6-F1FB-4CDE-9CB0-B78507E4BE71}" type="slidenum">
              <a:rPr lang="en-US" smtClean="0">
                <a:solidFill>
                  <a:srgbClr val="FFFFFF"/>
                </a:solidFill>
                <a:latin typeface="Arial Narrow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92085706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D546B-61A1-4655-8ABA-873F8F96A10D}" type="slidenum">
              <a:rPr lang="en-US" smtClean="0">
                <a:solidFill>
                  <a:srgbClr val="FFFFFF"/>
                </a:solidFill>
                <a:latin typeface="Arial Narrow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6769703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6C92-BB22-4999-8BB3-1F2AE687EC2E}" type="slidenum">
              <a:rPr lang="en-US" smtClean="0">
                <a:solidFill>
                  <a:srgbClr val="FFFFFF"/>
                </a:solidFill>
                <a:latin typeface="Arial Narrow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6955576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787A4-A43B-4ADB-8932-27C4627C175D}" type="slidenum">
              <a:rPr lang="en-US" smtClean="0">
                <a:solidFill>
                  <a:srgbClr val="FFFFFF"/>
                </a:solidFill>
                <a:latin typeface="Arial Narrow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68635000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5289A-5212-4399-AE51-B00AF31EA445}" type="slidenum">
              <a:rPr lang="en-US" smtClean="0">
                <a:solidFill>
                  <a:srgbClr val="FFFFFF"/>
                </a:solidFill>
                <a:latin typeface="Arial Narrow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153910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7592-AA75-2B47-ADAA-DDEF910DAF68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D967E-0928-514C-AB42-E667EDEA6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868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6AEA5-18CE-400B-837B-8B4930B659C7}" type="slidenum">
              <a:rPr lang="en-GB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3708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808C5-FFE2-4864-AA71-2054A92E4914}" type="slidenum">
              <a:rPr lang="en-GB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663296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AAEE3-E193-4F6B-9066-C10F70FF9C9B}" type="slidenum">
              <a:rPr lang="en-GB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79726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F12A3-43BC-45B3-BB2D-24B48857149B}" type="slidenum">
              <a:rPr lang="en-GB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993310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6B5FE-57AB-45A4-82EE-27597CC52B63}" type="slidenum">
              <a:rPr lang="en-GB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783768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5D3BB-7BD1-491C-A461-3EA1FC49CD6A}" type="slidenum">
              <a:rPr lang="en-GB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487698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BF03E-9CA4-4015-A6DE-D4F328D4FCD9}" type="slidenum">
              <a:rPr lang="en-GB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025061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975E9-6F9B-4DC2-A75E-62CDAB5E011C}" type="slidenum">
              <a:rPr lang="en-GB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678015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6CE9B-6F3E-43CD-9F23-E0391B8F2A86}" type="slidenum">
              <a:rPr lang="en-GB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63896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FD1F9-BA64-4CD7-A0C3-261A80C627FF}" type="slidenum">
              <a:rPr lang="en-GB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5165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8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148483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8484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8485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8486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8487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8488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8489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8490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8491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8492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8493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8494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8495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8496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8497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8498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8499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8500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148501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48502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48503" name="Rectangle 23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48504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48505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AFA2BA5-A621-4FA8-8672-30F89CA522B8}" type="slidenum">
              <a:rPr lang="en-US">
                <a:solidFill>
                  <a:srgbClr val="FFFFFF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07747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6647F-F0A3-40D9-A134-C2F45CF14251}" type="slidenum">
              <a:rPr lang="en-GB">
                <a:solidFill>
                  <a:srgbClr val="000000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24538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2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D23350B-8BDA-490D-B687-1E017A91A2E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0897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C236F6-D548-4C28-9520-9C5F09E4FA7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5101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41DD5B-DA79-4C79-A795-607309FDCDE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90110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2C1C1-D42D-4BA2-98A4-6534AD4AE84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1607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996F8-06DB-4F42-87A7-1096464A308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2675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666FAA-6482-4421-8851-547E3B11F59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15510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66F8D6-F1FB-4CDE-9CB0-B78507E4BE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00719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D546B-61A1-4655-8ABA-873F8F96A10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38664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B66C92-BB22-4999-8BB3-1F2AE687EC2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779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7F4DB9-30B5-40BE-AA91-6D27FB1FFB5A}" type="slidenum">
              <a:rPr lang="en-US">
                <a:solidFill>
                  <a:srgbClr val="FFFFFF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455558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4787A4-A43B-4ADB-8932-27C4627C175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3694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65289A-5212-4399-AE51-B00AF31EA44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61732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3797599-BFA6-4E74-A206-8C776E4683A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56312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45B384F-30B2-4B0E-A519-DCC5CF5ECF9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40615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D2EEA51-E196-44D3-B3E3-7869C566928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7472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54DD901-08DB-47A2-997A-F722AEF938F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08536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3A7CB-8AC9-4E51-93D7-D9C146740E61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527910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3B90B5-5531-431C-BE15-94E45595131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502987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EF2503-17A7-4B9C-9437-6138DC9F210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97754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DA1423-11E9-4529-81BD-55FE154C354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1266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C180DA-F5B9-47C8-8DE3-0E50E3173967}" type="slidenum">
              <a:rPr lang="en-US">
                <a:solidFill>
                  <a:srgbClr val="FFFFFF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461240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35B218-663A-49CD-AF43-410387A1E9E1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745402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35702-36E8-44D1-A8E0-0C07BF0378E4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418949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C62B9D-0AC4-4441-8626-1730FDCD8ED2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052766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ECFDFB-905B-4FC4-AC84-CDE1CCA575AF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833360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0C5892-83D9-4C21-9F2A-F4404F12723C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759086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117E93-C36E-4FAB-ABDD-CABCB544306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684111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85318D-E49B-40DE-B4F6-F45BDA4E77BC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696339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838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98500" y="1665288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60900" y="1665288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1658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AEAEA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1658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AEAEA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1658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12C9886-20CF-47C5-AE9E-24393771893C}" type="slidenum">
              <a:rPr lang="en-US">
                <a:solidFill>
                  <a:srgbClr val="EAEAEA"/>
                </a:solidFill>
                <a:latin typeface="Arial"/>
              </a:rPr>
              <a:pPr/>
              <a:t>‹#›</a:t>
            </a:fld>
            <a:endParaRPr lang="en-US">
              <a:solidFill>
                <a:srgbClr val="EAEAE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532098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B3AFF-E7B2-4B1C-B927-CE77D0FA50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6682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DAEA5-6055-49A5-B3F6-AB235BF3A1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081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69F9AA-C969-4ABF-800A-831AD014F211}" type="slidenum">
              <a:rPr lang="en-US">
                <a:solidFill>
                  <a:srgbClr val="FFFFFF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49091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8D879-473A-412D-AB11-F1123CC64C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91050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5E292-DF14-49BD-8666-6F480D6003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84696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DD885-1C00-4D2F-A35D-64063E7998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50090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325D6-D18A-4EC2-BEAB-9D80478FF8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59345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AEE33-B8C9-4560-A937-02E59CAFAE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8878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ACD50-CB42-4971-81A9-14FFEBC0A5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85475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D6A3B-20BB-4152-90CE-C41042C202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8015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C189E-3CAD-4D83-9E70-05755A04E9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97098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5DD89-89E0-44DD-BAAA-529D474C37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05947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A60C9A-BB0A-4A50-873F-35E7FA57A958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5230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7BE05E-952A-4A49-8D45-98B550AD5665}" type="slidenum">
              <a:rPr lang="en-US">
                <a:solidFill>
                  <a:srgbClr val="FFFFFF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011650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C1024-DF5C-4CF2-88BE-38A2339597AC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655816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29537D-60E3-4B64-AF57-3B7F7CB01A0F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773826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091FC-D4F2-4503-893E-9ADD22393D8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702821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C8AF21-2E7A-4CB7-964B-5710F63D87E8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227526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89363-3A7A-4731-AC42-A86DD532BCD1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061936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ECDA77-63EC-495C-A929-659D99B0B6CF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621109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0641A-11E6-422A-92F2-2B52D461EE05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925934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57CB1-A967-4699-AB48-588112D81DC8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313555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C3A35-D0C9-438A-889A-9302BAE2BB45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001802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0F22C-CB0B-4022-8F6E-EB32C928CAE2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9320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8E7FBC-AC80-48CC-A28D-475B549EEFCD}" type="slidenum">
              <a:rPr lang="en-US">
                <a:solidFill>
                  <a:srgbClr val="FFFFFF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229164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3797599-BFA6-4E74-A206-8C776E4683A4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699306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B9B46-81AF-7E49-A200-BB65AD44688F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0931095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48A2A-0965-6D46-BD5F-CAE3EF9E767B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0326592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CF18D-E433-4942-979F-A483610D579E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311498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C20-132B-D04B-83FC-DA85BBF5392A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383869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C46B0-1E8E-374F-A4E5-B8522922F19F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3643272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8283D-9D60-0A47-A3A5-1AC7217BD073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1367772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47291-300E-2E46-8A4D-966D35166FC8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5883165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6E2DD-7728-D440-A4E6-1A749B5F4047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225663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8A76A-C464-744C-97EC-F158364F3E32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4022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CFC9C7-2B54-42B1-943B-FD9ED6E98817}" type="slidenum">
              <a:rPr lang="en-US">
                <a:solidFill>
                  <a:srgbClr val="FFFFFF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52458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2B551-4FAB-8C4A-B5C7-6ABE39F36E4F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890793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D494F-3765-DF46-84B2-2BF38AAE7B99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9443538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33C38-FF57-9949-8BE7-68F9DBC598FD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732876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967A7-8AB2-C046-A44A-EC9EEEE9D3AE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243316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A4EF9-0117-ED4E-953C-09CF8F651C5E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260827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0C9A-BB0A-4A50-873F-35E7FA57A958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23319079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1024-DF5C-4CF2-88BE-38A2339597AC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17463450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9537D-60E3-4B64-AF57-3B7F7CB01A0F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1965959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091FC-D4F2-4503-893E-9ADD22393D8A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24665752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AF21-2E7A-4CB7-964B-5710F63D87E8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263752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844016-AC00-486A-BE0F-85925A98FC25}" type="slidenum">
              <a:rPr lang="en-US">
                <a:solidFill>
                  <a:srgbClr val="FFFFFF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0820102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9363-3A7A-4731-AC42-A86DD532BCD1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82790010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CDA77-63EC-495C-A929-659D99B0B6CF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7065481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0641A-11E6-422A-92F2-2B52D461EE05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81259963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38F57CB1-A967-4699-AB48-588112D81DC8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73206711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3A35-D0C9-438A-889A-9302BAE2BB45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18760358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F22C-CB0B-4022-8F6E-EB32C928CAE2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70196075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838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98500" y="1665288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60900" y="1665288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1658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AEAEA"/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1658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AEAEA"/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1658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12C9886-20CF-47C5-AE9E-24393771893C}" type="slidenum">
              <a:rPr lang="en-US">
                <a:solidFill>
                  <a:srgbClr val="EAEAEA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EAEAEA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55016690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6E2A-B8EE-43B5-A2E9-E11520DB6B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C7BDC-71D0-4DC3-9BCA-C483F99D4F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424702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6E2A-B8EE-43B5-A2E9-E11520DB6B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C7BDC-71D0-4DC3-9BCA-C483F99D4F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325461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6E2A-B8EE-43B5-A2E9-E11520DB6B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C7BDC-71D0-4DC3-9BCA-C483F99D4F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5754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7592-AA75-2B47-ADAA-DDEF910DAF68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D967E-0928-514C-AB42-E667EDEA6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22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77E386-98D7-43BD-8B52-E5354FDB3B59}" type="slidenum">
              <a:rPr lang="en-US">
                <a:solidFill>
                  <a:srgbClr val="FFFFFF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1445027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6E2A-B8EE-43B5-A2E9-E11520DB6B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C7BDC-71D0-4DC3-9BCA-C483F99D4F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966844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6E2A-B8EE-43B5-A2E9-E11520DB6B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C7BDC-71D0-4DC3-9BCA-C483F99D4F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145037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6E2A-B8EE-43B5-A2E9-E11520DB6B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C7BDC-71D0-4DC3-9BCA-C483F99D4F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138919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6E2A-B8EE-43B5-A2E9-E11520DB6B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C7BDC-71D0-4DC3-9BCA-C483F99D4F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258331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6E2A-B8EE-43B5-A2E9-E11520DB6B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C7BDC-71D0-4DC3-9BCA-C483F99D4F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250347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6E2A-B8EE-43B5-A2E9-E11520DB6B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C7BDC-71D0-4DC3-9BCA-C483F99D4F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208438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6E2A-B8EE-43B5-A2E9-E11520DB6B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C7BDC-71D0-4DC3-9BCA-C483F99D4F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88828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6E2A-B8EE-43B5-A2E9-E11520DB6B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C7BDC-71D0-4DC3-9BCA-C483F99D4F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517568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B9B46-81AF-7E49-A200-BB65AD44688F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0440922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48A2A-0965-6D46-BD5F-CAE3EF9E767B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5329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30715-B092-41C5-93B2-3D1CC1DD0033}" type="slidenum">
              <a:rPr lang="en-US">
                <a:solidFill>
                  <a:srgbClr val="FFFFFF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0902957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CF18D-E433-4942-979F-A483610D579E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399467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C20-132B-D04B-83FC-DA85BBF5392A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789535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C46B0-1E8E-374F-A4E5-B8522922F19F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686738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8283D-9D60-0A47-A3A5-1AC7217BD073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6557106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47291-300E-2E46-8A4D-966D35166FC8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1703485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6E2DD-7728-D440-A4E6-1A749B5F4047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1213590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8A76A-C464-744C-97EC-F158364F3E32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334098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2B551-4FAB-8C4A-B5C7-6ABE39F36E4F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4472412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D494F-3765-DF46-84B2-2BF38AAE7B99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534391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33C38-FF57-9949-8BE7-68F9DBC598FD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2960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84E88D-6203-4FDF-ABB7-7C30B1F8FA04}" type="slidenum">
              <a:rPr lang="en-US">
                <a:solidFill>
                  <a:srgbClr val="FFFFFF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7255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967A7-8AB2-C046-A44A-EC9EEEE9D3AE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1429708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A4EF9-0117-ED4E-953C-09CF8F651C5E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1093410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A2BA5-A621-4FA8-8672-30F89CA522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F4DB9-30B5-40BE-AA91-6D27FB1FFB5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80DA-F5B9-47C8-8DE3-0E50E31739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9F9AA-C969-4ABF-800A-831AD014F21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E05E-952A-4A49-8D45-98B550AD56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7FBC-AC80-48CC-A28D-475B549EEFC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FC9C7-2B54-42B1-943B-FD9ED6E9881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44016-AC00-486A-BE0F-85925A98FC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A2BA5-A621-4FA8-8672-30F89CA522B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46598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E386-98D7-43BD-8B52-E5354FDB3B5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0715-B092-41C5-93B2-3D1CC1DD003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4E88D-6203-4FDF-ABB7-7C30B1F8FA0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F4DB9-30B5-40BE-AA91-6D27FB1FFB5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93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80DA-F5B9-47C8-8DE3-0E50E317396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4897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9F9AA-C969-4ABF-800A-831AD014F21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614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E05E-952A-4A49-8D45-98B550AD56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5104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7FBC-AC80-48CC-A28D-475B549EEFC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646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FC9C7-2B54-42B1-943B-FD9ED6E9881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4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7592-AA75-2B47-ADAA-DDEF910DAF68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D967E-0928-514C-AB42-E667EDEA6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52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44016-AC00-486A-BE0F-85925A98FC2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4466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E386-98D7-43BD-8B52-E5354FDB3B5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806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0715-B092-41C5-93B2-3D1CC1DD003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3154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4E88D-6203-4FDF-ABB7-7C30B1F8FA0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8824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BB208-56F1-6F47-B4F9-B4C4F856AA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2674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75482-AA69-6944-BF31-8901C2C5A4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4957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92E74-1340-BA4B-85AA-49905ECF42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9943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0575E-75DF-7D49-9064-059B335EAE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3304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7CB06-5A5A-5C42-9499-DB9ADB05F2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788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27537-A996-9346-8EE3-776A09A7F1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48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7592-AA75-2B47-ADAA-DDEF910DAF68}" type="datetimeFigureOut">
              <a:rPr lang="en-US" smtClean="0"/>
              <a:t>6/30/21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D967E-0928-514C-AB42-E667EDEA6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532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E97FA-62D3-D740-BD6D-A59AC6193B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081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07BCA-D563-724B-9F05-396E3C1F8B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229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6AAA8-C9FA-3547-9AB6-9DF79DBE5B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7344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E23D7-27FF-594F-8473-F46B34A91D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0872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42750-9105-2447-B219-9CC38CCB9E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686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52DFA-65D7-AF49-957E-61735A988C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8962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20FFD-24E4-0B49-AB24-06A09E9A17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0644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ACCF1-8653-EE45-855D-C88FE9CCA0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3871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A2BA5-A621-4FA8-8672-30F89CA522B8}" type="slidenum">
              <a:rPr lang="en-US" smtClean="0">
                <a:solidFill>
                  <a:srgbClr val="FFFFFF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173927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F4DB9-30B5-40BE-AA91-6D27FB1FFB5A}" type="slidenum">
              <a:rPr lang="en-US" smtClean="0">
                <a:solidFill>
                  <a:srgbClr val="FFFFFF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7954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7592-AA75-2B47-ADAA-DDEF910DAF68}" type="datetimeFigureOut">
              <a:rPr lang="en-US" smtClean="0"/>
              <a:t>6/30/21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D967E-0928-514C-AB42-E667EDEA6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352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180DA-F5B9-47C8-8DE3-0E50E3173967}" type="slidenum">
              <a:rPr lang="en-US" smtClean="0">
                <a:solidFill>
                  <a:srgbClr val="FFFFFF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46626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9F9AA-C969-4ABF-800A-831AD014F211}" type="slidenum">
              <a:rPr lang="en-US" smtClean="0">
                <a:solidFill>
                  <a:srgbClr val="FFFFFF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359750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BE05E-952A-4A49-8D45-98B550AD5665}" type="slidenum">
              <a:rPr lang="en-US" smtClean="0">
                <a:solidFill>
                  <a:srgbClr val="FFFFFF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127545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7FBC-AC80-48CC-A28D-475B549EEFCD}" type="slidenum">
              <a:rPr lang="en-US" smtClean="0">
                <a:solidFill>
                  <a:srgbClr val="FFFFFF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976131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FC9C7-2B54-42B1-943B-FD9ED6E98817}" type="slidenum">
              <a:rPr lang="en-US" smtClean="0">
                <a:solidFill>
                  <a:srgbClr val="FFFFFF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672049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44016-AC00-486A-BE0F-85925A98FC25}" type="slidenum">
              <a:rPr lang="en-US" smtClean="0">
                <a:solidFill>
                  <a:srgbClr val="FFFFFF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49518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7E386-98D7-43BD-8B52-E5354FDB3B59}" type="slidenum">
              <a:rPr lang="en-US" smtClean="0">
                <a:solidFill>
                  <a:srgbClr val="FFFFFF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3646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0715-B092-41C5-93B2-3D1CC1DD0033}" type="slidenum">
              <a:rPr lang="en-US" smtClean="0">
                <a:solidFill>
                  <a:srgbClr val="FFFFFF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11014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4E88D-6203-4FDF-ABB7-7C30B1F8FA04}" type="slidenum">
              <a:rPr lang="en-US" smtClean="0">
                <a:solidFill>
                  <a:srgbClr val="FFFFFF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198613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A60C9A-BB0A-4A50-873F-35E7FA57A958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5575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7592-AA75-2B47-ADAA-DDEF910DAF68}" type="datetimeFigureOut">
              <a:rPr lang="en-US" smtClean="0"/>
              <a:t>6/30/21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D967E-0928-514C-AB42-E667EDEA6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506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C1024-DF5C-4CF2-88BE-38A2339597AC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47815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29537D-60E3-4B64-AF57-3B7F7CB01A0F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55665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091FC-D4F2-4503-893E-9ADD22393D8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549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C8AF21-2E7A-4CB7-964B-5710F63D87E8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9365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89363-3A7A-4731-AC42-A86DD532BCD1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1123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ECDA77-63EC-495C-A929-659D99B0B6CF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54240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E0641A-11E6-422A-92F2-2B52D461EE05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11145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57CB1-A967-4699-AB48-588112D81DC8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92907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C3A35-D0C9-438A-889A-9302BAE2BB45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94057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0F22C-CB0B-4022-8F6E-EB32C928CAE2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3312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7592-AA75-2B47-ADAA-DDEF910DAF68}" type="datetimeFigureOut">
              <a:rPr lang="en-US" smtClean="0"/>
              <a:t>6/30/21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D967E-0928-514C-AB42-E667EDEA6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704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45B384F-30B2-4B0E-A519-DCC5CF5ECF90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80091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D2EEA51-E196-44D3-B3E3-7869C566928E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9257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3797599-BFA6-4E74-A206-8C776E4683A4}" type="slidenum">
              <a:rPr lang="en-US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38683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0C9A-BB0A-4A50-873F-35E7FA57A958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9172030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1024-DF5C-4CF2-88BE-38A2339597AC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2533481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9537D-60E3-4B64-AF57-3B7F7CB01A0F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5265952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091FC-D4F2-4503-893E-9ADD22393D8A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6659178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8AF21-2E7A-4CB7-964B-5710F63D87E8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0903478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9363-3A7A-4731-AC42-A86DD532BCD1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7119561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CDA77-63EC-495C-A929-659D99B0B6CF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026934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7592-AA75-2B47-ADAA-DDEF910DAF68}" type="datetimeFigureOut">
              <a:rPr lang="en-US" smtClean="0"/>
              <a:t>6/30/21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D967E-0928-514C-AB42-E667EDEA6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529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0641A-11E6-422A-92F2-2B52D461EE05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5382196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orbe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38F57CB1-A967-4699-AB48-588112D81DC8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469567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3A35-D0C9-438A-889A-9302BAE2BB45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6160434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6ECFF"/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0F22C-CB0B-4022-8F6E-EB32C928CAE2}" type="slidenum">
              <a:rPr lang="en-US" smtClean="0">
                <a:solidFill>
                  <a:srgbClr val="D6EC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D6ECFF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5470336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838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98500" y="1665288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60900" y="1665288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1658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AEAEA"/>
              </a:solidFill>
              <a:latin typeface="Corbe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1658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AEAEA"/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1658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12C9886-20CF-47C5-AE9E-24393771893C}" type="slidenum">
              <a:rPr lang="en-US">
                <a:solidFill>
                  <a:srgbClr val="EAEAEA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EAEAEA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2583917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2" descr="20lockupwhitopta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24511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25Reg_TT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72231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0"/>
          <p:cNvGrpSpPr>
            <a:grpSpLocks/>
          </p:cNvGrpSpPr>
          <p:nvPr/>
        </p:nvGrpSpPr>
        <p:grpSpPr bwMode="auto">
          <a:xfrm>
            <a:off x="0" y="5840413"/>
            <a:ext cx="9144000" cy="1017587"/>
            <a:chOff x="0" y="3679"/>
            <a:chExt cx="5760" cy="641"/>
          </a:xfrm>
        </p:grpSpPr>
        <p:pic>
          <p:nvPicPr>
            <p:cNvPr id="7" name="Picture 43" descr="Panda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79"/>
              <a:ext cx="791" cy="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4" descr="Ice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" y="3679"/>
              <a:ext cx="791" cy="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5" descr="Kids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6" y="3679"/>
              <a:ext cx="791" cy="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6" descr="Ele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4" y="3679"/>
              <a:ext cx="791" cy="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7" descr="Seal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3679"/>
              <a:ext cx="791" cy="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8" descr="Men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" y="3679"/>
              <a:ext cx="791" cy="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9" descr="Rio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9" y="3679"/>
              <a:ext cx="791" cy="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4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2276475"/>
            <a:ext cx="8642350" cy="720725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54680" name="Rectangle 2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20788" y="4822825"/>
            <a:ext cx="6591300" cy="982663"/>
          </a:xfrm>
        </p:spPr>
        <p:txBody>
          <a:bodyPr/>
          <a:lstStyle>
            <a:lvl1pPr marL="0" indent="0">
              <a:buFontTx/>
              <a:buNone/>
              <a:defRPr sz="1600" b="1"/>
            </a:lvl1pPr>
          </a:lstStyle>
          <a:p>
            <a:r>
              <a:rPr lang="en-GB"/>
              <a:t>Name</a:t>
            </a:r>
          </a:p>
          <a:p>
            <a:r>
              <a:rPr lang="en-GB"/>
              <a:t>Office/Department</a:t>
            </a:r>
          </a:p>
          <a:p>
            <a:r>
              <a:rPr lang="en-GB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7027032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89632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62512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268413"/>
            <a:ext cx="4240213" cy="4321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268413"/>
            <a:ext cx="4241800" cy="4321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53303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2445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87592-AA75-2B47-ADAA-DDEF910DAF68}" type="datetimeFigureOut">
              <a:rPr lang="en-US" smtClean="0"/>
              <a:t>6/30/21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D967E-0928-514C-AB42-E667EDEA6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9826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03322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5702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23595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51232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69614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7825" y="22225"/>
            <a:ext cx="2157413" cy="5567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22225"/>
            <a:ext cx="6324600" cy="55673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567850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22225"/>
            <a:ext cx="7200900" cy="1062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1268413"/>
            <a:ext cx="4240213" cy="4321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268413"/>
            <a:ext cx="4241800" cy="4321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71863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22225"/>
            <a:ext cx="7200900" cy="1062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1268413"/>
            <a:ext cx="4240213" cy="4321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3438" y="1268413"/>
            <a:ext cx="4241800" cy="2084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3438" y="3505200"/>
            <a:ext cx="4241800" cy="2084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74772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838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98500" y="1665288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60900" y="1665288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16585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/>
            <a:endParaRPr lang="en-US">
              <a:solidFill>
                <a:srgbClr val="EAEAEA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16585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/>
            <a:endParaRPr lang="en-US">
              <a:solidFill>
                <a:srgbClr val="EAEAEA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16585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/>
            <a:fld id="{B12C9886-20CF-47C5-AE9E-24393771893C}" type="slidenum">
              <a:rPr lang="en-US">
                <a:solidFill>
                  <a:srgbClr val="EAEAEA"/>
                </a:solidFill>
                <a:latin typeface="Arial"/>
              </a:rPr>
              <a:pPr defTabSz="914400"/>
              <a:t>‹#›</a:t>
            </a:fld>
            <a:endParaRPr lang="en-US">
              <a:solidFill>
                <a:srgbClr val="EAEAE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68013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3350B-8BDA-490D-B687-1E017A91A2EC}" type="slidenum">
              <a:rPr lang="en-US" smtClean="0">
                <a:solidFill>
                  <a:srgbClr val="FFFFFF"/>
                </a:solidFill>
                <a:latin typeface="Arial Narrow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43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7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8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209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14" Type="http://schemas.openxmlformats.org/officeDocument/2006/relationships/slideLayout" Target="../slideLayouts/slideLayout22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87.xml"/><Relationship Id="rId21" Type="http://schemas.openxmlformats.org/officeDocument/2006/relationships/image" Target="../media/image8.jpeg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3.jpeg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theme" Target="../theme/theme8.xml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94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image" Target="../media/image9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87592-AA75-2B47-ADAA-DDEF910DAF68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D967E-0928-514C-AB42-E667EDEA6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44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B4F077E-C368-4E43-9CDB-F68978B5E89C}" type="slidenum">
              <a:rPr lang="en-GB">
                <a:solidFill>
                  <a:srgbClr val="000000"/>
                </a:solidFill>
                <a:latin typeface="Arial"/>
                <a:cs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016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50000">
              <a:srgbClr val="000066">
                <a:gamma/>
                <a:shade val="46275"/>
                <a:invGamma/>
              </a:srgbClr>
            </a:gs>
            <a:gs pos="100000">
              <a:srgbClr val="00006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53DAE52-D1CA-4931-84E1-3A51FC45D9CE}" type="slidenum">
              <a:rPr lang="en-US" smtClean="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0165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CB0C487-BBAD-4469-B429-97BDAD54A006}" type="slidenum">
              <a:rPr lang="en-US" smtClean="0">
                <a:solidFill>
                  <a:srgbClr val="000000"/>
                </a:solidFill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75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2C21C1D-DA01-458D-8602-4E74F573500A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344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8F9F9A41-352D-42C0-8923-ECAE857E27B1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90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</p:sldLayoutIdLst>
  <p:txStyles>
    <p:titleStyle>
      <a:lvl1pPr algn="just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just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just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just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just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just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just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just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just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just" rtl="0" eaLnBrk="0" fontAlgn="base" hangingPunct="0">
        <a:spcBef>
          <a:spcPct val="20000"/>
        </a:spcBef>
        <a:spcAft>
          <a:spcPct val="0"/>
        </a:spcAft>
        <a:buChar char="•"/>
        <a:defRPr sz="3200" b="1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just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just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Arial Black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Arial Black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Arial Black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Arial Black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Arial Black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Arial Black" pitchFamily="34" charset="0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323D205-BC23-DE40-AB71-9E1219E41F21}" type="slidenum">
              <a:rPr lang="en-US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576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D6ECFF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D6ECFF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F9F9A41-352D-42C0-8923-ECAE857E27B1}" type="slidenum">
              <a:rPr lang="en-US" smtClean="0">
                <a:solidFill>
                  <a:srgbClr val="D6ECFF"/>
                </a:solidFill>
                <a:latin typeface="Times New Roman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D6EC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0432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8686E2A-B8EE-43B5-A2E9-E11520DB6B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6/30/21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0DC7BDC-71D0-4DC3-9BCA-C483F99D4F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08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323D205-BC23-DE40-AB71-9E1219E41F21}" type="slidenum">
              <a:rPr lang="en-US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4D187592-AA75-2B47-ADAA-DDEF910DAF68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1ACD967E-0928-514C-AB42-E667EDEA6EC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147459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7460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7461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7462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7463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7464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7465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7466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7467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7468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7469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7470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7471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7472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7473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7474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7475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7476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14747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747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747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4748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4748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961E79E-08AD-4E72-ABB3-241D09C66D0B}" type="slidenum">
              <a:rPr lang="en-US">
                <a:solidFill>
                  <a:srgbClr val="FFFFFF"/>
                </a:solidFill>
                <a:latin typeface="Times New Roman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10955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8961E79E-08AD-4E72-ABB3-241D09C66D0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Arial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6849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9D60760-A72E-8546-86CF-069B32F5193B}" type="slidenum">
              <a:rPr lang="en-US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78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87592-AA75-2B47-ADAA-DDEF910DAF68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6/30/21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D967E-0928-514C-AB42-E667EDEA6EC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3583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8F9F9A41-352D-42C0-8923-ECAE857E27B1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274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  <p:txStyles>
    <p:titleStyle>
      <a:lvl1pPr algn="just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just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just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just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just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just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just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just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just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just" rtl="0" eaLnBrk="0" fontAlgn="base" hangingPunct="0">
        <a:spcBef>
          <a:spcPct val="20000"/>
        </a:spcBef>
        <a:spcAft>
          <a:spcPct val="0"/>
        </a:spcAft>
        <a:buChar char="•"/>
        <a:defRPr sz="3200" b="1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just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just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Arial Black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Arial Black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Arial Black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Arial Black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Arial Black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Arial Black" pitchFamily="34" charset="0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D6ECFF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D6ECFF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F9F9A41-352D-42C0-8923-ECAE857E27B1}" type="slidenum">
              <a:rPr lang="en-US" smtClean="0">
                <a:solidFill>
                  <a:srgbClr val="D6ECFF"/>
                </a:solidFill>
                <a:latin typeface="Times New Roman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D6EC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6956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550" y="22225"/>
            <a:ext cx="72009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 </a:t>
            </a:r>
            <a:br>
              <a:rPr lang="en-GB"/>
            </a:br>
            <a:r>
              <a:rPr lang="en-GB"/>
              <a:t>second line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268413"/>
            <a:ext cx="8634413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grpSp>
        <p:nvGrpSpPr>
          <p:cNvPr id="5124" name="Group 68"/>
          <p:cNvGrpSpPr>
            <a:grpSpLocks/>
          </p:cNvGrpSpPr>
          <p:nvPr/>
        </p:nvGrpSpPr>
        <p:grpSpPr bwMode="auto">
          <a:xfrm>
            <a:off x="0" y="5840413"/>
            <a:ext cx="9144000" cy="1017587"/>
            <a:chOff x="0" y="3679"/>
            <a:chExt cx="5760" cy="641"/>
          </a:xfrm>
        </p:grpSpPr>
        <p:pic>
          <p:nvPicPr>
            <p:cNvPr id="5126" name="Picture 61" descr="Tiger"/>
            <p:cNvPicPr>
              <a:picLocks noChangeAspect="1" noChangeArrowheads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79"/>
              <a:ext cx="791" cy="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7" name="Picture 62" descr="Wind"/>
            <p:cNvPicPr>
              <a:picLocks noChangeAspect="1" noChangeArrowheads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" y="3679"/>
              <a:ext cx="791" cy="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8" name="Picture 63" descr="Wood"/>
            <p:cNvPicPr>
              <a:picLocks noChangeAspect="1" noChangeArrowheads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6" y="3679"/>
              <a:ext cx="791" cy="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9" name="Picture 64" descr="Butter"/>
            <p:cNvPicPr>
              <a:picLocks noChangeAspect="1" noChangeArrowheads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4" y="3679"/>
              <a:ext cx="791" cy="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65" descr="Fern"/>
            <p:cNvPicPr>
              <a:picLocks noChangeAspect="1" noChangeArrowheads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3679"/>
              <a:ext cx="791" cy="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1" name="Picture 66" descr="Eyes"/>
            <p:cNvPicPr>
              <a:picLocks noChangeAspect="1" noChangeArrowheads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" y="3679"/>
              <a:ext cx="791" cy="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2" name="Picture 67" descr="Dolphins"/>
            <p:cNvPicPr>
              <a:picLocks noChangeAspect="1" noChangeArrowheads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9" y="3679"/>
              <a:ext cx="791" cy="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5" name="Picture 71" descr="25Reg_TT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72231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219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893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3893"/>
        </a:buClr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3893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8F9F9A41-352D-42C0-8923-ECAE857E27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1720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1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9.jpeg"/><Relationship Id="rId7" Type="http://schemas.openxmlformats.org/officeDocument/2006/relationships/image" Target="../media/image7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1.jpeg"/><Relationship Id="rId5" Type="http://schemas.openxmlformats.org/officeDocument/2006/relationships/hyperlink" Target="http://www.bgr.de/b425/images/Salz-Thailand-1.jpg" TargetMode="External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4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42.xml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9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12" Type="http://schemas.openxmlformats.org/officeDocument/2006/relationships/image" Target="../media/image1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111.jpeg"/><Relationship Id="rId11" Type="http://schemas.openxmlformats.org/officeDocument/2006/relationships/image" Target="../media/image116.jpeg"/><Relationship Id="rId5" Type="http://schemas.openxmlformats.org/officeDocument/2006/relationships/image" Target="../media/image110.jpeg"/><Relationship Id="rId10" Type="http://schemas.openxmlformats.org/officeDocument/2006/relationships/image" Target="../media/image115.pn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8.xml"/><Relationship Id="rId4" Type="http://schemas.openxmlformats.org/officeDocument/2006/relationships/image" Target="../media/image118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wf.or.id/powerswitch/index.php/page=ps" TargetMode="External"/><Relationship Id="rId2" Type="http://schemas.openxmlformats.org/officeDocument/2006/relationships/hyperlink" Target="http://www.lastfirst.net/images/product/R004548.jpg" TargetMode="External"/><Relationship Id="rId1" Type="http://schemas.openxmlformats.org/officeDocument/2006/relationships/slideLayout" Target="../slideLayouts/slideLayout16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332589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Arial"/>
                <a:cs typeface="Arial"/>
              </a:rPr>
              <a:t>TEOLOGI EKOLOGI</a:t>
            </a:r>
            <a:br>
              <a:rPr lang="en-US" sz="3200" b="1" dirty="0">
                <a:latin typeface="Arial"/>
                <a:cs typeface="Arial"/>
              </a:rPr>
            </a:br>
            <a:r>
              <a:rPr lang="en-US" sz="3200" b="1" dirty="0" err="1">
                <a:latin typeface="Arial"/>
                <a:cs typeface="Arial"/>
              </a:rPr>
              <a:t>Penatua</a:t>
            </a:r>
            <a:r>
              <a:rPr lang="en-US" sz="3200" b="1" dirty="0">
                <a:latin typeface="Arial"/>
                <a:cs typeface="Arial"/>
              </a:rPr>
              <a:t> John </a:t>
            </a:r>
            <a:r>
              <a:rPr lang="en-US" sz="3200" b="1" dirty="0" err="1">
                <a:latin typeface="Arial"/>
                <a:cs typeface="Arial"/>
              </a:rPr>
              <a:t>FoEh</a:t>
            </a:r>
            <a:r>
              <a:rPr lang="en-US" sz="3200" b="1" dirty="0">
                <a:latin typeface="Arial"/>
                <a:cs typeface="Arial"/>
              </a:rPr>
              <a:t> - Jakarta, 5 </a:t>
            </a:r>
            <a:r>
              <a:rPr lang="en-US" sz="3200" b="1" dirty="0" err="1">
                <a:latin typeface="Arial"/>
                <a:cs typeface="Arial"/>
              </a:rPr>
              <a:t>Februari</a:t>
            </a:r>
            <a:r>
              <a:rPr lang="en-US" sz="3200" b="1" dirty="0">
                <a:latin typeface="Arial"/>
                <a:cs typeface="Arial"/>
              </a:rPr>
              <a:t> 2021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4148" y="5306822"/>
            <a:ext cx="77002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WEBINAR PENULISAN BUKU SABDA </a:t>
            </a:r>
          </a:p>
          <a:p>
            <a:pPr algn="ctr"/>
            <a:r>
              <a:rPr lang="en-US" sz="3200" b="1" dirty="0" err="1"/>
              <a:t>Gereja</a:t>
            </a:r>
            <a:r>
              <a:rPr lang="en-US" sz="3200" b="1" dirty="0"/>
              <a:t> </a:t>
            </a:r>
            <a:r>
              <a:rPr lang="en-US" sz="3200" b="1" dirty="0" err="1"/>
              <a:t>Protestan</a:t>
            </a:r>
            <a:r>
              <a:rPr lang="en-US" sz="3200" b="1" dirty="0"/>
              <a:t> di Indonesia </a:t>
            </a:r>
            <a:r>
              <a:rPr lang="en-US" sz="3200" b="1" dirty="0" err="1"/>
              <a:t>bagian</a:t>
            </a:r>
            <a:r>
              <a:rPr lang="en-US" sz="3200" b="1"/>
              <a:t> Barat </a:t>
            </a:r>
            <a:r>
              <a:rPr lang="en-US" sz="3200" b="1" dirty="0"/>
              <a:t>2020/2021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676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5129"/>
            <a:ext cx="3163432" cy="3467113"/>
          </a:xfrm>
          <a:prstGeom prst="rect">
            <a:avLst/>
          </a:prstGeom>
          <a:ln>
            <a:solidFill>
              <a:srgbClr val="2EA9B6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182" y="1665139"/>
            <a:ext cx="3108119" cy="3467115"/>
          </a:xfrm>
          <a:prstGeom prst="rect">
            <a:avLst/>
          </a:prstGeom>
          <a:ln>
            <a:solidFill>
              <a:srgbClr val="2EA9B6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300" y="1688882"/>
            <a:ext cx="2840700" cy="346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80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868"/>
            <a:ext cx="9144000" cy="545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31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48" y="215235"/>
            <a:ext cx="8686800" cy="774858"/>
          </a:xfrm>
          <a:solidFill>
            <a:srgbClr val="000090"/>
          </a:solidFill>
        </p:spPr>
        <p:txBody>
          <a:bodyPr>
            <a:normAutofit/>
          </a:bodyPr>
          <a:lstStyle/>
          <a:p>
            <a:r>
              <a:rPr lang="en-US" sz="4000" dirty="0"/>
              <a:t>SEKILAS MENGENAI TEORI BIG BANG: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48" y="1162282"/>
            <a:ext cx="8686800" cy="5372838"/>
          </a:xfrm>
          <a:solidFill>
            <a:srgbClr val="000090"/>
          </a:solidFill>
        </p:spPr>
        <p:txBody>
          <a:bodyPr>
            <a:noAutofit/>
          </a:bodyPr>
          <a:lstStyle/>
          <a:p>
            <a:pPr algn="just"/>
            <a:r>
              <a:rPr lang="en-US" sz="2400" dirty="0" err="1">
                <a:latin typeface="Arial"/>
                <a:cs typeface="Arial"/>
              </a:rPr>
              <a:t>Sudah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sejak</a:t>
            </a:r>
            <a:r>
              <a:rPr lang="en-US" sz="2400" dirty="0">
                <a:latin typeface="Arial"/>
                <a:cs typeface="Arial"/>
              </a:rPr>
              <a:t> lama </a:t>
            </a:r>
            <a:r>
              <a:rPr lang="en-US" sz="2400" dirty="0" err="1">
                <a:solidFill>
                  <a:srgbClr val="FFFF00"/>
                </a:solidFill>
                <a:latin typeface="Arial"/>
                <a:cs typeface="Arial"/>
              </a:rPr>
              <a:t>Teori</a:t>
            </a:r>
            <a:r>
              <a:rPr lang="en-US" sz="2400" dirty="0">
                <a:solidFill>
                  <a:srgbClr val="FFFF00"/>
                </a:solidFill>
                <a:latin typeface="Arial"/>
                <a:cs typeface="Arial"/>
              </a:rPr>
              <a:t> Big Bang </a:t>
            </a:r>
            <a:r>
              <a:rPr lang="en-US" sz="2400" dirty="0" err="1">
                <a:solidFill>
                  <a:srgbClr val="FFFF00"/>
                </a:solidFill>
                <a:latin typeface="Arial"/>
                <a:cs typeface="Arial"/>
              </a:rPr>
              <a:t>atau</a:t>
            </a:r>
            <a:r>
              <a:rPr lang="en-US" sz="24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/>
                <a:cs typeface="Arial"/>
              </a:rPr>
              <a:t>Dentuman</a:t>
            </a:r>
            <a:r>
              <a:rPr lang="en-US" sz="24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/>
                <a:cs typeface="Arial"/>
              </a:rPr>
              <a:t>Besar</a:t>
            </a:r>
            <a:r>
              <a:rPr lang="en-US" sz="24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disebut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sebagai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penyebab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terbesar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terbentuknya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/>
                <a:cs typeface="Arial"/>
              </a:rPr>
              <a:t>alam</a:t>
            </a:r>
            <a:r>
              <a:rPr lang="en-US" sz="24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/>
                <a:cs typeface="Arial"/>
              </a:rPr>
              <a:t>semesta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pada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hampir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Arial"/>
                <a:cs typeface="Arial"/>
              </a:rPr>
              <a:t>14 </a:t>
            </a:r>
            <a:r>
              <a:rPr lang="en-US" sz="2400" dirty="0" err="1">
                <a:solidFill>
                  <a:srgbClr val="FFFF00"/>
                </a:solidFill>
                <a:latin typeface="Arial"/>
                <a:cs typeface="Arial"/>
              </a:rPr>
              <a:t>miliar</a:t>
            </a:r>
            <a:r>
              <a:rPr lang="en-US" sz="24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/>
                <a:cs typeface="Arial"/>
              </a:rPr>
              <a:t>tahun</a:t>
            </a:r>
            <a:r>
              <a:rPr lang="en-US" sz="24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/>
                <a:cs typeface="Arial"/>
              </a:rPr>
              <a:t>lalu</a:t>
            </a:r>
            <a:r>
              <a:rPr lang="en-US" sz="2400" dirty="0">
                <a:latin typeface="Arial"/>
                <a:cs typeface="Arial"/>
              </a:rPr>
              <a:t>. </a:t>
            </a:r>
          </a:p>
          <a:p>
            <a:pPr algn="just"/>
            <a:r>
              <a:rPr lang="en-US" sz="2400" dirty="0" err="1">
                <a:latin typeface="Arial"/>
                <a:cs typeface="Arial"/>
              </a:rPr>
              <a:t>Berdasarkan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permodelan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ledakan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ini</a:t>
            </a:r>
            <a:r>
              <a:rPr lang="en-US" sz="2400" dirty="0">
                <a:latin typeface="Arial"/>
                <a:cs typeface="Arial"/>
              </a:rPr>
              <a:t>, </a:t>
            </a:r>
            <a:r>
              <a:rPr lang="en-US" sz="2400" dirty="0" err="1">
                <a:latin typeface="Arial"/>
                <a:cs typeface="Arial"/>
              </a:rPr>
              <a:t>alam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semesta</a:t>
            </a:r>
            <a:r>
              <a:rPr lang="en-US" sz="2400" dirty="0">
                <a:latin typeface="Arial"/>
                <a:cs typeface="Arial"/>
              </a:rPr>
              <a:t>, </a:t>
            </a:r>
            <a:r>
              <a:rPr lang="en-US" sz="2400" dirty="0" err="1">
                <a:latin typeface="Arial"/>
                <a:cs typeface="Arial"/>
              </a:rPr>
              <a:t>awalnya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dalam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keadaan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/>
                <a:cs typeface="Arial"/>
              </a:rPr>
              <a:t>sangat</a:t>
            </a:r>
            <a:r>
              <a:rPr lang="en-US" sz="24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/>
                <a:cs typeface="Arial"/>
              </a:rPr>
              <a:t>panas</a:t>
            </a:r>
            <a:r>
              <a:rPr lang="en-US" sz="24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/>
                <a:cs typeface="Arial"/>
              </a:rPr>
              <a:t>dan</a:t>
            </a:r>
            <a:r>
              <a:rPr lang="en-US" sz="24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/>
                <a:cs typeface="Arial"/>
              </a:rPr>
              <a:t>padat</a:t>
            </a:r>
            <a:r>
              <a:rPr lang="en-US" sz="2400" dirty="0">
                <a:latin typeface="Arial"/>
                <a:cs typeface="Arial"/>
              </a:rPr>
              <a:t>, </a:t>
            </a:r>
            <a:r>
              <a:rPr lang="en-US" sz="2400" dirty="0" err="1">
                <a:latin typeface="Arial"/>
                <a:cs typeface="Arial"/>
              </a:rPr>
              <a:t>mengembang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secara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terus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menerus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hingga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/>
                <a:cs typeface="Arial"/>
              </a:rPr>
              <a:t>mendingin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pada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waktu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ini</a:t>
            </a:r>
            <a:r>
              <a:rPr lang="en-US" sz="2400" dirty="0">
                <a:latin typeface="Arial"/>
                <a:cs typeface="Arial"/>
              </a:rPr>
              <a:t>.</a:t>
            </a:r>
          </a:p>
          <a:p>
            <a:pPr algn="just"/>
            <a:r>
              <a:rPr lang="en-US" sz="2400" dirty="0" err="1">
                <a:solidFill>
                  <a:srgbClr val="FFFF00"/>
                </a:solidFill>
                <a:latin typeface="Arial"/>
                <a:cs typeface="Arial"/>
              </a:rPr>
              <a:t>Dalam</a:t>
            </a:r>
            <a:r>
              <a:rPr lang="en-US" sz="24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/>
                <a:cs typeface="Arial"/>
              </a:rPr>
              <a:t>pengukuran</a:t>
            </a:r>
            <a:r>
              <a:rPr lang="en-US" sz="24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/>
                <a:cs typeface="Arial"/>
              </a:rPr>
              <a:t>tahun</a:t>
            </a:r>
            <a:r>
              <a:rPr lang="en-US" sz="2400" dirty="0">
                <a:solidFill>
                  <a:srgbClr val="FFFF00"/>
                </a:solidFill>
                <a:latin typeface="Arial"/>
                <a:cs typeface="Arial"/>
              </a:rPr>
              <a:t> 2009</a:t>
            </a:r>
            <a:r>
              <a:rPr lang="en-US" sz="2400" dirty="0">
                <a:latin typeface="Arial"/>
                <a:cs typeface="Arial"/>
              </a:rPr>
              <a:t>, </a:t>
            </a:r>
            <a:r>
              <a:rPr lang="en-US" sz="2400" dirty="0" err="1">
                <a:latin typeface="Arial"/>
                <a:cs typeface="Arial"/>
              </a:rPr>
              <a:t>keadaan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awal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alam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semesta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bermula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sekitar</a:t>
            </a:r>
            <a:r>
              <a:rPr lang="en-US" sz="2400" dirty="0">
                <a:latin typeface="Arial"/>
                <a:cs typeface="Arial"/>
              </a:rPr>
              <a:t> 13,7 </a:t>
            </a:r>
            <a:r>
              <a:rPr lang="en-US" sz="2400" dirty="0" err="1">
                <a:latin typeface="Arial"/>
                <a:cs typeface="Arial"/>
              </a:rPr>
              <a:t>miliar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tahun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lalu</a:t>
            </a:r>
            <a:r>
              <a:rPr lang="en-US" sz="2400" dirty="0">
                <a:latin typeface="Arial"/>
                <a:cs typeface="Arial"/>
              </a:rPr>
              <a:t>, yang </a:t>
            </a:r>
            <a:r>
              <a:rPr lang="en-US" sz="2400" dirty="0" err="1">
                <a:latin typeface="Arial"/>
                <a:cs typeface="Arial"/>
              </a:rPr>
              <a:t>kemudian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dijadikan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sebagai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/>
                <a:cs typeface="Arial"/>
              </a:rPr>
              <a:t>referensi</a:t>
            </a:r>
            <a:r>
              <a:rPr lang="en-US" sz="24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/>
                <a:cs typeface="Arial"/>
              </a:rPr>
              <a:t>waktu</a:t>
            </a:r>
            <a:r>
              <a:rPr lang="en-US" sz="24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/>
                <a:cs typeface="Arial"/>
              </a:rPr>
              <a:t>terjadinya</a:t>
            </a:r>
            <a:r>
              <a:rPr lang="en-US" sz="24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/>
                <a:cs typeface="Arial"/>
              </a:rPr>
              <a:t>Dentuman</a:t>
            </a:r>
            <a:r>
              <a:rPr lang="en-US" sz="24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/>
                <a:cs typeface="Arial"/>
              </a:rPr>
              <a:t>Besar</a:t>
            </a:r>
            <a:r>
              <a:rPr lang="en-US" sz="2400" dirty="0">
                <a:latin typeface="Arial"/>
                <a:cs typeface="Arial"/>
              </a:rPr>
              <a:t>.</a:t>
            </a:r>
          </a:p>
          <a:p>
            <a:pPr algn="just"/>
            <a:r>
              <a:rPr lang="en-US" sz="2400" dirty="0" err="1">
                <a:latin typeface="Arial"/>
                <a:cs typeface="Arial"/>
              </a:rPr>
              <a:t>Teori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ini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telah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memberikan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penjelasan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Arial"/>
                <a:cs typeface="Arial"/>
              </a:rPr>
              <a:t>paling </a:t>
            </a:r>
            <a:r>
              <a:rPr lang="en-US" sz="2400" dirty="0" err="1">
                <a:solidFill>
                  <a:srgbClr val="FFFF00"/>
                </a:solidFill>
                <a:latin typeface="Arial"/>
                <a:cs typeface="Arial"/>
              </a:rPr>
              <a:t>komprehensif</a:t>
            </a:r>
            <a:r>
              <a:rPr lang="en-US" sz="24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/>
                <a:cs typeface="Arial"/>
              </a:rPr>
              <a:t>dan</a:t>
            </a:r>
            <a:r>
              <a:rPr lang="en-US" sz="24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/>
                <a:cs typeface="Arial"/>
              </a:rPr>
              <a:t>akurat</a:t>
            </a:r>
            <a:r>
              <a:rPr lang="en-US" sz="24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yang </a:t>
            </a:r>
            <a:r>
              <a:rPr lang="en-US" sz="2400" dirty="0" err="1">
                <a:latin typeface="Arial"/>
                <a:cs typeface="Arial"/>
              </a:rPr>
              <a:t>didukung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oleh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/>
                <a:cs typeface="Arial"/>
              </a:rPr>
              <a:t>metode</a:t>
            </a:r>
            <a:r>
              <a:rPr lang="en-US" sz="24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rial"/>
                <a:cs typeface="Arial"/>
              </a:rPr>
              <a:t>ilmiah</a:t>
            </a:r>
            <a:r>
              <a:rPr lang="en-US" sz="24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beserta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pengamatan</a:t>
            </a:r>
            <a:r>
              <a:rPr lang="en-US" sz="2400" dirty="0">
                <a:latin typeface="Arial"/>
                <a:cs typeface="Arial"/>
              </a:rPr>
              <a:t>. </a:t>
            </a:r>
            <a:r>
              <a:rPr lang="en-US" sz="2400" dirty="0" err="1">
                <a:latin typeface="Arial"/>
                <a:cs typeface="Arial"/>
              </a:rPr>
              <a:t>Demikian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dikutip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dari</a:t>
            </a:r>
            <a:r>
              <a:rPr lang="en-US" sz="2400" dirty="0">
                <a:latin typeface="Arial"/>
                <a:cs typeface="Arial"/>
              </a:rPr>
              <a:t> Live Science, 2019</a:t>
            </a:r>
          </a:p>
        </p:txBody>
      </p:sp>
    </p:spTree>
    <p:extLst>
      <p:ext uri="{BB962C8B-B14F-4D97-AF65-F5344CB8AC3E}">
        <p14:creationId xmlns:p14="http://schemas.microsoft.com/office/powerpoint/2010/main" val="366185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542"/>
            <a:ext cx="8229600" cy="905210"/>
          </a:xfrm>
          <a:ln>
            <a:solidFill>
              <a:srgbClr val="000090"/>
            </a:solidFill>
          </a:ln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664D"/>
                </a:solidFill>
                <a:latin typeface="Arial"/>
                <a:cs typeface="Arial"/>
              </a:rPr>
              <a:t>CONTOH LAIN SEBELUM KEJATUHAN MANUSIA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7240"/>
            <a:ext cx="8229600" cy="5433595"/>
          </a:xfrm>
          <a:ln>
            <a:solidFill>
              <a:srgbClr val="000090"/>
            </a:solidFill>
          </a:ln>
        </p:spPr>
        <p:txBody>
          <a:bodyPr>
            <a:normAutofit fontScale="92500"/>
          </a:bodyPr>
          <a:lstStyle/>
          <a:p>
            <a:r>
              <a:rPr lang="en-US" sz="2400" dirty="0" err="1">
                <a:solidFill>
                  <a:srgbClr val="000090"/>
                </a:solidFill>
                <a:latin typeface="Arial"/>
                <a:cs typeface="Arial"/>
              </a:rPr>
              <a:t>Bagaimana</a:t>
            </a: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Arial"/>
                <a:cs typeface="Arial"/>
              </a:rPr>
              <a:t>dengan</a:t>
            </a: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Arial"/>
                <a:cs typeface="Arial"/>
              </a:rPr>
              <a:t>kritik</a:t>
            </a: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Arial"/>
                <a:cs typeface="Arial"/>
              </a:rPr>
              <a:t>para</a:t>
            </a: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Arial"/>
                <a:cs typeface="Arial"/>
              </a:rPr>
              <a:t>ilmuan</a:t>
            </a: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Arial"/>
                <a:cs typeface="Arial"/>
              </a:rPr>
              <a:t>bahwa</a:t>
            </a: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Arial"/>
                <a:cs typeface="Arial"/>
              </a:rPr>
              <a:t>Kejadian</a:t>
            </a: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 1 : 28 </a:t>
            </a:r>
            <a:r>
              <a:rPr lang="en-US" sz="2400" dirty="0" err="1">
                <a:solidFill>
                  <a:srgbClr val="000090"/>
                </a:solidFill>
                <a:latin typeface="Arial"/>
                <a:cs typeface="Arial"/>
              </a:rPr>
              <a:t>justru</a:t>
            </a: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Arial"/>
                <a:cs typeface="Arial"/>
              </a:rPr>
              <a:t>awal</a:t>
            </a: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Arial"/>
                <a:cs typeface="Arial"/>
              </a:rPr>
              <a:t>perintah</a:t>
            </a: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Arial"/>
                <a:cs typeface="Arial"/>
              </a:rPr>
              <a:t>mengancurkan</a:t>
            </a: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Arial"/>
                <a:cs typeface="Arial"/>
              </a:rPr>
              <a:t>bumi</a:t>
            </a: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?</a:t>
            </a:r>
          </a:p>
          <a:p>
            <a:r>
              <a:rPr lang="en-US" sz="2400" dirty="0" err="1">
                <a:latin typeface="Arial"/>
                <a:cs typeface="Arial"/>
              </a:rPr>
              <a:t>Penemuan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tulang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belulang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manusia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purba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dan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binatang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purba</a:t>
            </a:r>
            <a:r>
              <a:rPr lang="en-US" sz="2400" dirty="0">
                <a:latin typeface="Arial"/>
                <a:cs typeface="Arial"/>
              </a:rPr>
              <a:t> yang </a:t>
            </a:r>
            <a:r>
              <a:rPr lang="en-US" sz="2400" dirty="0" err="1">
                <a:latin typeface="Arial"/>
                <a:cs typeface="Arial"/>
              </a:rPr>
              <a:t>beumur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jutaan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tahun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sebelumnya</a:t>
            </a:r>
            <a:r>
              <a:rPr lang="en-US" sz="2400" dirty="0">
                <a:latin typeface="Arial"/>
                <a:cs typeface="Arial"/>
              </a:rPr>
              <a:t>?</a:t>
            </a:r>
          </a:p>
          <a:p>
            <a:r>
              <a:rPr lang="en-US" sz="2400" dirty="0" err="1">
                <a:solidFill>
                  <a:srgbClr val="008000"/>
                </a:solidFill>
                <a:latin typeface="Arial"/>
                <a:cs typeface="Arial"/>
              </a:rPr>
              <a:t>Bahannya</a:t>
            </a:r>
            <a:r>
              <a:rPr lang="en-US" sz="240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/>
                <a:cs typeface="Arial"/>
              </a:rPr>
              <a:t>terbuat</a:t>
            </a:r>
            <a:r>
              <a:rPr lang="en-US" sz="240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/>
                <a:cs typeface="Arial"/>
              </a:rPr>
              <a:t>dari</a:t>
            </a:r>
            <a:r>
              <a:rPr lang="en-US" sz="240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/>
                <a:cs typeface="Arial"/>
              </a:rPr>
              <a:t>apa</a:t>
            </a:r>
            <a:r>
              <a:rPr lang="en-US" sz="2400" dirty="0">
                <a:solidFill>
                  <a:srgbClr val="008000"/>
                </a:solidFill>
                <a:latin typeface="Arial"/>
                <a:cs typeface="Arial"/>
              </a:rPr>
              <a:t>, </a:t>
            </a:r>
            <a:r>
              <a:rPr lang="en-US" sz="2400" dirty="0" err="1">
                <a:solidFill>
                  <a:srgbClr val="008000"/>
                </a:solidFill>
                <a:latin typeface="Arial"/>
                <a:cs typeface="Arial"/>
              </a:rPr>
              <a:t>masih</a:t>
            </a:r>
            <a:r>
              <a:rPr lang="en-US" sz="240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/>
                <a:cs typeface="Arial"/>
              </a:rPr>
              <a:t>menyisakan</a:t>
            </a:r>
            <a:r>
              <a:rPr lang="en-US" sz="240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/>
                <a:cs typeface="Arial"/>
              </a:rPr>
              <a:t>tanda</a:t>
            </a:r>
            <a:r>
              <a:rPr lang="en-US" sz="240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/>
                <a:cs typeface="Arial"/>
              </a:rPr>
              <a:t>tanya</a:t>
            </a:r>
            <a:r>
              <a:rPr lang="en-US" sz="240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/>
                <a:cs typeface="Arial"/>
              </a:rPr>
              <a:t>sampai</a:t>
            </a:r>
            <a:r>
              <a:rPr lang="en-US" sz="240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/>
                <a:cs typeface="Arial"/>
              </a:rPr>
              <a:t>saat</a:t>
            </a:r>
            <a:r>
              <a:rPr lang="en-US" sz="240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Arial"/>
                <a:cs typeface="Arial"/>
              </a:rPr>
              <a:t>ini</a:t>
            </a:r>
            <a:r>
              <a:rPr lang="en-US" sz="2400" dirty="0">
                <a:solidFill>
                  <a:srgbClr val="008000"/>
                </a:solidFill>
                <a:latin typeface="Arial"/>
                <a:cs typeface="Arial"/>
              </a:rPr>
              <a:t>.</a:t>
            </a:r>
          </a:p>
          <a:p>
            <a:r>
              <a:rPr lang="en-US" sz="2400" dirty="0" err="1">
                <a:latin typeface="Arial"/>
                <a:cs typeface="Arial"/>
              </a:rPr>
              <a:t>Penggunaan</a:t>
            </a:r>
            <a:r>
              <a:rPr lang="en-US" sz="2400" dirty="0">
                <a:latin typeface="Arial"/>
                <a:cs typeface="Arial"/>
              </a:rPr>
              <a:t> kata </a:t>
            </a:r>
            <a:r>
              <a:rPr lang="en-US" sz="2400" dirty="0" err="1">
                <a:latin typeface="Arial"/>
                <a:cs typeface="Arial"/>
              </a:rPr>
              <a:t>langi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dan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bumi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saja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tanpa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bicara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alam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semesta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dengan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alasan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apa</a:t>
            </a:r>
            <a:r>
              <a:rPr lang="en-US" sz="2400" dirty="0">
                <a:latin typeface="Arial"/>
                <a:cs typeface="Arial"/>
              </a:rPr>
              <a:t>?</a:t>
            </a:r>
          </a:p>
          <a:p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Malaikat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misalnya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digambarkan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sebagai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orang </a:t>
            </a:r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bersayap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Dasarnya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apa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?</a:t>
            </a:r>
          </a:p>
          <a:p>
            <a:r>
              <a:rPr lang="en-US" sz="2400" dirty="0" err="1">
                <a:latin typeface="Arial"/>
                <a:cs typeface="Arial"/>
              </a:rPr>
              <a:t>Apakah</a:t>
            </a:r>
            <a:r>
              <a:rPr lang="en-US" sz="2400" dirty="0">
                <a:latin typeface="Arial"/>
                <a:cs typeface="Arial"/>
              </a:rPr>
              <a:t> di </a:t>
            </a:r>
            <a:r>
              <a:rPr lang="en-US" sz="2400" dirty="0" err="1">
                <a:latin typeface="Arial"/>
                <a:cs typeface="Arial"/>
              </a:rPr>
              <a:t>luar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sistem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galaksi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ini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ada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kehidupan</a:t>
            </a:r>
            <a:r>
              <a:rPr lang="en-US" sz="2400" dirty="0">
                <a:latin typeface="Arial"/>
                <a:cs typeface="Arial"/>
              </a:rPr>
              <a:t> lain yang </a:t>
            </a:r>
            <a:r>
              <a:rPr lang="en-US" sz="2400" dirty="0" err="1">
                <a:latin typeface="Arial"/>
                <a:cs typeface="Arial"/>
              </a:rPr>
              <a:t>bentuknya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juga</a:t>
            </a:r>
            <a:r>
              <a:rPr lang="en-US" sz="2400" dirty="0">
                <a:latin typeface="Arial"/>
                <a:cs typeface="Arial"/>
              </a:rPr>
              <a:t> lain </a:t>
            </a:r>
            <a:r>
              <a:rPr lang="en-US" sz="2400" dirty="0" err="1">
                <a:latin typeface="Arial"/>
                <a:cs typeface="Arial"/>
              </a:rPr>
              <a:t>seperti</a:t>
            </a:r>
            <a:r>
              <a:rPr lang="en-US" sz="2400" dirty="0">
                <a:latin typeface="Arial"/>
                <a:cs typeface="Arial"/>
              </a:rPr>
              <a:t> Alien? </a:t>
            </a:r>
          </a:p>
          <a:p>
            <a:r>
              <a:rPr lang="en-US" sz="2400" dirty="0" err="1">
                <a:latin typeface="Arial"/>
                <a:cs typeface="Arial"/>
              </a:rPr>
              <a:t>Tuduhan</a:t>
            </a:r>
            <a:r>
              <a:rPr lang="en-US" sz="2400" dirty="0">
                <a:latin typeface="Arial"/>
                <a:cs typeface="Arial"/>
              </a:rPr>
              <a:t> Lynn White </a:t>
            </a:r>
            <a:r>
              <a:rPr lang="en-US" sz="2400" dirty="0" err="1">
                <a:latin typeface="Arial"/>
                <a:cs typeface="Arial"/>
              </a:rPr>
              <a:t>terkait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Kej</a:t>
            </a:r>
            <a:r>
              <a:rPr lang="en-US" sz="2400" dirty="0">
                <a:latin typeface="Arial"/>
                <a:cs typeface="Arial"/>
              </a:rPr>
              <a:t>. 1:28 (kata “</a:t>
            </a:r>
            <a:r>
              <a:rPr lang="en-US" sz="2400" dirty="0" err="1">
                <a:latin typeface="Arial"/>
                <a:cs typeface="Arial"/>
              </a:rPr>
              <a:t>menguasai</a:t>
            </a:r>
            <a:r>
              <a:rPr lang="en-US" sz="2400" dirty="0">
                <a:latin typeface="Arial"/>
                <a:cs typeface="Arial"/>
              </a:rPr>
              <a:t>”)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Arial"/>
                <a:cs typeface="Arial"/>
              </a:rPr>
              <a:t>Dst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cs typeface="Arial"/>
              </a:rPr>
              <a:t>sebagai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cs typeface="Arial"/>
              </a:rPr>
              <a:t>hal-hal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 yang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cs typeface="Arial"/>
              </a:rPr>
              <a:t>menggiring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cs typeface="Arial"/>
              </a:rPr>
              <a:t>kepada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 ATHEIS?</a:t>
            </a:r>
          </a:p>
        </p:txBody>
      </p:sp>
    </p:spTree>
    <p:extLst>
      <p:ext uri="{BB962C8B-B14F-4D97-AF65-F5344CB8AC3E}">
        <p14:creationId xmlns:p14="http://schemas.microsoft.com/office/powerpoint/2010/main" val="191641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ChangeArrowheads="1"/>
          </p:cNvSpPr>
          <p:nvPr/>
        </p:nvSpPr>
        <p:spPr bwMode="auto">
          <a:xfrm>
            <a:off x="1219200" y="2220440"/>
            <a:ext cx="7543800" cy="17764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Masalah</a:t>
            </a:r>
            <a:r>
              <a:rPr lang="en-US" sz="3600" b="1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Ekologis</a:t>
            </a:r>
            <a:r>
              <a:rPr lang="en-US" sz="3600" b="1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dan</a:t>
            </a:r>
            <a:endParaRPr lang="en-US" sz="3600" b="1" dirty="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Lingkungan</a:t>
            </a:r>
            <a:r>
              <a:rPr lang="en-US" sz="3600" b="1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Hidup</a:t>
            </a:r>
            <a:r>
              <a:rPr lang="en-US" sz="3600" b="1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Saat</a:t>
            </a:r>
            <a:r>
              <a:rPr lang="en-US" sz="3600" b="1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Ini</a:t>
            </a:r>
            <a:endParaRPr lang="en-US" sz="3600" b="1" dirty="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749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57200"/>
            <a:ext cx="8077200" cy="609600"/>
          </a:xfrm>
        </p:spPr>
        <p:txBody>
          <a:bodyPr/>
          <a:lstStyle/>
          <a:p>
            <a:pPr eaLnBrk="1" hangingPunct="1"/>
            <a:r>
              <a:rPr lang="en-US" sz="4000">
                <a:latin typeface="Times New Roman" charset="0"/>
              </a:rPr>
              <a:t>MASALAH LINGKUNGAN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371600"/>
            <a:ext cx="8001000" cy="914400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spcBef>
                <a:spcPct val="25000"/>
              </a:spcBef>
              <a:spcAft>
                <a:spcPct val="25000"/>
              </a:spcAft>
              <a:buSzPct val="200000"/>
              <a:buFont typeface="Symbol" charset="0"/>
              <a:buNone/>
            </a:pPr>
            <a:r>
              <a:rPr lang="en-US" altLang="ja-JP" sz="2800" dirty="0">
                <a:latin typeface="Arial Narrow" charset="0"/>
              </a:rPr>
              <a:t>►	</a:t>
            </a:r>
            <a:r>
              <a:rPr lang="en-US" altLang="ja-JP" sz="2800" dirty="0" err="1">
                <a:latin typeface="Arial Narrow" charset="0"/>
              </a:rPr>
              <a:t>Kualitas</a:t>
            </a:r>
            <a:r>
              <a:rPr lang="en-US" altLang="ja-JP" sz="2800" dirty="0">
                <a:latin typeface="Arial Narrow" charset="0"/>
              </a:rPr>
              <a:t> </a:t>
            </a:r>
            <a:r>
              <a:rPr lang="en-US" altLang="ja-JP" sz="2800" dirty="0" err="1">
                <a:latin typeface="Arial Narrow" charset="0"/>
              </a:rPr>
              <a:t>lingkungan</a:t>
            </a:r>
            <a:r>
              <a:rPr lang="en-US" altLang="ja-JP" sz="2800" dirty="0">
                <a:latin typeface="Arial Narrow" charset="0"/>
              </a:rPr>
              <a:t> </a:t>
            </a:r>
            <a:r>
              <a:rPr lang="en-US" altLang="ja-JP" sz="2800" dirty="0" err="1">
                <a:latin typeface="Arial Narrow" charset="0"/>
              </a:rPr>
              <a:t>semakin</a:t>
            </a:r>
            <a:r>
              <a:rPr lang="en-US" altLang="ja-JP" sz="2800" dirty="0">
                <a:latin typeface="Arial Narrow" charset="0"/>
              </a:rPr>
              <a:t> </a:t>
            </a:r>
            <a:r>
              <a:rPr lang="en-US" altLang="ja-JP" sz="2800" dirty="0" err="1">
                <a:latin typeface="Arial Narrow" charset="0"/>
              </a:rPr>
              <a:t>menurun</a:t>
            </a:r>
            <a:r>
              <a:rPr lang="en-US" altLang="ja-JP" sz="2800" dirty="0">
                <a:latin typeface="Arial Narrow" charset="0"/>
              </a:rPr>
              <a:t>, </a:t>
            </a:r>
            <a:r>
              <a:rPr lang="en-US" altLang="ja-JP" sz="2800" dirty="0" err="1">
                <a:latin typeface="Arial Narrow" charset="0"/>
              </a:rPr>
              <a:t>laju</a:t>
            </a:r>
            <a:r>
              <a:rPr lang="en-US" altLang="ja-JP" sz="2800" dirty="0">
                <a:latin typeface="Arial Narrow" charset="0"/>
              </a:rPr>
              <a:t> </a:t>
            </a:r>
            <a:r>
              <a:rPr lang="id-ID" altLang="ja-JP" sz="2800" dirty="0">
                <a:latin typeface="Arial Narrow" charset="0"/>
              </a:rPr>
              <a:t>pencemaran </a:t>
            </a:r>
            <a:r>
              <a:rPr lang="en-US" altLang="ja-JP" sz="2800" dirty="0" err="1">
                <a:latin typeface="Arial Narrow" charset="0"/>
              </a:rPr>
              <a:t>dan</a:t>
            </a:r>
            <a:r>
              <a:rPr lang="en-US" altLang="ja-JP" sz="2800" dirty="0">
                <a:latin typeface="Arial Narrow" charset="0"/>
              </a:rPr>
              <a:t> </a:t>
            </a:r>
            <a:r>
              <a:rPr lang="id-ID" altLang="ja-JP" sz="2800" dirty="0">
                <a:latin typeface="Arial Narrow" charset="0"/>
              </a:rPr>
              <a:t>kerusakan </a:t>
            </a:r>
            <a:r>
              <a:rPr lang="en-US" altLang="ja-JP" sz="2800" dirty="0" err="1">
                <a:latin typeface="Arial Narrow" charset="0"/>
              </a:rPr>
              <a:t>lingkungan</a:t>
            </a:r>
            <a:r>
              <a:rPr lang="en-US" altLang="ja-JP" sz="2800" dirty="0">
                <a:latin typeface="Arial Narrow" charset="0"/>
              </a:rPr>
              <a:t> </a:t>
            </a:r>
            <a:r>
              <a:rPr lang="en-US" altLang="ja-JP" sz="2800" dirty="0" err="1">
                <a:latin typeface="Arial Narrow" charset="0"/>
              </a:rPr>
              <a:t>terus</a:t>
            </a:r>
            <a:r>
              <a:rPr lang="en-US" altLang="ja-JP" sz="2800" dirty="0">
                <a:latin typeface="Arial Narrow" charset="0"/>
              </a:rPr>
              <a:t> </a:t>
            </a:r>
            <a:r>
              <a:rPr lang="en-US" altLang="ja-JP" sz="2800" dirty="0" err="1">
                <a:latin typeface="Arial Narrow" charset="0"/>
              </a:rPr>
              <a:t>meningkat</a:t>
            </a:r>
            <a:endParaRPr lang="en-US" altLang="ja-JP" sz="2800" dirty="0">
              <a:latin typeface="Arial Narrow" charset="0"/>
            </a:endParaRP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1076398" y="2362200"/>
            <a:ext cx="3876602" cy="41910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9144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P</a:t>
            </a:r>
            <a:r>
              <a:rPr lang="id-ID" sz="2400" dirty="0">
                <a:solidFill>
                  <a:schemeClr val="accent6">
                    <a:lumMod val="50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encemaran air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Pencemaran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id-ID" sz="2400" dirty="0">
                <a:solidFill>
                  <a:schemeClr val="accent6">
                    <a:lumMod val="50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udara di kota-kota besar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P</a:t>
            </a:r>
            <a:r>
              <a:rPr lang="id-ID" sz="2400" dirty="0">
                <a:solidFill>
                  <a:schemeClr val="accent6">
                    <a:lumMod val="50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encemaran limbah domestik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dan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id-ID" sz="2400" dirty="0">
                <a:solidFill>
                  <a:schemeClr val="accent6">
                    <a:lumMod val="50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sampah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Kontaminasi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dari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id-ID" sz="2400" dirty="0">
                <a:solidFill>
                  <a:schemeClr val="accent6">
                    <a:lumMod val="50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bahan berbahaya dan beracun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id-ID" sz="2400" dirty="0">
                <a:solidFill>
                  <a:schemeClr val="accent6">
                    <a:lumMod val="50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(B3)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Kerusakan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ekosistem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hutan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hujan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tropika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K</a:t>
            </a:r>
            <a:r>
              <a:rPr lang="id-ID" sz="2400" dirty="0">
                <a:solidFill>
                  <a:schemeClr val="accent6">
                    <a:lumMod val="50000"/>
                  </a:schemeClr>
                </a:solidFill>
                <a:latin typeface="Arial Narrow" charset="0"/>
                <a:ea typeface="ＭＳ Ｐゴシック" charset="0"/>
                <a:cs typeface="ＭＳ Ｐゴシック" charset="0"/>
              </a:rPr>
              <a:t>erusakan Daerah Aliran Sungai (DAS)</a:t>
            </a: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4953000" y="2362200"/>
            <a:ext cx="3886200" cy="41910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9144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US" sz="2400" dirty="0" err="1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Kerusakan</a:t>
            </a:r>
            <a:r>
              <a:rPr lang="en-US" sz="2400" dirty="0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ekosistem</a:t>
            </a:r>
            <a:r>
              <a:rPr lang="en-US" sz="2400" dirty="0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danau</a:t>
            </a:r>
            <a:endParaRPr lang="en-US" sz="2400" dirty="0">
              <a:solidFill>
                <a:srgbClr val="16165D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K</a:t>
            </a:r>
            <a:r>
              <a:rPr lang="id-ID" sz="2400" dirty="0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erusakan ekosistem pesisir dan laut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K</a:t>
            </a:r>
            <a:r>
              <a:rPr lang="id-ID" sz="2400" dirty="0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erusakan lingkungan akibat kegiatan pertambangan</a:t>
            </a:r>
            <a:endParaRPr lang="en-US" sz="2400" dirty="0">
              <a:solidFill>
                <a:srgbClr val="16165D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US" sz="2400" dirty="0" err="1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Pemanasan</a:t>
            </a:r>
            <a:r>
              <a:rPr lang="en-US" sz="2400" dirty="0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bumi</a:t>
            </a:r>
            <a:endParaRPr lang="en-US" sz="2400" dirty="0">
              <a:solidFill>
                <a:srgbClr val="16165D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US" sz="2400" dirty="0" err="1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Penipisan</a:t>
            </a:r>
            <a:r>
              <a:rPr lang="en-US" sz="2400" dirty="0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lapisan</a:t>
            </a:r>
            <a:r>
              <a:rPr lang="en-US" sz="2400" dirty="0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ozon</a:t>
            </a:r>
            <a:endParaRPr lang="en-US" sz="2400" dirty="0">
              <a:solidFill>
                <a:srgbClr val="16165D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US" sz="2400" dirty="0" err="1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Bencana</a:t>
            </a:r>
            <a:r>
              <a:rPr lang="en-US" sz="2400" dirty="0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lingkungan</a:t>
            </a:r>
            <a:r>
              <a:rPr lang="en-US" sz="2400" dirty="0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2400" dirty="0" err="1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banjir</a:t>
            </a:r>
            <a:r>
              <a:rPr lang="en-US" sz="2400" dirty="0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dan</a:t>
            </a:r>
            <a:r>
              <a:rPr lang="en-US" sz="2400" dirty="0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longsor</a:t>
            </a:r>
            <a:r>
              <a:rPr lang="en-US" sz="2400" dirty="0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400" dirty="0" err="1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kekeringan</a:t>
            </a:r>
            <a:r>
              <a:rPr lang="en-US" sz="2400" dirty="0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400" dirty="0" err="1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kebakaran</a:t>
            </a:r>
            <a:r>
              <a:rPr lang="en-US" sz="2400" dirty="0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hutan</a:t>
            </a:r>
            <a:r>
              <a:rPr lang="en-US" sz="2400" dirty="0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dan</a:t>
            </a:r>
            <a:r>
              <a:rPr lang="en-US" sz="2400" dirty="0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laha</a:t>
            </a:r>
            <a:r>
              <a:rPr lang="en-US" sz="2200" dirty="0" err="1">
                <a:solidFill>
                  <a:srgbClr val="16165D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n</a:t>
            </a:r>
            <a:endParaRPr lang="id-ID" sz="2200" dirty="0">
              <a:solidFill>
                <a:srgbClr val="16165D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16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 bwMode="auto">
          <a:xfrm>
            <a:off x="2438400" y="2971800"/>
            <a:ext cx="6477000" cy="32766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8" name="Picture 4" descr="j0424444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3200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5600" y="3342144"/>
            <a:ext cx="5562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2D2DB9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SDA &amp; LH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 defTabSz="914400"/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ANUGERAH TUHAN YANG LUAR BIASA ITU, SEKARANG TELAH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“TERDEGRADASI”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BAIK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KUANTITAS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MAUPUN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KUALITAS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NYA</a:t>
            </a:r>
          </a:p>
        </p:txBody>
      </p:sp>
      <p:pic>
        <p:nvPicPr>
          <p:cNvPr id="7" name="Picture 16" descr="flame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197031"/>
            <a:ext cx="2438399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loud Callout 3"/>
          <p:cNvSpPr/>
          <p:nvPr/>
        </p:nvSpPr>
        <p:spPr bwMode="auto">
          <a:xfrm>
            <a:off x="4283968" y="476672"/>
            <a:ext cx="2232248" cy="1584176"/>
          </a:xfrm>
          <a:prstGeom prst="cloud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105273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b="1" dirty="0">
                <a:solidFill>
                  <a:srgbClr val="FFFF00"/>
                </a:solidFill>
                <a:latin typeface="Arial"/>
              </a:rPr>
              <a:t>PERHATIAN !</a:t>
            </a:r>
          </a:p>
        </p:txBody>
      </p:sp>
    </p:spTree>
    <p:extLst>
      <p:ext uri="{BB962C8B-B14F-4D97-AF65-F5344CB8AC3E}">
        <p14:creationId xmlns:p14="http://schemas.microsoft.com/office/powerpoint/2010/main" val="328477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j0428067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352800"/>
            <a:ext cx="6248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LIHATLAH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DAMPAK 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“SALAH URUS”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d-ID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 &amp; LH DIMAKSUD,  BAIK DI </a:t>
            </a:r>
            <a:r>
              <a:rPr lang="en-US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INDONESIA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MAUPUN DI BELAHAN </a:t>
            </a:r>
            <a:r>
              <a:rPr lang="en-US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DUNIA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LAINNYA</a:t>
            </a:r>
          </a:p>
        </p:txBody>
      </p:sp>
      <p:pic>
        <p:nvPicPr>
          <p:cNvPr id="6" name="Picture 5" descr="MCj0434407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2667" y="4114800"/>
            <a:ext cx="268133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33400"/>
            <a:ext cx="32004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032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52400" y="228600"/>
            <a:ext cx="8839200" cy="138499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DINAMIKA KEPENDUDUKAN, PERKEMBANGAN EKONOMI &amp; PERTUMBUHAN INDUSTRI MENYEBABKAN: </a:t>
            </a:r>
          </a:p>
        </p:txBody>
      </p:sp>
      <p:sp>
        <p:nvSpPr>
          <p:cNvPr id="35845" name="AutoShape 5"/>
          <p:cNvSpPr>
            <a:spLocks noChangeArrowheads="1"/>
          </p:cNvSpPr>
          <p:nvPr/>
        </p:nvSpPr>
        <p:spPr bwMode="auto">
          <a:xfrm>
            <a:off x="-208145" y="1914175"/>
            <a:ext cx="3419475" cy="2245102"/>
          </a:xfrm>
          <a:prstGeom prst="star32">
            <a:avLst>
              <a:gd name="adj" fmla="val 37514"/>
            </a:avLst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  <a:scene3d>
            <a:camera prst="legacyPerspectiveFront">
              <a:rot lat="1500000" lon="1500000" rev="0"/>
            </a:camera>
            <a:lightRig rig="legacyFlat1" dir="t"/>
          </a:scene3d>
          <a:sp3d extrusionH="430200" prstMaterial="legacyMetal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square">
            <a:spAutoFit/>
            <a:flatTx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Degradasi Lingkungan Alam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46" name="AutoShape 6"/>
          <p:cNvSpPr>
            <a:spLocks noChangeArrowheads="1"/>
          </p:cNvSpPr>
          <p:nvPr/>
        </p:nvSpPr>
        <p:spPr bwMode="auto">
          <a:xfrm>
            <a:off x="5825354" y="4656909"/>
            <a:ext cx="3365500" cy="2245102"/>
          </a:xfrm>
          <a:prstGeom prst="star32">
            <a:avLst>
              <a:gd name="adj" fmla="val 37500"/>
            </a:avLst>
          </a:prstGeom>
          <a:solidFill>
            <a:srgbClr val="FF99FF"/>
          </a:solidFill>
          <a:ln w="9525">
            <a:noFill/>
            <a:miter lim="800000"/>
            <a:headEnd/>
            <a:tailEnd/>
          </a:ln>
          <a:effectLst/>
          <a:scene3d>
            <a:camera prst="legacyPerspectiveFront">
              <a:rot lat="20099999" lon="20099999" rev="0"/>
            </a:camera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rgbClr val="FF99FF"/>
            </a:extrusionClr>
          </a:sp3d>
        </p:spPr>
        <p:txBody>
          <a:bodyPr>
            <a:spAutoFit/>
            <a:flatTx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Permintaan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Lingkungan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Buatan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dll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47" name="AutoShape 7"/>
          <p:cNvSpPr>
            <a:spLocks noChangeArrowheads="1"/>
          </p:cNvSpPr>
          <p:nvPr/>
        </p:nvSpPr>
        <p:spPr bwMode="auto">
          <a:xfrm>
            <a:off x="-98516" y="4497849"/>
            <a:ext cx="3622675" cy="2475369"/>
          </a:xfrm>
          <a:prstGeom prst="star32">
            <a:avLst>
              <a:gd name="adj" fmla="val 37500"/>
            </a:avLst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  <a:scene3d>
            <a:camera prst="legacyPerspectiveTop"/>
            <a:lightRig rig="legacyFlat1" dir="t"/>
          </a:scene3d>
          <a:sp3d extrusionH="887400" prstMaterial="legacyMatte">
            <a:bevelT w="13500" h="13500" prst="angle"/>
            <a:bevelB w="13500" h="13500" prst="angle"/>
            <a:extrusionClr>
              <a:srgbClr val="00FFFF"/>
            </a:extrusionClr>
          </a:sp3d>
        </p:spPr>
        <p:txBody>
          <a:bodyPr wrap="square">
            <a:spAutoFit/>
            <a:flatTx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</a:rPr>
              <a:t>Pencemaran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</a:rPr>
              <a:t>Udara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</a:rPr>
              <a:t>dan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 Air (Sungai, </a:t>
            </a: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</a:rPr>
              <a:t>Danau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</a:rPr>
              <a:t>Laut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48" name="AutoShape 8"/>
          <p:cNvSpPr>
            <a:spLocks noChangeArrowheads="1"/>
          </p:cNvSpPr>
          <p:nvPr/>
        </p:nvSpPr>
        <p:spPr bwMode="auto">
          <a:xfrm>
            <a:off x="2971800" y="3962400"/>
            <a:ext cx="3394075" cy="2245102"/>
          </a:xfrm>
          <a:prstGeom prst="star32">
            <a:avLst>
              <a:gd name="adj" fmla="val 37500"/>
            </a:avLst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"/>
            <a:lightRig rig="legacyFlat1" dir="t"/>
          </a:scene3d>
          <a:sp3d extrusionH="887400" prstMaterial="legacyMetal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Sampah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Limbah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, BBB </a:t>
            </a:r>
            <a:endParaRPr lang="en-US" sz="24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5849" name="AutoShape 9"/>
          <p:cNvSpPr>
            <a:spLocks noChangeArrowheads="1"/>
          </p:cNvSpPr>
          <p:nvPr/>
        </p:nvSpPr>
        <p:spPr bwMode="auto">
          <a:xfrm>
            <a:off x="2717074" y="1803400"/>
            <a:ext cx="3394075" cy="2159000"/>
          </a:xfrm>
          <a:prstGeom prst="star32">
            <a:avLst>
              <a:gd name="adj" fmla="val 37500"/>
            </a:avLst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"/>
            <a:lightRig rig="legacyFlat1" dir="t"/>
          </a:scene3d>
          <a:sp3d extrusionH="887400" prstMaterial="legacyMatte">
            <a:bevelT w="13500" h="13500" prst="angle"/>
            <a:bevelB w="13500" h="13500" prst="angle"/>
            <a:extrusionClr>
              <a:srgbClr val="663300"/>
            </a:extrusionClr>
          </a:sp3d>
        </p:spPr>
        <p:txBody>
          <a:bodyPr>
            <a:spAutoFit/>
            <a:flatTx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Degradasi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Lahan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&amp;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Hutan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50" name="AutoShape 10"/>
          <p:cNvSpPr>
            <a:spLocks noChangeArrowheads="1"/>
          </p:cNvSpPr>
          <p:nvPr/>
        </p:nvSpPr>
        <p:spPr bwMode="auto">
          <a:xfrm>
            <a:off x="5783716" y="2305971"/>
            <a:ext cx="3394075" cy="1470025"/>
          </a:xfrm>
          <a:prstGeom prst="star32">
            <a:avLst>
              <a:gd name="adj" fmla="val 37500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  <a:scene3d>
            <a:camera prst="legacyPerspectiveTop"/>
            <a:lightRig rig="legacyFlat1" dir="t"/>
          </a:scene3d>
          <a:sp3d extrusionH="8874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>
            <a:spAutoFit/>
            <a:flatTx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Banjir &amp; Kekeringan  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660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066800" y="1517650"/>
            <a:ext cx="6324600" cy="12255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Kemerosotan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SDA &amp;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Perubahan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Lingkungan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Hidup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Global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semakin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mengancam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kualitas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lingkungan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biosfer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, 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indikatornya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:</a:t>
            </a:r>
            <a:endParaRPr lang="en-US" sz="24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1747" name="WordArt 3"/>
          <p:cNvSpPr>
            <a:spLocks noChangeArrowheads="1" noChangeShapeType="1" noTextEdit="1"/>
          </p:cNvSpPr>
          <p:nvPr/>
        </p:nvSpPr>
        <p:spPr bwMode="auto">
          <a:xfrm rot="377068">
            <a:off x="4114800" y="228600"/>
            <a:ext cx="4724400" cy="8747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d-ID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22932" scaled="1"/>
                </a:gradFill>
                <a:latin typeface="Impact"/>
              </a:rPr>
              <a:t>ISU-ISU  STRATEGIS</a:t>
            </a:r>
          </a:p>
        </p:txBody>
      </p:sp>
      <p:sp>
        <p:nvSpPr>
          <p:cNvPr id="31748" name="Oval 4"/>
          <p:cNvSpPr>
            <a:spLocks noChangeArrowheads="1"/>
          </p:cNvSpPr>
          <p:nvPr/>
        </p:nvSpPr>
        <p:spPr bwMode="auto">
          <a:xfrm>
            <a:off x="762000" y="4838700"/>
            <a:ext cx="2284413" cy="1333500"/>
          </a:xfrm>
          <a:prstGeom prst="ellipse">
            <a:avLst/>
          </a:prstGeom>
          <a:solidFill>
            <a:srgbClr val="66FFFF"/>
          </a:solidFill>
          <a:ln w="9525">
            <a:noFill/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>
            <a:spAutoFit/>
            <a:flatTx/>
          </a:bodyPr>
          <a:lstStyle/>
          <a:p>
            <a:pPr algn="ctr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Suhu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bumi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meningkat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896983" y="3119521"/>
            <a:ext cx="2435225" cy="1376279"/>
          </a:xfrm>
          <a:prstGeom prst="ellipse">
            <a:avLst/>
          </a:prstGeom>
          <a:solidFill>
            <a:srgbClr val="FF99CC"/>
          </a:solidFill>
          <a:ln w="9525">
            <a:noFill/>
            <a:round/>
            <a:headEnd/>
            <a:tailEnd/>
          </a:ln>
          <a:effectLst/>
          <a:scene3d>
            <a:camera prst="legacyPerspectiveFront">
              <a:rot lat="1500000" lon="20099999" rev="0"/>
            </a:camera>
            <a:lightRig rig="legacyFlat4" dir="t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>
            <a:spAutoFit/>
            <a:flatTx/>
          </a:bodyPr>
          <a:lstStyle/>
          <a:p>
            <a:pPr algn="ctr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Perubahan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pola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iklim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 rot="-302919">
            <a:off x="6172200" y="3090031"/>
            <a:ext cx="2663825" cy="2207240"/>
          </a:xfrm>
          <a:prstGeom prst="ellipse">
            <a:avLst/>
          </a:prstGeom>
          <a:solidFill>
            <a:schemeClr val="hlink"/>
          </a:solidFill>
          <a:ln w="9525">
            <a:noFill/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6FFFF"/>
            </a:extrusionClr>
          </a:sp3d>
        </p:spPr>
        <p:txBody>
          <a:bodyPr>
            <a:spAutoFit/>
            <a:flatTx/>
          </a:bodyPr>
          <a:lstStyle/>
          <a:p>
            <a:pPr algn="ctr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Kerusakan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keaneka-ragaman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hayati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</a:rPr>
              <a:t>menurun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751" name="Oval 7"/>
          <p:cNvSpPr>
            <a:spLocks noChangeArrowheads="1"/>
          </p:cNvSpPr>
          <p:nvPr/>
        </p:nvSpPr>
        <p:spPr bwMode="auto">
          <a:xfrm rot="712114">
            <a:off x="5539800" y="5724108"/>
            <a:ext cx="2816225" cy="545318"/>
          </a:xfrm>
          <a:prstGeom prst="ellipse">
            <a:avLst/>
          </a:prstGeom>
          <a:solidFill>
            <a:srgbClr val="CC3300"/>
          </a:solidFill>
          <a:ln w="9525">
            <a:noFill/>
            <a:round/>
            <a:headEnd/>
            <a:tailEnd/>
          </a:ln>
          <a:effectLst>
            <a:outerShdw dist="107763" dir="135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Radiasi</a:t>
            </a:r>
            <a:r>
              <a:rPr lang="id-ID" sz="2400" b="1" dirty="0">
                <a:solidFill>
                  <a:srgbClr val="FFFFFF"/>
                </a:solidFill>
                <a:latin typeface="Times New Roman" pitchFamily="18" charset="0"/>
              </a:rPr>
              <a:t>, dll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31752" name="Oval 8"/>
          <p:cNvSpPr>
            <a:spLocks noChangeArrowheads="1"/>
          </p:cNvSpPr>
          <p:nvPr/>
        </p:nvSpPr>
        <p:spPr bwMode="auto">
          <a:xfrm>
            <a:off x="3429000" y="4762500"/>
            <a:ext cx="2284413" cy="1333500"/>
          </a:xfrm>
          <a:prstGeom prst="ellipse">
            <a:avLst/>
          </a:prstGeom>
          <a:solidFill>
            <a:srgbClr val="336699"/>
          </a:solidFill>
          <a:ln w="9525">
            <a:noFill/>
            <a:round/>
            <a:headEnd/>
            <a:tailEnd/>
          </a:ln>
          <a:effectLst>
            <a:outerShdw dist="117088" dir="13236078" algn="ctr" rotWithShape="0">
              <a:srgbClr val="FFFF99"/>
            </a:outerShdw>
          </a:effectLst>
        </p:spPr>
        <p:txBody>
          <a:bodyPr>
            <a:spAutoFit/>
          </a:bodyPr>
          <a:lstStyle/>
          <a:p>
            <a:pPr algn="ctr" defTabSz="9144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Penipisan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Lapisan</a:t>
            </a: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</a:rPr>
              <a:t>Ozon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31753" name="AutoShape 9"/>
          <p:cNvSpPr>
            <a:spLocks noChangeArrowheads="1"/>
          </p:cNvSpPr>
          <p:nvPr/>
        </p:nvSpPr>
        <p:spPr bwMode="auto">
          <a:xfrm>
            <a:off x="914400" y="2286000"/>
            <a:ext cx="228600" cy="1219200"/>
          </a:xfrm>
          <a:prstGeom prst="curvedRightArrow">
            <a:avLst>
              <a:gd name="adj1" fmla="val 106667"/>
              <a:gd name="adj2" fmla="val 213333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70388" dir="9206097" algn="ctr" rotWithShape="0">
              <a:srgbClr val="FF99CC"/>
            </a:outerShdw>
          </a:effec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754" name="AutoShape 10"/>
          <p:cNvSpPr>
            <a:spLocks noChangeArrowheads="1"/>
          </p:cNvSpPr>
          <p:nvPr/>
        </p:nvSpPr>
        <p:spPr bwMode="auto">
          <a:xfrm>
            <a:off x="7391400" y="2209800"/>
            <a:ext cx="381000" cy="990600"/>
          </a:xfrm>
          <a:prstGeom prst="curvedLeftArrow">
            <a:avLst>
              <a:gd name="adj1" fmla="val 52000"/>
              <a:gd name="adj2" fmla="val 104000"/>
              <a:gd name="adj3" fmla="val 33333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rgbClr val="FF0066"/>
            </a:outerShdw>
          </a:effec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755" name="AutoShape 11"/>
          <p:cNvSpPr>
            <a:spLocks noChangeArrowheads="1"/>
          </p:cNvSpPr>
          <p:nvPr/>
        </p:nvSpPr>
        <p:spPr bwMode="auto">
          <a:xfrm>
            <a:off x="4343400" y="2743200"/>
            <a:ext cx="304800" cy="1905000"/>
          </a:xfrm>
          <a:prstGeom prst="downArrow">
            <a:avLst>
              <a:gd name="adj1" fmla="val 41667"/>
              <a:gd name="adj2" fmla="val 103125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9250" dir="2132261" algn="ctr" rotWithShape="0">
              <a:srgbClr val="00FF00"/>
            </a:outerShdw>
          </a:effec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id-ID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49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conce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1"/>
            <a:ext cx="8610600" cy="638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457200" y="6629400"/>
            <a:ext cx="5638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800" dirty="0">
                <a:solidFill>
                  <a:srgbClr val="000000"/>
                </a:solidFill>
                <a:latin typeface="Corbel"/>
              </a:rPr>
              <a:t>http://www.icrisat.org/gt-aes/TATA/images/concern.gif</a:t>
            </a:r>
          </a:p>
        </p:txBody>
      </p:sp>
    </p:spTree>
    <p:extLst>
      <p:ext uri="{BB962C8B-B14F-4D97-AF65-F5344CB8AC3E}">
        <p14:creationId xmlns:p14="http://schemas.microsoft.com/office/powerpoint/2010/main" val="3999942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674618"/>
          </a:xfrm>
          <a:ln>
            <a:solidFill>
              <a:srgbClr val="FFFFFF"/>
            </a:solidFill>
          </a:ln>
        </p:spPr>
        <p:txBody>
          <a:bodyPr/>
          <a:lstStyle/>
          <a:p>
            <a:r>
              <a:rPr lang="en-US" sz="3600" dirty="0">
                <a:solidFill>
                  <a:srgbClr val="FFFF00"/>
                </a:solidFill>
                <a:latin typeface="Arial"/>
                <a:cs typeface="Arial"/>
              </a:rPr>
              <a:t>BEBERAPA ISTILAH PENTING: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1012"/>
            <a:ext cx="8229600" cy="5498388"/>
          </a:xfrm>
          <a:solidFill>
            <a:schemeClr val="accent6">
              <a:lumMod val="50000"/>
            </a:schemeClr>
          </a:solidFill>
          <a:ln>
            <a:solidFill>
              <a:srgbClr val="FFFFFF"/>
            </a:solidFill>
          </a:ln>
        </p:spPr>
        <p:txBody>
          <a:bodyPr/>
          <a:lstStyle/>
          <a:p>
            <a:pPr lvl="0"/>
            <a:r>
              <a:rPr lang="id-ID" sz="2400" b="1" i="1" dirty="0">
                <a:solidFill>
                  <a:srgbClr val="FFFF00"/>
                </a:solidFill>
                <a:effectLst/>
                <a:latin typeface="Arial Narrow"/>
                <a:cs typeface="Arial Narrow"/>
              </a:rPr>
              <a:t>Ekologi</a:t>
            </a:r>
            <a:r>
              <a:rPr lang="id-ID" sz="2400" dirty="0">
                <a:effectLst/>
                <a:latin typeface="Arial Narrow"/>
                <a:cs typeface="Arial Narrow"/>
              </a:rPr>
              <a:t> adalah; ilmu yang mempelajari tentang hubungan timbal balik antara makluk hidup dan lingkungannya.</a:t>
            </a:r>
            <a:endParaRPr lang="en-US" sz="2400" dirty="0">
              <a:effectLst/>
              <a:latin typeface="Arial Narrow"/>
              <a:cs typeface="Arial Narrow"/>
            </a:endParaRPr>
          </a:p>
          <a:p>
            <a:r>
              <a:rPr lang="en-US" sz="2400" b="1" i="1" dirty="0" err="1">
                <a:solidFill>
                  <a:srgbClr val="FFFF00"/>
                </a:solidFill>
                <a:latin typeface="Arial Narrow"/>
                <a:cs typeface="Arial Narrow"/>
              </a:rPr>
              <a:t>Ekosistem</a:t>
            </a:r>
            <a:r>
              <a:rPr lang="en-US" sz="2400" b="1" dirty="0">
                <a:solidFill>
                  <a:srgbClr val="FFFF00"/>
                </a:solidFill>
                <a:latin typeface="Arial Narrow"/>
                <a:cs typeface="Arial Narrow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 Narrow"/>
                <a:cs typeface="Arial Narrow"/>
              </a:rPr>
              <a:t>adalah</a:t>
            </a:r>
            <a:r>
              <a:rPr lang="en-US" sz="2400" b="1" dirty="0">
                <a:solidFill>
                  <a:srgbClr val="FFFFFF"/>
                </a:solidFill>
                <a:latin typeface="Arial Narrow"/>
                <a:cs typeface="Arial Narrow"/>
              </a:rPr>
              <a:t>; </a:t>
            </a:r>
            <a:r>
              <a:rPr lang="en-US" sz="2400" b="1" dirty="0" err="1">
                <a:solidFill>
                  <a:srgbClr val="FFFFFF"/>
                </a:solidFill>
                <a:latin typeface="Arial Narrow"/>
                <a:cs typeface="Arial Narrow"/>
              </a:rPr>
              <a:t>suatu</a:t>
            </a:r>
            <a:r>
              <a:rPr lang="en-US" sz="2400" b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 Narrow"/>
                <a:cs typeface="Arial Narrow"/>
              </a:rPr>
              <a:t>kawasan</a:t>
            </a:r>
            <a:r>
              <a:rPr lang="en-US" sz="2400" b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 Narrow"/>
                <a:cs typeface="Arial Narrow"/>
              </a:rPr>
              <a:t>alam</a:t>
            </a:r>
            <a:r>
              <a:rPr lang="en-US" sz="2400" b="1" dirty="0">
                <a:solidFill>
                  <a:srgbClr val="FFFFFF"/>
                </a:solidFill>
                <a:latin typeface="Arial Narrow"/>
                <a:cs typeface="Arial Narrow"/>
              </a:rPr>
              <a:t> yang di </a:t>
            </a:r>
            <a:r>
              <a:rPr lang="en-US" sz="2400" b="1" dirty="0" err="1">
                <a:solidFill>
                  <a:srgbClr val="FFFFFF"/>
                </a:solidFill>
                <a:latin typeface="Arial Narrow"/>
                <a:cs typeface="Arial Narrow"/>
              </a:rPr>
              <a:t>dalamnya</a:t>
            </a:r>
            <a:r>
              <a:rPr lang="en-US" sz="2400" b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 Narrow"/>
                <a:cs typeface="Arial Narrow"/>
              </a:rPr>
              <a:t>tercakup</a:t>
            </a:r>
            <a:r>
              <a:rPr lang="en-US" sz="2400" b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 Narrow"/>
                <a:cs typeface="Arial Narrow"/>
              </a:rPr>
              <a:t>unsur-unsur</a:t>
            </a:r>
            <a:r>
              <a:rPr lang="en-US" sz="2400" b="1" dirty="0">
                <a:solidFill>
                  <a:srgbClr val="FFFF00"/>
                </a:solidFill>
                <a:latin typeface="Arial Narrow"/>
                <a:cs typeface="Arial Narrow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 Narrow"/>
                <a:cs typeface="Arial Narrow"/>
              </a:rPr>
              <a:t>hayati</a:t>
            </a:r>
            <a:r>
              <a:rPr lang="en-US" sz="2400" b="1" dirty="0">
                <a:solidFill>
                  <a:srgbClr val="FFFF00"/>
                </a:solidFill>
                <a:latin typeface="Arial Narrow"/>
                <a:cs typeface="Arial Narrow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Arial Narrow"/>
                <a:cs typeface="Arial Narrow"/>
              </a:rPr>
              <a:t>(</a:t>
            </a:r>
            <a:r>
              <a:rPr lang="en-US" sz="2400" b="1" dirty="0" err="1">
                <a:solidFill>
                  <a:srgbClr val="FFFFFF"/>
                </a:solidFill>
                <a:latin typeface="Arial Narrow"/>
                <a:cs typeface="Arial Narrow"/>
              </a:rPr>
              <a:t>organisme</a:t>
            </a:r>
            <a:r>
              <a:rPr lang="en-US" sz="2400" b="1" dirty="0">
                <a:solidFill>
                  <a:srgbClr val="FFFFFF"/>
                </a:solidFill>
                <a:latin typeface="Arial Narrow"/>
                <a:cs typeface="Arial Narrow"/>
              </a:rPr>
              <a:t>) </a:t>
            </a:r>
            <a:r>
              <a:rPr lang="en-US" sz="2400" b="1" dirty="0" err="1">
                <a:solidFill>
                  <a:srgbClr val="FFFF00"/>
                </a:solidFill>
                <a:latin typeface="Arial Narrow"/>
                <a:cs typeface="Arial Narrow"/>
              </a:rPr>
              <a:t>dan</a:t>
            </a:r>
            <a:r>
              <a:rPr lang="en-US" sz="2400" b="1" dirty="0">
                <a:solidFill>
                  <a:srgbClr val="FFFF00"/>
                </a:solidFill>
                <a:latin typeface="Arial Narrow"/>
                <a:cs typeface="Arial Narrow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 Narrow"/>
                <a:cs typeface="Arial Narrow"/>
              </a:rPr>
              <a:t>unsur-unsur</a:t>
            </a:r>
            <a:r>
              <a:rPr lang="en-US" sz="2400" b="1" dirty="0">
                <a:solidFill>
                  <a:srgbClr val="FFFF00"/>
                </a:solidFill>
                <a:latin typeface="Arial Narrow"/>
                <a:cs typeface="Arial Narrow"/>
              </a:rPr>
              <a:t> non </a:t>
            </a:r>
            <a:r>
              <a:rPr lang="en-US" sz="2400" b="1" dirty="0" err="1">
                <a:solidFill>
                  <a:srgbClr val="FFFF00"/>
                </a:solidFill>
                <a:latin typeface="Arial Narrow"/>
                <a:cs typeface="Arial Narrow"/>
              </a:rPr>
              <a:t>hayati</a:t>
            </a:r>
            <a:r>
              <a:rPr lang="en-US" sz="2400" b="1" dirty="0">
                <a:solidFill>
                  <a:srgbClr val="FFFF00"/>
                </a:solidFill>
                <a:latin typeface="Arial Narrow"/>
                <a:cs typeface="Arial Narrow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Arial Narrow"/>
                <a:cs typeface="Arial Narrow"/>
              </a:rPr>
              <a:t>(</a:t>
            </a:r>
            <a:r>
              <a:rPr lang="en-US" sz="2400" b="1" dirty="0" err="1">
                <a:solidFill>
                  <a:srgbClr val="FFFFFF"/>
                </a:solidFill>
                <a:latin typeface="Arial Narrow"/>
                <a:cs typeface="Arial Narrow"/>
              </a:rPr>
              <a:t>zat-zat</a:t>
            </a:r>
            <a:r>
              <a:rPr lang="en-US" sz="2400" b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 Narrow"/>
                <a:cs typeface="Arial Narrow"/>
              </a:rPr>
              <a:t>tidak</a:t>
            </a:r>
            <a:r>
              <a:rPr lang="en-US" sz="2400" b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 Narrow"/>
                <a:cs typeface="Arial Narrow"/>
              </a:rPr>
              <a:t>hidup</a:t>
            </a:r>
            <a:r>
              <a:rPr lang="en-US" sz="2400" b="1" dirty="0">
                <a:solidFill>
                  <a:srgbClr val="FFFFFF"/>
                </a:solidFill>
                <a:latin typeface="Arial Narrow"/>
                <a:cs typeface="Arial Narrow"/>
              </a:rPr>
              <a:t>) </a:t>
            </a:r>
            <a:r>
              <a:rPr lang="en-US" sz="2400" b="1" dirty="0" err="1">
                <a:solidFill>
                  <a:srgbClr val="FFFFFF"/>
                </a:solidFill>
                <a:latin typeface="Arial Narrow"/>
                <a:cs typeface="Arial Narrow"/>
              </a:rPr>
              <a:t>serta</a:t>
            </a:r>
            <a:r>
              <a:rPr lang="en-US" sz="2400" b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 Narrow"/>
                <a:cs typeface="Arial Narrow"/>
              </a:rPr>
              <a:t>antara</a:t>
            </a:r>
            <a:r>
              <a:rPr lang="en-US" sz="2400" b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 Narrow"/>
                <a:cs typeface="Arial Narrow"/>
              </a:rPr>
              <a:t>unsur-unsur</a:t>
            </a:r>
            <a:r>
              <a:rPr lang="en-US" sz="2400" b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 Narrow"/>
                <a:cs typeface="Arial Narrow"/>
              </a:rPr>
              <a:t>tersebut</a:t>
            </a:r>
            <a:r>
              <a:rPr lang="en-US" sz="2400" b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 Narrow"/>
                <a:cs typeface="Arial Narrow"/>
              </a:rPr>
              <a:t>terjadi</a:t>
            </a:r>
            <a:r>
              <a:rPr lang="en-US" sz="2400" b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 Narrow"/>
                <a:cs typeface="Arial Narrow"/>
              </a:rPr>
              <a:t>hubungan</a:t>
            </a:r>
            <a:r>
              <a:rPr lang="en-US" sz="2400" b="1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rial Narrow"/>
                <a:cs typeface="Arial Narrow"/>
              </a:rPr>
              <a:t>timbal-b</a:t>
            </a:r>
            <a:r>
              <a:rPr lang="en-US" sz="2400" b="1" dirty="0" err="1">
                <a:latin typeface="Arial Narrow"/>
                <a:cs typeface="Arial Narrow"/>
              </a:rPr>
              <a:t>alik</a:t>
            </a:r>
            <a:r>
              <a:rPr lang="en-US" sz="2400" b="1" dirty="0">
                <a:latin typeface="Arial Narrow"/>
                <a:cs typeface="Arial Narrow"/>
              </a:rPr>
              <a:t>.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Arial Narrow"/>
                <a:cs typeface="Arial Narrow"/>
              </a:rPr>
              <a:t> </a:t>
            </a:r>
          </a:p>
          <a:p>
            <a:r>
              <a:rPr lang="en-US" sz="2400" b="1" i="1" dirty="0" err="1">
                <a:solidFill>
                  <a:srgbClr val="FFFF00"/>
                </a:solidFill>
                <a:latin typeface="Arial Narrow"/>
                <a:cs typeface="Arial Narrow"/>
              </a:rPr>
              <a:t>Sistem</a:t>
            </a:r>
            <a:r>
              <a:rPr lang="en-US" sz="2400" b="1" i="1" dirty="0">
                <a:solidFill>
                  <a:srgbClr val="FFFF00"/>
                </a:solidFill>
                <a:latin typeface="Arial Narrow"/>
                <a:cs typeface="Arial Narrow"/>
              </a:rPr>
              <a:t> </a:t>
            </a:r>
            <a:r>
              <a:rPr lang="en-US" sz="2400" b="1" dirty="0" err="1">
                <a:latin typeface="Arial Narrow"/>
                <a:cs typeface="Arial Narrow"/>
              </a:rPr>
              <a:t>adalah</a:t>
            </a:r>
            <a:r>
              <a:rPr lang="en-US" sz="2400" b="1" dirty="0">
                <a:latin typeface="Arial Narrow"/>
                <a:cs typeface="Arial Narrow"/>
              </a:rPr>
              <a:t> </a:t>
            </a:r>
            <a:r>
              <a:rPr lang="en-US" sz="2400" b="1" dirty="0" err="1">
                <a:latin typeface="Arial Narrow"/>
                <a:cs typeface="Arial Narrow"/>
              </a:rPr>
              <a:t>himpunan</a:t>
            </a:r>
            <a:r>
              <a:rPr lang="en-US" sz="2400" b="1" dirty="0">
                <a:latin typeface="Arial Narrow"/>
                <a:cs typeface="Arial Narrow"/>
              </a:rPr>
              <a:t> </a:t>
            </a:r>
            <a:r>
              <a:rPr lang="en-US" sz="2400" b="1" dirty="0" err="1">
                <a:latin typeface="Arial Narrow"/>
                <a:cs typeface="Arial Narrow"/>
              </a:rPr>
              <a:t>komponen-komponen</a:t>
            </a:r>
            <a:r>
              <a:rPr lang="en-US" sz="2400" b="1" dirty="0">
                <a:latin typeface="Arial Narrow"/>
                <a:cs typeface="Arial Narrow"/>
              </a:rPr>
              <a:t> </a:t>
            </a:r>
            <a:r>
              <a:rPr lang="en-US" sz="2400" b="1" dirty="0" err="1">
                <a:latin typeface="Arial Narrow"/>
                <a:cs typeface="Arial Narrow"/>
              </a:rPr>
              <a:t>atau</a:t>
            </a:r>
            <a:r>
              <a:rPr lang="en-US" sz="2400" b="1" dirty="0">
                <a:latin typeface="Arial Narrow"/>
                <a:cs typeface="Arial Narrow"/>
              </a:rPr>
              <a:t> </a:t>
            </a:r>
            <a:r>
              <a:rPr lang="en-US" sz="2400" b="1" dirty="0" err="1">
                <a:latin typeface="Arial Narrow"/>
                <a:cs typeface="Arial Narrow"/>
              </a:rPr>
              <a:t>elemen-elemen</a:t>
            </a:r>
            <a:r>
              <a:rPr lang="en-US" sz="2400" b="1" dirty="0">
                <a:latin typeface="Arial Narrow"/>
                <a:cs typeface="Arial Narrow"/>
              </a:rPr>
              <a:t> </a:t>
            </a:r>
            <a:r>
              <a:rPr lang="en-US" sz="2400" b="1" dirty="0" err="1">
                <a:latin typeface="Arial Narrow"/>
                <a:cs typeface="Arial Narrow"/>
              </a:rPr>
              <a:t>atau</a:t>
            </a:r>
            <a:r>
              <a:rPr lang="en-US" sz="2400" b="1" dirty="0">
                <a:latin typeface="Arial Narrow"/>
                <a:cs typeface="Arial Narrow"/>
              </a:rPr>
              <a:t> </a:t>
            </a:r>
            <a:r>
              <a:rPr lang="en-US" sz="2400" b="1" dirty="0" err="1">
                <a:latin typeface="Arial Narrow"/>
                <a:cs typeface="Arial Narrow"/>
              </a:rPr>
              <a:t>bagian</a:t>
            </a:r>
            <a:r>
              <a:rPr lang="en-US" sz="2400" b="1" dirty="0">
                <a:latin typeface="Arial Narrow"/>
                <a:cs typeface="Arial Narrow"/>
              </a:rPr>
              <a:t> yang </a:t>
            </a:r>
            <a:r>
              <a:rPr lang="en-US" sz="2400" b="1" dirty="0" err="1">
                <a:latin typeface="Arial Narrow"/>
                <a:cs typeface="Arial Narrow"/>
              </a:rPr>
              <a:t>saling</a:t>
            </a:r>
            <a:r>
              <a:rPr lang="en-US" sz="2400" b="1" dirty="0">
                <a:latin typeface="Arial Narrow"/>
                <a:cs typeface="Arial Narrow"/>
              </a:rPr>
              <a:t> </a:t>
            </a:r>
            <a:r>
              <a:rPr lang="en-US" sz="2400" b="1" dirty="0" err="1">
                <a:latin typeface="Arial Narrow"/>
                <a:cs typeface="Arial Narrow"/>
              </a:rPr>
              <a:t>berkaitan</a:t>
            </a:r>
            <a:r>
              <a:rPr lang="en-US" sz="2400" b="1" dirty="0">
                <a:latin typeface="Arial Narrow"/>
                <a:cs typeface="Arial Narrow"/>
              </a:rPr>
              <a:t> </a:t>
            </a:r>
          </a:p>
          <a:p>
            <a:pPr lvl="0"/>
            <a:r>
              <a:rPr lang="id-ID" sz="2400" b="1" i="1" dirty="0">
                <a:solidFill>
                  <a:srgbClr val="FFFF00"/>
                </a:solidFill>
                <a:effectLst/>
                <a:latin typeface="Arial Narrow"/>
                <a:cs typeface="Arial Narrow"/>
              </a:rPr>
              <a:t>Lingkungan Hidup </a:t>
            </a:r>
            <a:r>
              <a:rPr lang="id-ID" sz="2400" dirty="0">
                <a:effectLst/>
                <a:latin typeface="Arial Narrow"/>
                <a:cs typeface="Arial Narrow"/>
              </a:rPr>
              <a:t>adalah; </a:t>
            </a:r>
            <a:r>
              <a:rPr lang="id-ID" sz="2400" dirty="0">
                <a:solidFill>
                  <a:srgbClr val="CCFFCC"/>
                </a:solidFill>
                <a:effectLst/>
                <a:latin typeface="Arial Narrow"/>
                <a:cs typeface="Arial Narrow"/>
              </a:rPr>
              <a:t>semua faktor biotik dan abiotik </a:t>
            </a:r>
            <a:r>
              <a:rPr lang="id-ID" sz="2400" dirty="0">
                <a:effectLst/>
                <a:latin typeface="Arial Narrow"/>
                <a:cs typeface="Arial Narrow"/>
              </a:rPr>
              <a:t>yang berada di sekitar makluk hidup yang </a:t>
            </a:r>
            <a:r>
              <a:rPr lang="id-ID" sz="2400" dirty="0">
                <a:solidFill>
                  <a:srgbClr val="FFFF00"/>
                </a:solidFill>
                <a:effectLst/>
                <a:latin typeface="Arial Narrow"/>
                <a:cs typeface="Arial Narrow"/>
              </a:rPr>
              <a:t>merupakan kesatuan ruang </a:t>
            </a:r>
            <a:r>
              <a:rPr lang="id-ID" sz="2400" dirty="0">
                <a:effectLst/>
                <a:latin typeface="Arial Narrow"/>
                <a:cs typeface="Arial Narrow"/>
              </a:rPr>
              <a:t>dengan semua benda, daya, keadaan (tatanan alam) dan makhluk hidup termasuk manusia dengan perilakunya </a:t>
            </a:r>
            <a:r>
              <a:rPr lang="id-ID" sz="2400" dirty="0">
                <a:solidFill>
                  <a:srgbClr val="FFFF00"/>
                </a:solidFill>
                <a:effectLst/>
                <a:latin typeface="Arial Narrow"/>
                <a:cs typeface="Arial Narrow"/>
              </a:rPr>
              <a:t>yang mempengaruhi </a:t>
            </a:r>
            <a:r>
              <a:rPr lang="id-ID" sz="2400" dirty="0">
                <a:effectLst/>
                <a:latin typeface="Arial Narrow"/>
                <a:cs typeface="Arial Narrow"/>
              </a:rPr>
              <a:t>kelangsungan perikehidupan dan kesejahteraan manusia serta makhluk hidup lainnya.</a:t>
            </a:r>
            <a:endParaRPr lang="en-US" sz="2400" dirty="0">
              <a:effectLst/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006363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1287462" y="482600"/>
            <a:ext cx="686593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lbertus Medium" pitchFamily="34" charset="0"/>
              <a:buNone/>
            </a:pPr>
            <a:r>
              <a:rPr lang="en-GB" sz="3600" b="1" dirty="0" err="1">
                <a:solidFill>
                  <a:srgbClr val="FFFF00"/>
                </a:solidFill>
                <a:latin typeface="Albertus Medium" pitchFamily="34" charset="0"/>
              </a:rPr>
              <a:t>Muncullah</a:t>
            </a:r>
            <a:r>
              <a:rPr lang="en-GB" sz="3600" b="1" dirty="0">
                <a:solidFill>
                  <a:srgbClr val="FFFF00"/>
                </a:solidFill>
                <a:latin typeface="Albertus Medium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lbertus Medium" pitchFamily="34" charset="0"/>
              </a:rPr>
              <a:t>berbagai</a:t>
            </a:r>
            <a:r>
              <a:rPr lang="en-GB" sz="3600" b="1" dirty="0">
                <a:solidFill>
                  <a:srgbClr val="FFFF00"/>
                </a:solidFill>
                <a:latin typeface="Albertus Medium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lbertus Medium" pitchFamily="34" charset="0"/>
              </a:rPr>
              <a:t>Bencana</a:t>
            </a:r>
            <a:r>
              <a:rPr lang="en-GB" sz="3600" b="1" dirty="0">
                <a:solidFill>
                  <a:srgbClr val="FFFF00"/>
                </a:solidFill>
                <a:latin typeface="Albertus Medium" pitchFamily="34" charset="0"/>
              </a:rPr>
              <a:t> !</a:t>
            </a: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647700" y="1676401"/>
            <a:ext cx="7962900" cy="3809999"/>
          </a:xfrm>
          <a:prstGeom prst="rect">
            <a:avLst/>
          </a:prstGeom>
          <a:noFill/>
          <a:ln w="936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36550" indent="-336550" defTabSz="457200">
              <a:tabLst>
                <a:tab pos="336550" algn="l"/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052050" algn="l"/>
                <a:tab pos="10509250" algn="l"/>
                <a:tab pos="105124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457200">
              <a:tabLst>
                <a:tab pos="336550" algn="l"/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052050" algn="l"/>
                <a:tab pos="10509250" algn="l"/>
                <a:tab pos="105124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457200">
              <a:tabLst>
                <a:tab pos="336550" algn="l"/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052050" algn="l"/>
                <a:tab pos="10509250" algn="l"/>
                <a:tab pos="105124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457200">
              <a:tabLst>
                <a:tab pos="336550" algn="l"/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052050" algn="l"/>
                <a:tab pos="10509250" algn="l"/>
                <a:tab pos="105124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457200">
              <a:tabLst>
                <a:tab pos="336550" algn="l"/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052050" algn="l"/>
                <a:tab pos="10509250" algn="l"/>
                <a:tab pos="105124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tabLst>
                <a:tab pos="336550" algn="l"/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052050" algn="l"/>
                <a:tab pos="10509250" algn="l"/>
                <a:tab pos="105124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tabLst>
                <a:tab pos="336550" algn="l"/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052050" algn="l"/>
                <a:tab pos="10509250" algn="l"/>
                <a:tab pos="105124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tabLst>
                <a:tab pos="336550" algn="l"/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052050" algn="l"/>
                <a:tab pos="10509250" algn="l"/>
                <a:tab pos="105124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tabLst>
                <a:tab pos="336550" algn="l"/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052050" algn="l"/>
                <a:tab pos="10509250" algn="l"/>
                <a:tab pos="105124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pitchFamily="34" charset="0"/>
              <a:buNone/>
            </a:pPr>
            <a:r>
              <a:rPr lang="en-GB" sz="2800" dirty="0">
                <a:solidFill>
                  <a:srgbClr val="FFFFFF"/>
                </a:solidFill>
                <a:latin typeface="Tahoma" pitchFamily="34" charset="0"/>
              </a:rPr>
              <a:t>   </a:t>
            </a:r>
            <a:r>
              <a:rPr lang="en-GB" sz="2800" dirty="0" err="1">
                <a:solidFill>
                  <a:srgbClr val="FFFFFF"/>
                </a:solidFill>
                <a:latin typeface="Tahoma" pitchFamily="34" charset="0"/>
              </a:rPr>
              <a:t>Bencana</a:t>
            </a:r>
            <a:r>
              <a:rPr lang="en-GB" sz="2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ahoma" pitchFamily="34" charset="0"/>
              </a:rPr>
              <a:t>adalah</a:t>
            </a:r>
            <a:r>
              <a:rPr lang="en-GB" sz="2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sz="2800" dirty="0" err="1">
                <a:solidFill>
                  <a:srgbClr val="FFFF99"/>
                </a:solidFill>
                <a:latin typeface="Tahoma" pitchFamily="34" charset="0"/>
              </a:rPr>
              <a:t>peristiwa</a:t>
            </a:r>
            <a:r>
              <a:rPr lang="en-GB" sz="2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ahoma" pitchFamily="34" charset="0"/>
              </a:rPr>
              <a:t>atau</a:t>
            </a:r>
            <a:r>
              <a:rPr lang="en-GB" sz="2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ahoma" pitchFamily="34" charset="0"/>
              </a:rPr>
              <a:t>rangkaian</a:t>
            </a:r>
            <a:r>
              <a:rPr lang="en-GB" sz="2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ahoma" pitchFamily="34" charset="0"/>
              </a:rPr>
              <a:t>peristiwa</a:t>
            </a:r>
            <a:r>
              <a:rPr lang="en-GB" sz="2800" dirty="0">
                <a:solidFill>
                  <a:srgbClr val="FFFFFF"/>
                </a:solidFill>
                <a:latin typeface="Tahoma" pitchFamily="34" charset="0"/>
              </a:rPr>
              <a:t> yang </a:t>
            </a:r>
            <a:r>
              <a:rPr lang="en-GB" sz="2800" dirty="0" err="1">
                <a:solidFill>
                  <a:srgbClr val="FFFF99"/>
                </a:solidFill>
                <a:latin typeface="Tahoma" pitchFamily="34" charset="0"/>
              </a:rPr>
              <a:t>mengancam</a:t>
            </a:r>
            <a:r>
              <a:rPr lang="en-GB" sz="2800" dirty="0">
                <a:solidFill>
                  <a:srgbClr val="FFFF99"/>
                </a:solidFill>
                <a:latin typeface="Tahoma" pitchFamily="34" charset="0"/>
              </a:rPr>
              <a:t> </a:t>
            </a:r>
            <a:r>
              <a:rPr lang="en-GB" sz="2800" dirty="0" err="1">
                <a:solidFill>
                  <a:srgbClr val="FFFF99"/>
                </a:solidFill>
                <a:latin typeface="Tahoma" pitchFamily="34" charset="0"/>
              </a:rPr>
              <a:t>dan</a:t>
            </a:r>
            <a:r>
              <a:rPr lang="en-GB" sz="2800" dirty="0">
                <a:solidFill>
                  <a:srgbClr val="FFFF99"/>
                </a:solidFill>
                <a:latin typeface="Tahoma" pitchFamily="34" charset="0"/>
              </a:rPr>
              <a:t> </a:t>
            </a:r>
            <a:r>
              <a:rPr lang="en-GB" sz="2800" dirty="0" err="1">
                <a:solidFill>
                  <a:srgbClr val="FFFF99"/>
                </a:solidFill>
                <a:latin typeface="Tahoma" pitchFamily="34" charset="0"/>
              </a:rPr>
              <a:t>mengganggu</a:t>
            </a:r>
            <a:r>
              <a:rPr lang="en-GB" sz="2800" dirty="0">
                <a:solidFill>
                  <a:srgbClr val="FFFF99"/>
                </a:solidFill>
                <a:latin typeface="Tahoma" pitchFamily="34" charset="0"/>
              </a:rPr>
              <a:t> </a:t>
            </a:r>
            <a:r>
              <a:rPr lang="en-GB" sz="2800" dirty="0" err="1">
                <a:solidFill>
                  <a:srgbClr val="FFFF99"/>
                </a:solidFill>
                <a:latin typeface="Tahoma" pitchFamily="34" charset="0"/>
              </a:rPr>
              <a:t>kehidupan</a:t>
            </a:r>
            <a:r>
              <a:rPr lang="en-GB" sz="2800" dirty="0">
                <a:solidFill>
                  <a:srgbClr val="FFFF99"/>
                </a:solidFill>
                <a:latin typeface="Tahoma" pitchFamily="34" charset="0"/>
              </a:rPr>
              <a:t> </a:t>
            </a:r>
            <a:r>
              <a:rPr lang="en-GB" sz="2800" dirty="0" err="1">
                <a:solidFill>
                  <a:srgbClr val="FFFF99"/>
                </a:solidFill>
                <a:latin typeface="Tahoma" pitchFamily="34" charset="0"/>
              </a:rPr>
              <a:t>dan</a:t>
            </a:r>
            <a:r>
              <a:rPr lang="en-GB" sz="2800" dirty="0">
                <a:solidFill>
                  <a:srgbClr val="FFFF99"/>
                </a:solidFill>
                <a:latin typeface="Tahoma" pitchFamily="34" charset="0"/>
              </a:rPr>
              <a:t> </a:t>
            </a:r>
            <a:r>
              <a:rPr lang="en-GB" sz="2800" dirty="0" err="1">
                <a:solidFill>
                  <a:srgbClr val="FFFF99"/>
                </a:solidFill>
                <a:latin typeface="Tahoma" pitchFamily="34" charset="0"/>
              </a:rPr>
              <a:t>penghidupan</a:t>
            </a:r>
            <a:r>
              <a:rPr lang="en-GB" sz="2800" dirty="0">
                <a:solidFill>
                  <a:srgbClr val="FFFF99"/>
                </a:solidFill>
                <a:latin typeface="Tahoma" pitchFamily="34" charset="0"/>
              </a:rPr>
              <a:t> </a:t>
            </a:r>
            <a:r>
              <a:rPr lang="en-GB" sz="2800" dirty="0" err="1">
                <a:solidFill>
                  <a:srgbClr val="FFFF99"/>
                </a:solidFill>
                <a:latin typeface="Tahoma" pitchFamily="34" charset="0"/>
              </a:rPr>
              <a:t>masyarakat</a:t>
            </a:r>
            <a:r>
              <a:rPr lang="en-GB" sz="2800" dirty="0">
                <a:solidFill>
                  <a:srgbClr val="FFFFFF"/>
                </a:solidFill>
                <a:latin typeface="Tahoma" pitchFamily="34" charset="0"/>
              </a:rPr>
              <a:t> yang </a:t>
            </a:r>
            <a:r>
              <a:rPr lang="en-GB" sz="2800" dirty="0" err="1">
                <a:solidFill>
                  <a:srgbClr val="FFFFFF"/>
                </a:solidFill>
                <a:latin typeface="Tahoma" pitchFamily="34" charset="0"/>
              </a:rPr>
              <a:t>disebabkan</a:t>
            </a:r>
            <a:r>
              <a:rPr lang="en-GB" sz="2800" dirty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lang="en-GB" sz="2800" dirty="0" err="1">
                <a:solidFill>
                  <a:srgbClr val="FFFFFF"/>
                </a:solidFill>
                <a:latin typeface="Tahoma" pitchFamily="34" charset="0"/>
              </a:rPr>
              <a:t>baik</a:t>
            </a:r>
            <a:r>
              <a:rPr lang="en-GB" sz="2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ahoma" pitchFamily="34" charset="0"/>
              </a:rPr>
              <a:t>oleh</a:t>
            </a:r>
            <a:r>
              <a:rPr lang="en-GB" sz="2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sz="2800" dirty="0" err="1">
                <a:solidFill>
                  <a:srgbClr val="FFFF99"/>
                </a:solidFill>
                <a:latin typeface="Tahoma" pitchFamily="34" charset="0"/>
              </a:rPr>
              <a:t>faktor</a:t>
            </a:r>
            <a:r>
              <a:rPr lang="en-GB" sz="2800" dirty="0">
                <a:solidFill>
                  <a:srgbClr val="FFFF99"/>
                </a:solidFill>
                <a:latin typeface="Tahoma" pitchFamily="34" charset="0"/>
              </a:rPr>
              <a:t> </a:t>
            </a:r>
            <a:r>
              <a:rPr lang="en-GB" sz="2800" dirty="0" err="1">
                <a:solidFill>
                  <a:srgbClr val="FFFF99"/>
                </a:solidFill>
                <a:latin typeface="Tahoma" pitchFamily="34" charset="0"/>
              </a:rPr>
              <a:t>alam</a:t>
            </a:r>
            <a:r>
              <a:rPr lang="en-GB" sz="2800" dirty="0">
                <a:solidFill>
                  <a:srgbClr val="FFFF99"/>
                </a:solidFill>
                <a:latin typeface="Tahoma" pitchFamily="34" charset="0"/>
              </a:rPr>
              <a:t> </a:t>
            </a:r>
            <a:r>
              <a:rPr lang="en-GB" sz="2800" dirty="0" err="1">
                <a:solidFill>
                  <a:srgbClr val="FFFF99"/>
                </a:solidFill>
                <a:latin typeface="Tahoma" pitchFamily="34" charset="0"/>
              </a:rPr>
              <a:t>dan</a:t>
            </a:r>
            <a:r>
              <a:rPr lang="en-GB" sz="2800" dirty="0">
                <a:solidFill>
                  <a:srgbClr val="FFFF99"/>
                </a:solidFill>
                <a:latin typeface="Tahoma" pitchFamily="34" charset="0"/>
              </a:rPr>
              <a:t>/</a:t>
            </a:r>
            <a:r>
              <a:rPr lang="en-GB" sz="2800" dirty="0" err="1">
                <a:solidFill>
                  <a:srgbClr val="FFFF99"/>
                </a:solidFill>
                <a:latin typeface="Tahoma" pitchFamily="34" charset="0"/>
              </a:rPr>
              <a:t>atau</a:t>
            </a:r>
            <a:r>
              <a:rPr lang="en-GB" sz="2800" dirty="0">
                <a:solidFill>
                  <a:srgbClr val="FFFF99"/>
                </a:solidFill>
                <a:latin typeface="Tahoma" pitchFamily="34" charset="0"/>
              </a:rPr>
              <a:t> non-</a:t>
            </a:r>
            <a:r>
              <a:rPr lang="en-GB" sz="2800" dirty="0" err="1">
                <a:solidFill>
                  <a:srgbClr val="FFFF99"/>
                </a:solidFill>
                <a:latin typeface="Tahoma" pitchFamily="34" charset="0"/>
              </a:rPr>
              <a:t>alam</a:t>
            </a:r>
            <a:r>
              <a:rPr lang="en-GB" sz="2800" dirty="0">
                <a:solidFill>
                  <a:srgbClr val="FFFF99"/>
                </a:solidFill>
                <a:latin typeface="Tahoma" pitchFamily="34" charset="0"/>
              </a:rPr>
              <a:t> </a:t>
            </a:r>
            <a:r>
              <a:rPr lang="en-GB" sz="2800" dirty="0" err="1">
                <a:solidFill>
                  <a:srgbClr val="FFFF99"/>
                </a:solidFill>
                <a:latin typeface="Tahoma" pitchFamily="34" charset="0"/>
              </a:rPr>
              <a:t>maupun</a:t>
            </a:r>
            <a:r>
              <a:rPr lang="en-GB" sz="2800" dirty="0">
                <a:solidFill>
                  <a:srgbClr val="FFFF99"/>
                </a:solidFill>
                <a:latin typeface="Tahoma" pitchFamily="34" charset="0"/>
              </a:rPr>
              <a:t> </a:t>
            </a:r>
            <a:r>
              <a:rPr lang="en-GB" sz="2800" dirty="0" err="1">
                <a:solidFill>
                  <a:srgbClr val="FFFF99"/>
                </a:solidFill>
                <a:latin typeface="Tahoma" pitchFamily="34" charset="0"/>
              </a:rPr>
              <a:t>faktor</a:t>
            </a:r>
            <a:r>
              <a:rPr lang="en-GB" sz="2800" dirty="0">
                <a:solidFill>
                  <a:srgbClr val="FFFF99"/>
                </a:solidFill>
                <a:latin typeface="Tahoma" pitchFamily="34" charset="0"/>
              </a:rPr>
              <a:t> </a:t>
            </a:r>
            <a:r>
              <a:rPr lang="en-GB" sz="2800" dirty="0" err="1">
                <a:solidFill>
                  <a:srgbClr val="FFFF99"/>
                </a:solidFill>
                <a:latin typeface="Tahoma" pitchFamily="34" charset="0"/>
              </a:rPr>
              <a:t>manusia</a:t>
            </a:r>
            <a:r>
              <a:rPr lang="en-GB" sz="2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ahoma" pitchFamily="34" charset="0"/>
              </a:rPr>
              <a:t>sehingga</a:t>
            </a:r>
            <a:r>
              <a:rPr lang="en-GB" sz="2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ahoma" pitchFamily="34" charset="0"/>
              </a:rPr>
              <a:t>mengakibatkan</a:t>
            </a:r>
            <a:r>
              <a:rPr lang="en-GB" sz="2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sz="2800" dirty="0" err="1">
                <a:solidFill>
                  <a:srgbClr val="FFFF99"/>
                </a:solidFill>
                <a:latin typeface="Tahoma" pitchFamily="34" charset="0"/>
              </a:rPr>
              <a:t>timbulnya</a:t>
            </a:r>
            <a:r>
              <a:rPr lang="en-GB" sz="2800" dirty="0">
                <a:solidFill>
                  <a:srgbClr val="FFFF99"/>
                </a:solidFill>
                <a:latin typeface="Tahoma" pitchFamily="34" charset="0"/>
              </a:rPr>
              <a:t> </a:t>
            </a:r>
            <a:r>
              <a:rPr lang="en-GB" sz="2800" dirty="0" err="1">
                <a:solidFill>
                  <a:srgbClr val="FFFF99"/>
                </a:solidFill>
                <a:latin typeface="Tahoma" pitchFamily="34" charset="0"/>
              </a:rPr>
              <a:t>korban</a:t>
            </a:r>
            <a:r>
              <a:rPr lang="en-GB" sz="2800" dirty="0">
                <a:solidFill>
                  <a:srgbClr val="FFFF99"/>
                </a:solidFill>
                <a:latin typeface="Tahoma" pitchFamily="34" charset="0"/>
              </a:rPr>
              <a:t> </a:t>
            </a:r>
            <a:r>
              <a:rPr lang="en-GB" sz="2800" dirty="0" err="1">
                <a:solidFill>
                  <a:srgbClr val="FFFF99"/>
                </a:solidFill>
                <a:latin typeface="Tahoma" pitchFamily="34" charset="0"/>
              </a:rPr>
              <a:t>jiwa</a:t>
            </a:r>
            <a:r>
              <a:rPr lang="en-GB" sz="2800" dirty="0">
                <a:solidFill>
                  <a:srgbClr val="FFFF99"/>
                </a:solidFill>
                <a:latin typeface="Tahoma" pitchFamily="34" charset="0"/>
              </a:rPr>
              <a:t> </a:t>
            </a:r>
            <a:r>
              <a:rPr lang="en-GB" sz="2800" dirty="0" err="1">
                <a:solidFill>
                  <a:srgbClr val="FFFF99"/>
                </a:solidFill>
                <a:latin typeface="Tahoma" pitchFamily="34" charset="0"/>
              </a:rPr>
              <a:t>manusia</a:t>
            </a:r>
            <a:r>
              <a:rPr lang="en-GB" sz="2800" dirty="0">
                <a:solidFill>
                  <a:srgbClr val="FFFF99"/>
                </a:solidFill>
                <a:latin typeface="Tahoma" pitchFamily="34" charset="0"/>
              </a:rPr>
              <a:t>, </a:t>
            </a:r>
            <a:r>
              <a:rPr lang="en-GB" sz="2800" dirty="0" err="1">
                <a:solidFill>
                  <a:srgbClr val="FFFF99"/>
                </a:solidFill>
                <a:latin typeface="Tahoma" pitchFamily="34" charset="0"/>
              </a:rPr>
              <a:t>kerusakan</a:t>
            </a:r>
            <a:r>
              <a:rPr lang="en-GB" sz="2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ahoma" pitchFamily="34" charset="0"/>
              </a:rPr>
              <a:t>lingkungan</a:t>
            </a:r>
            <a:r>
              <a:rPr lang="en-GB" sz="2800" dirty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lang="en-GB" sz="2800" dirty="0" err="1">
                <a:solidFill>
                  <a:srgbClr val="FFFFFF"/>
                </a:solidFill>
                <a:latin typeface="Tahoma" pitchFamily="34" charset="0"/>
              </a:rPr>
              <a:t>kerugian</a:t>
            </a:r>
            <a:r>
              <a:rPr lang="en-GB" sz="2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ahoma" pitchFamily="34" charset="0"/>
              </a:rPr>
              <a:t>harta</a:t>
            </a:r>
            <a:r>
              <a:rPr lang="en-GB" sz="2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ahoma" pitchFamily="34" charset="0"/>
              </a:rPr>
              <a:t>benda</a:t>
            </a:r>
            <a:r>
              <a:rPr lang="en-GB" sz="2800" dirty="0">
                <a:solidFill>
                  <a:srgbClr val="FFFFFF"/>
                </a:solidFill>
                <a:latin typeface="Tahoma" pitchFamily="34" charset="0"/>
              </a:rPr>
              <a:t>, </a:t>
            </a:r>
            <a:r>
              <a:rPr lang="en-GB" sz="2800" dirty="0" err="1">
                <a:solidFill>
                  <a:srgbClr val="FFFFFF"/>
                </a:solidFill>
                <a:latin typeface="Tahoma" pitchFamily="34" charset="0"/>
              </a:rPr>
              <a:t>dan</a:t>
            </a:r>
            <a:r>
              <a:rPr lang="en-GB" sz="2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ahoma" pitchFamily="34" charset="0"/>
              </a:rPr>
              <a:t>dampak</a:t>
            </a:r>
            <a:r>
              <a:rPr lang="en-GB" sz="2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Tahoma" pitchFamily="34" charset="0"/>
              </a:rPr>
              <a:t>psikologis</a:t>
            </a:r>
            <a:r>
              <a:rPr lang="en-GB" sz="2800" dirty="0">
                <a:solidFill>
                  <a:srgbClr val="FFFFFF"/>
                </a:solidFill>
                <a:latin typeface="Tahoma" pitchFamily="34" charset="0"/>
              </a:rPr>
              <a:t>.</a:t>
            </a:r>
            <a:r>
              <a:rPr lang="en-GB" sz="2800" i="1" dirty="0">
                <a:solidFill>
                  <a:srgbClr val="FFFFFF"/>
                </a:solidFill>
                <a:latin typeface="Tahoma" pitchFamily="34" charset="0"/>
              </a:rPr>
              <a:t> </a:t>
            </a:r>
          </a:p>
          <a:p>
            <a:pPr algn="ctr" fontAlgn="base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pitchFamily="34" charset="0"/>
              <a:buNone/>
            </a:pPr>
            <a:r>
              <a:rPr lang="en-GB" sz="2800" i="1" dirty="0">
                <a:solidFill>
                  <a:srgbClr val="FFFFFF"/>
                </a:solidFill>
                <a:latin typeface="Tahoma" pitchFamily="34" charset="0"/>
              </a:rPr>
              <a:t>(UU 24/2007)</a:t>
            </a: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None/>
            </a:pPr>
            <a:fld id="{D81FF7B5-2B03-409C-97DF-19DA31C673A4}" type="slidenum">
              <a:rPr lang="en-GB" sz="1400" smtClean="0">
                <a:solidFill>
                  <a:srgbClr val="FFFFFF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pitchFamily="34" charset="0"/>
                <a:buNone/>
              </a:pPr>
              <a:t>20</a:t>
            </a:fld>
            <a:endParaRPr lang="en-GB" sz="1400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22069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228600"/>
            <a:ext cx="8229600" cy="1066800"/>
          </a:xfrm>
          <a:ln>
            <a:solidFill>
              <a:srgbClr val="FF0000"/>
            </a:solidFill>
          </a:ln>
        </p:spPr>
        <p:txBody>
          <a:bodyPr anchor="b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BENCANA DAN PENYEBABNYA SALING BERKAIT SATU DENGAN LAINNYA: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28775"/>
            <a:ext cx="3979863" cy="4470400"/>
          </a:xfrm>
        </p:spPr>
        <p:txBody>
          <a:bodyPr/>
          <a:lstStyle/>
          <a:p>
            <a:pPr marL="469900" indent="-469900">
              <a:buClr>
                <a:srgbClr val="000000"/>
              </a:buClr>
              <a:buFont typeface="Times New Roman" pitchFamily="18" charset="0"/>
              <a:buChar char="•"/>
            </a:pPr>
            <a:r>
              <a:rPr lang="en-US" sz="2800" u="sng" dirty="0" err="1">
                <a:solidFill>
                  <a:srgbClr val="FFCC00"/>
                </a:solidFill>
                <a:latin typeface="Times New Roman" pitchFamily="18" charset="0"/>
              </a:rPr>
              <a:t>Geologi</a:t>
            </a:r>
            <a:r>
              <a:rPr lang="en-US" sz="2800" u="sng" dirty="0">
                <a:solidFill>
                  <a:srgbClr val="FFCC00"/>
                </a:solidFill>
                <a:latin typeface="Times New Roman" pitchFamily="18" charset="0"/>
              </a:rPr>
              <a:t>:</a:t>
            </a:r>
          </a:p>
          <a:p>
            <a:pPr marL="908050" lvl="1" indent="-436563">
              <a:buClr>
                <a:srgbClr val="000000"/>
              </a:buClr>
              <a:buFont typeface="Times New Roman" pitchFamily="18" charset="0"/>
              <a:buChar char="–"/>
            </a:pP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Gempabumi</a:t>
            </a:r>
            <a:r>
              <a:rPr lang="en-US" sz="2000" dirty="0">
                <a:solidFill>
                  <a:srgbClr val="FFCC00"/>
                </a:solidFill>
                <a:latin typeface="Times New Roman" pitchFamily="18" charset="0"/>
              </a:rPr>
              <a:t>, tsunami, </a:t>
            </a: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longsor</a:t>
            </a:r>
            <a:r>
              <a:rPr lang="en-US" sz="2000" dirty="0">
                <a:solidFill>
                  <a:srgbClr val="FFCC00"/>
                </a:solidFill>
                <a:latin typeface="Times New Roman" pitchFamily="18" charset="0"/>
              </a:rPr>
              <a:t>, </a:t>
            </a: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gerakan</a:t>
            </a:r>
            <a:r>
              <a:rPr lang="en-US" sz="2000" dirty="0">
                <a:solidFill>
                  <a:srgbClr val="FFCC00"/>
                </a:solidFill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tanah</a:t>
            </a:r>
            <a:endParaRPr lang="en-US" sz="2000" dirty="0">
              <a:solidFill>
                <a:srgbClr val="FFCC00"/>
              </a:solidFill>
              <a:latin typeface="Times New Roman" pitchFamily="18" charset="0"/>
            </a:endParaRPr>
          </a:p>
          <a:p>
            <a:pPr marL="469900" indent="-469900">
              <a:buClr>
                <a:srgbClr val="000000"/>
              </a:buClr>
              <a:buFont typeface="Times New Roman" pitchFamily="18" charset="0"/>
              <a:buChar char="•"/>
            </a:pPr>
            <a:r>
              <a:rPr lang="en-US" sz="2800" u="sng" dirty="0" err="1">
                <a:solidFill>
                  <a:srgbClr val="FFCC00"/>
                </a:solidFill>
                <a:latin typeface="Times New Roman" pitchFamily="18" charset="0"/>
              </a:rPr>
              <a:t>Hidro-meteorologi</a:t>
            </a:r>
            <a:r>
              <a:rPr lang="en-US" sz="2800" u="sng" dirty="0">
                <a:solidFill>
                  <a:srgbClr val="FFCC00"/>
                </a:solidFill>
                <a:latin typeface="Times New Roman" pitchFamily="18" charset="0"/>
              </a:rPr>
              <a:t>:</a:t>
            </a:r>
          </a:p>
          <a:p>
            <a:pPr marL="908050" lvl="1" indent="-436563">
              <a:buClr>
                <a:srgbClr val="000000"/>
              </a:buClr>
              <a:buFont typeface="Times New Roman" pitchFamily="18" charset="0"/>
              <a:buChar char="–"/>
            </a:pP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Banjir</a:t>
            </a:r>
            <a:r>
              <a:rPr lang="en-US" sz="2000" dirty="0">
                <a:solidFill>
                  <a:srgbClr val="FFCC00"/>
                </a:solidFill>
                <a:latin typeface="Times New Roman" pitchFamily="18" charset="0"/>
              </a:rPr>
              <a:t>, </a:t>
            </a: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topan</a:t>
            </a:r>
            <a:r>
              <a:rPr lang="en-US" sz="2000" dirty="0">
                <a:solidFill>
                  <a:srgbClr val="FFCC00"/>
                </a:solidFill>
                <a:latin typeface="Times New Roman" pitchFamily="18" charset="0"/>
              </a:rPr>
              <a:t>, </a:t>
            </a: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banjir</a:t>
            </a:r>
            <a:r>
              <a:rPr lang="en-US" sz="2000" dirty="0">
                <a:solidFill>
                  <a:srgbClr val="FFCC00"/>
                </a:solidFill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bandang,kekeringan</a:t>
            </a:r>
            <a:r>
              <a:rPr lang="en-US" sz="2000" dirty="0">
                <a:solidFill>
                  <a:srgbClr val="FFCC00"/>
                </a:solidFill>
                <a:latin typeface="Times New Roman" pitchFamily="18" charset="0"/>
              </a:rPr>
              <a:t> </a:t>
            </a:r>
          </a:p>
          <a:p>
            <a:pPr marL="469900" indent="-469900">
              <a:buClr>
                <a:srgbClr val="000000"/>
              </a:buClr>
              <a:buFont typeface="Times New Roman" pitchFamily="18" charset="0"/>
              <a:buChar char="•"/>
            </a:pPr>
            <a:r>
              <a:rPr lang="en-US" sz="2800" u="sng" dirty="0" err="1">
                <a:solidFill>
                  <a:srgbClr val="FFCC00"/>
                </a:solidFill>
                <a:latin typeface="Times New Roman" pitchFamily="18" charset="0"/>
              </a:rPr>
              <a:t>Biologi</a:t>
            </a:r>
            <a:r>
              <a:rPr lang="en-US" sz="2800" u="sng" dirty="0">
                <a:solidFill>
                  <a:srgbClr val="FFCC00"/>
                </a:solidFill>
                <a:latin typeface="Times New Roman" pitchFamily="18" charset="0"/>
              </a:rPr>
              <a:t>:</a:t>
            </a:r>
          </a:p>
          <a:p>
            <a:pPr marL="908050" lvl="1" indent="-436563">
              <a:buClr>
                <a:srgbClr val="000000"/>
              </a:buClr>
              <a:buFont typeface="Times New Roman" pitchFamily="18" charset="0"/>
              <a:buChar char="–"/>
            </a:pP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Berbagai</a:t>
            </a:r>
            <a:r>
              <a:rPr lang="en-US" sz="2000" dirty="0">
                <a:solidFill>
                  <a:srgbClr val="FFCC00"/>
                </a:solidFill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penyakit</a:t>
            </a:r>
            <a:r>
              <a:rPr lang="en-US" sz="2000" dirty="0">
                <a:solidFill>
                  <a:srgbClr val="FFCC00"/>
                </a:solidFill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manusia</a:t>
            </a:r>
            <a:r>
              <a:rPr lang="en-US" sz="2000" dirty="0">
                <a:solidFill>
                  <a:srgbClr val="FFCC00"/>
                </a:solidFill>
                <a:latin typeface="Times New Roman" pitchFamily="18" charset="0"/>
              </a:rPr>
              <a:t>, </a:t>
            </a: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penyakit</a:t>
            </a:r>
            <a:r>
              <a:rPr lang="en-US" sz="2000" dirty="0">
                <a:solidFill>
                  <a:srgbClr val="FFCC00"/>
                </a:solidFill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tanaman</a:t>
            </a:r>
            <a:r>
              <a:rPr lang="en-US" sz="2000" dirty="0">
                <a:solidFill>
                  <a:srgbClr val="FFCC00"/>
                </a:solidFill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dan</a:t>
            </a:r>
            <a:r>
              <a:rPr lang="en-US" sz="2000" dirty="0">
                <a:solidFill>
                  <a:srgbClr val="FFCC00"/>
                </a:solidFill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hewan</a:t>
            </a:r>
            <a:r>
              <a:rPr lang="en-US" sz="2000" dirty="0">
                <a:solidFill>
                  <a:srgbClr val="FFCC00"/>
                </a:solidFill>
                <a:latin typeface="Times New Roman" pitchFamily="18" charset="0"/>
              </a:rPr>
              <a:t> </a:t>
            </a:r>
          </a:p>
          <a:p>
            <a:pPr marL="469900" indent="-469900">
              <a:buClr>
                <a:srgbClr val="000000"/>
              </a:buClr>
              <a:buFont typeface="Times New Roman" pitchFamily="18" charset="0"/>
              <a:buNone/>
            </a:pPr>
            <a:endParaRPr lang="en-US" sz="3600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29200" y="1676400"/>
            <a:ext cx="4038600" cy="4419600"/>
          </a:xfrm>
        </p:spPr>
        <p:txBody>
          <a:bodyPr/>
          <a:lstStyle/>
          <a:p>
            <a:pPr marL="469900" indent="-469900">
              <a:lnSpc>
                <a:spcPct val="90000"/>
              </a:lnSpc>
              <a:buClr>
                <a:srgbClr val="000000"/>
              </a:buClr>
              <a:buFont typeface="Times New Roman" pitchFamily="18" charset="0"/>
              <a:buChar char="•"/>
            </a:pPr>
            <a:r>
              <a:rPr lang="en-US" sz="2400" u="sng" dirty="0" err="1">
                <a:solidFill>
                  <a:srgbClr val="FFCC00"/>
                </a:solidFill>
                <a:latin typeface="Times New Roman" pitchFamily="18" charset="0"/>
              </a:rPr>
              <a:t>Teknologi</a:t>
            </a:r>
            <a:r>
              <a:rPr lang="en-US" sz="2400" u="sng" dirty="0">
                <a:solidFill>
                  <a:srgbClr val="FFCC00"/>
                </a:solidFill>
                <a:latin typeface="Times New Roman" pitchFamily="18" charset="0"/>
              </a:rPr>
              <a:t>:</a:t>
            </a:r>
          </a:p>
          <a:p>
            <a:pPr marL="908050" lvl="1" indent="-436563">
              <a:lnSpc>
                <a:spcPct val="90000"/>
              </a:lnSpc>
              <a:buClr>
                <a:srgbClr val="000000"/>
              </a:buClr>
              <a:buFont typeface="Times New Roman" pitchFamily="18" charset="0"/>
              <a:buChar char="–"/>
            </a:pP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Kecelakaan</a:t>
            </a:r>
            <a:r>
              <a:rPr lang="en-US" sz="2000" dirty="0">
                <a:solidFill>
                  <a:srgbClr val="FFCC00"/>
                </a:solidFill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transportasi</a:t>
            </a:r>
            <a:r>
              <a:rPr lang="en-US" sz="2000" dirty="0">
                <a:solidFill>
                  <a:srgbClr val="FFCC00"/>
                </a:solidFill>
                <a:latin typeface="Times New Roman" pitchFamily="18" charset="0"/>
              </a:rPr>
              <a:t>, </a:t>
            </a: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polusi</a:t>
            </a:r>
            <a:r>
              <a:rPr lang="en-US" sz="2000" dirty="0">
                <a:solidFill>
                  <a:srgbClr val="FFCC00"/>
                </a:solidFill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industri</a:t>
            </a:r>
            <a:endParaRPr lang="en-US" sz="2000" dirty="0">
              <a:solidFill>
                <a:srgbClr val="FFCC00"/>
              </a:solidFill>
              <a:latin typeface="Times New Roman" pitchFamily="18" charset="0"/>
            </a:endParaRPr>
          </a:p>
          <a:p>
            <a:pPr marL="469900" indent="-469900">
              <a:lnSpc>
                <a:spcPct val="90000"/>
              </a:lnSpc>
              <a:buClr>
                <a:srgbClr val="000000"/>
              </a:buClr>
              <a:buFont typeface="Times New Roman" pitchFamily="18" charset="0"/>
              <a:buChar char="•"/>
            </a:pPr>
            <a:r>
              <a:rPr lang="en-US" sz="2400" u="sng" dirty="0" err="1">
                <a:solidFill>
                  <a:srgbClr val="FFCC00"/>
                </a:solidFill>
                <a:latin typeface="Times New Roman" pitchFamily="18" charset="0"/>
              </a:rPr>
              <a:t>Lingkungan</a:t>
            </a:r>
            <a:r>
              <a:rPr lang="en-US" sz="2400" u="sng" dirty="0">
                <a:solidFill>
                  <a:srgbClr val="FFCC00"/>
                </a:solidFill>
                <a:latin typeface="Times New Roman" pitchFamily="18" charset="0"/>
              </a:rPr>
              <a:t>:</a:t>
            </a:r>
          </a:p>
          <a:p>
            <a:pPr marL="908050" lvl="1" indent="-436563">
              <a:lnSpc>
                <a:spcPct val="90000"/>
              </a:lnSpc>
              <a:buClr>
                <a:srgbClr val="000000"/>
              </a:buClr>
              <a:buFont typeface="Times New Roman" pitchFamily="18" charset="0"/>
              <a:buChar char="–"/>
            </a:pP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Kebakaran</a:t>
            </a:r>
            <a:r>
              <a:rPr lang="en-US" sz="2000" dirty="0">
                <a:solidFill>
                  <a:srgbClr val="FFCC00"/>
                </a:solidFill>
                <a:latin typeface="Times New Roman" pitchFamily="18" charset="0"/>
              </a:rPr>
              <a:t>, </a:t>
            </a: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perambahan</a:t>
            </a:r>
            <a:r>
              <a:rPr lang="en-US" sz="2000" dirty="0">
                <a:solidFill>
                  <a:srgbClr val="FFCC00"/>
                </a:solidFill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dan</a:t>
            </a:r>
            <a:r>
              <a:rPr lang="en-US" sz="2000" dirty="0">
                <a:solidFill>
                  <a:srgbClr val="FFCC00"/>
                </a:solidFill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penggundulan</a:t>
            </a:r>
            <a:r>
              <a:rPr lang="en-US" sz="2000" dirty="0">
                <a:solidFill>
                  <a:srgbClr val="FFCC00"/>
                </a:solidFill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hutan</a:t>
            </a:r>
            <a:r>
              <a:rPr lang="en-US" sz="2000" dirty="0">
                <a:solidFill>
                  <a:srgbClr val="FFCC00"/>
                </a:solidFill>
                <a:latin typeface="Times New Roman" pitchFamily="18" charset="0"/>
              </a:rPr>
              <a:t>, </a:t>
            </a: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pencemaran</a:t>
            </a:r>
            <a:r>
              <a:rPr lang="en-US" sz="2000" dirty="0">
                <a:solidFill>
                  <a:srgbClr val="FFCC00"/>
                </a:solidFill>
                <a:latin typeface="Times New Roman" pitchFamily="18" charset="0"/>
              </a:rPr>
              <a:t> &amp; </a:t>
            </a: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kerusakan</a:t>
            </a:r>
            <a:r>
              <a:rPr lang="en-US" sz="2000" dirty="0">
                <a:solidFill>
                  <a:srgbClr val="FFCC00"/>
                </a:solidFill>
                <a:latin typeface="Times New Roman" pitchFamily="18" charset="0"/>
              </a:rPr>
              <a:t> biota </a:t>
            </a: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laut</a:t>
            </a:r>
            <a:endParaRPr lang="en-US" sz="2000" dirty="0">
              <a:solidFill>
                <a:srgbClr val="FFCC00"/>
              </a:solidFill>
              <a:latin typeface="Times New Roman" pitchFamily="18" charset="0"/>
            </a:endParaRPr>
          </a:p>
          <a:p>
            <a:pPr marL="469900" indent="-469900">
              <a:lnSpc>
                <a:spcPct val="90000"/>
              </a:lnSpc>
              <a:buClr>
                <a:srgbClr val="000000"/>
              </a:buClr>
              <a:buFont typeface="Times New Roman" pitchFamily="18" charset="0"/>
              <a:buChar char="•"/>
            </a:pPr>
            <a:r>
              <a:rPr lang="en-US" sz="2400" u="sng" dirty="0" err="1">
                <a:solidFill>
                  <a:srgbClr val="FFCC00"/>
                </a:solidFill>
                <a:latin typeface="Times New Roman" pitchFamily="18" charset="0"/>
              </a:rPr>
              <a:t>Sosial</a:t>
            </a:r>
            <a:r>
              <a:rPr lang="en-US" sz="2400" u="sng" dirty="0">
                <a:solidFill>
                  <a:srgbClr val="FFCC00"/>
                </a:solidFill>
                <a:latin typeface="Times New Roman" pitchFamily="18" charset="0"/>
              </a:rPr>
              <a:t>:</a:t>
            </a:r>
          </a:p>
          <a:p>
            <a:pPr marL="908050" lvl="1" indent="-436563">
              <a:lnSpc>
                <a:spcPct val="90000"/>
              </a:lnSpc>
              <a:buClr>
                <a:srgbClr val="000000"/>
              </a:buClr>
              <a:buFont typeface="Times New Roman" pitchFamily="18" charset="0"/>
              <a:buChar char="–"/>
            </a:pP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Konflik</a:t>
            </a:r>
            <a:r>
              <a:rPr lang="en-US" sz="2000" dirty="0">
                <a:solidFill>
                  <a:srgbClr val="FFCC00"/>
                </a:solidFill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dan</a:t>
            </a:r>
            <a:r>
              <a:rPr lang="en-US" sz="2000" dirty="0">
                <a:solidFill>
                  <a:srgbClr val="FFCC00"/>
                </a:solidFill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tumpang</a:t>
            </a:r>
            <a:r>
              <a:rPr lang="en-US" sz="2000" dirty="0">
                <a:solidFill>
                  <a:srgbClr val="FFCC00"/>
                </a:solidFill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tindih</a:t>
            </a:r>
            <a:r>
              <a:rPr lang="en-US" sz="2000" dirty="0">
                <a:solidFill>
                  <a:srgbClr val="FFCC00"/>
                </a:solidFill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penggunaan</a:t>
            </a:r>
            <a:r>
              <a:rPr lang="en-US" sz="2000" dirty="0">
                <a:solidFill>
                  <a:srgbClr val="FFCC00"/>
                </a:solidFill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lahan</a:t>
            </a:r>
            <a:r>
              <a:rPr lang="en-US" sz="2000" dirty="0">
                <a:solidFill>
                  <a:srgbClr val="FFCC00"/>
                </a:solidFill>
                <a:latin typeface="Times New Roman" pitchFamily="18" charset="0"/>
              </a:rPr>
              <a:t>, </a:t>
            </a: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terrorisme</a:t>
            </a:r>
            <a:r>
              <a:rPr lang="en-US" sz="2000" dirty="0">
                <a:solidFill>
                  <a:srgbClr val="FFCC00"/>
                </a:solidFill>
                <a:latin typeface="Times New Roman" pitchFamily="18" charset="0"/>
              </a:rPr>
              <a:t>, </a:t>
            </a:r>
            <a:r>
              <a:rPr lang="en-US" sz="2000" dirty="0" err="1">
                <a:solidFill>
                  <a:srgbClr val="FFCC00"/>
                </a:solidFill>
                <a:latin typeface="Times New Roman" pitchFamily="18" charset="0"/>
              </a:rPr>
              <a:t>dll</a:t>
            </a:r>
            <a:r>
              <a:rPr lang="en-US" sz="2000" dirty="0">
                <a:solidFill>
                  <a:srgbClr val="FFCC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37221" name="Slide Number Placeholder 6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8C3C77C4-DF62-43CD-8BC5-85338017F427}" type="slidenum">
              <a:rPr lang="en-US" sz="1200" smtClean="0">
                <a:solidFill>
                  <a:srgbClr val="FFFFFF"/>
                </a:solidFill>
                <a:latin typeface="Verdana" pitchFamily="34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07334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8229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FFFF"/>
                </a:solidFill>
                <a:latin typeface="Arial" pitchFamily="34" charset="0"/>
              </a:rPr>
              <a:t>Dampak</a:t>
            </a:r>
            <a:r>
              <a:rPr lang="en-US" sz="2800" b="1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pitchFamily="34" charset="0"/>
              </a:rPr>
              <a:t>Bencana</a:t>
            </a:r>
            <a:r>
              <a:rPr lang="en-US" sz="2800" b="1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pitchFamily="34" charset="0"/>
              </a:rPr>
              <a:t>Gempa</a:t>
            </a:r>
            <a:r>
              <a:rPr lang="en-US" sz="2800" b="1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pitchFamily="34" charset="0"/>
              </a:rPr>
              <a:t>Bumi</a:t>
            </a:r>
            <a:r>
              <a:rPr lang="en-US" sz="2800" b="1" dirty="0">
                <a:solidFill>
                  <a:srgbClr val="FFFFFF"/>
                </a:solidFill>
                <a:latin typeface="Arial" pitchFamily="34" charset="0"/>
              </a:rPr>
              <a:t>: </a:t>
            </a:r>
            <a:r>
              <a:rPr lang="en-US" sz="2800" b="1" dirty="0" err="1">
                <a:solidFill>
                  <a:srgbClr val="FFFFFF"/>
                </a:solidFill>
                <a:latin typeface="Arial" pitchFamily="34" charset="0"/>
              </a:rPr>
              <a:t>Contoh</a:t>
            </a:r>
            <a:r>
              <a:rPr lang="en-US" sz="2800" b="1" dirty="0">
                <a:solidFill>
                  <a:srgbClr val="FFFFFF"/>
                </a:solidFill>
                <a:latin typeface="Arial" pitchFamily="34" charset="0"/>
              </a:rPr>
              <a:t> DIY (3.098 orang </a:t>
            </a:r>
            <a:r>
              <a:rPr lang="en-US" sz="2800" b="1" dirty="0" err="1">
                <a:solidFill>
                  <a:srgbClr val="FFFFFF"/>
                </a:solidFill>
                <a:latin typeface="Arial" pitchFamily="34" charset="0"/>
              </a:rPr>
              <a:t>tewas</a:t>
            </a:r>
            <a:r>
              <a:rPr lang="en-US" sz="2800" b="1" dirty="0">
                <a:solidFill>
                  <a:srgbClr val="FFFFFF"/>
                </a:solidFill>
                <a:latin typeface="Arial" pitchFamily="34" charset="0"/>
              </a:rPr>
              <a:t>)</a:t>
            </a:r>
          </a:p>
        </p:txBody>
      </p:sp>
      <p:pic>
        <p:nvPicPr>
          <p:cNvPr id="48132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295400"/>
            <a:ext cx="3962400" cy="2590800"/>
          </a:xfrm>
          <a:noFill/>
          <a:ln/>
        </p:spPr>
      </p:pic>
      <p:pic>
        <p:nvPicPr>
          <p:cNvPr id="48133" name="Picture 5" descr="FotoGempaJogja cop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1387" y="1295400"/>
            <a:ext cx="4011613" cy="2590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1148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74474" y="4142559"/>
            <a:ext cx="4038600" cy="248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252439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 descr="KawahMerapi cop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04800"/>
            <a:ext cx="4114800" cy="2693988"/>
          </a:xfrm>
        </p:spPr>
      </p:pic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4857206" y="3200400"/>
            <a:ext cx="3981994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FFFFFF"/>
                </a:solidFill>
                <a:latin typeface="Arial" pitchFamily="34" charset="0"/>
              </a:rPr>
              <a:t>Kawah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 pitchFamily="34" charset="0"/>
              </a:rPr>
              <a:t>Merapi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 pitchFamily="34" charset="0"/>
              </a:rPr>
              <a:t>terbentuk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 pitchFamily="34" charset="0"/>
              </a:rPr>
              <a:t>karena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 pitchFamily="34" charset="0"/>
              </a:rPr>
              <a:t>Letusan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</a:rPr>
              <a:t> 1930 (</a:t>
            </a:r>
            <a:r>
              <a:rPr lang="en-US" sz="2000" dirty="0" err="1">
                <a:solidFill>
                  <a:srgbClr val="FFFFFF"/>
                </a:solidFill>
                <a:latin typeface="Arial" pitchFamily="34" charset="0"/>
              </a:rPr>
              <a:t>letusan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 pitchFamily="34" charset="0"/>
              </a:rPr>
              <a:t>terbesar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 pitchFamily="34" charset="0"/>
              </a:rPr>
              <a:t>pada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 pitchFamily="34" charset="0"/>
              </a:rPr>
              <a:t>abad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</a:rPr>
              <a:t> XX, </a:t>
            </a:r>
            <a:r>
              <a:rPr lang="en-US" sz="2000" dirty="0" err="1">
                <a:solidFill>
                  <a:srgbClr val="FFFFFF"/>
                </a:solidFill>
                <a:latin typeface="Arial" pitchFamily="34" charset="0"/>
              </a:rPr>
              <a:t>korban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</a:rPr>
              <a:t> 1369 org).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latin typeface="Arial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FFFFFF"/>
                </a:solidFill>
                <a:latin typeface="Arial" pitchFamily="34" charset="0"/>
              </a:rPr>
              <a:t>Tahun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</a:rPr>
              <a:t> 2010, </a:t>
            </a:r>
            <a:r>
              <a:rPr lang="en-US" sz="2000" dirty="0" err="1">
                <a:solidFill>
                  <a:srgbClr val="FFFFFF"/>
                </a:solidFill>
                <a:latin typeface="Arial" pitchFamily="34" charset="0"/>
              </a:rPr>
              <a:t>terjadi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 pitchFamily="34" charset="0"/>
              </a:rPr>
              <a:t>lagi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 pitchFamily="34" charset="0"/>
              </a:rPr>
              <a:t>letusan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</a:rPr>
              <a:t> yang </a:t>
            </a:r>
            <a:r>
              <a:rPr lang="en-US" sz="2000" dirty="0" err="1">
                <a:solidFill>
                  <a:srgbClr val="FFFFFF"/>
                </a:solidFill>
                <a:latin typeface="Arial" pitchFamily="34" charset="0"/>
              </a:rPr>
              <a:t>menelan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 pitchFamily="34" charset="0"/>
              </a:rPr>
              <a:t>korban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 pitchFamily="34" charset="0"/>
              </a:rPr>
              <a:t>harta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 pitchFamily="34" charset="0"/>
              </a:rPr>
              <a:t>benda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</a:rPr>
              <a:t> yang </a:t>
            </a:r>
            <a:r>
              <a:rPr lang="en-US" sz="2000" dirty="0" err="1">
                <a:solidFill>
                  <a:srgbClr val="FFFFFF"/>
                </a:solidFill>
                <a:latin typeface="Arial" pitchFamily="34" charset="0"/>
              </a:rPr>
              <a:t>tidak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 pitchFamily="34" charset="0"/>
              </a:rPr>
              <a:t>sedikit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</a:rPr>
              <a:t>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latin typeface="Arial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  <a:latin typeface="Arial" pitchFamily="34" charset="0"/>
              </a:rPr>
              <a:t>25 orang </a:t>
            </a:r>
            <a:r>
              <a:rPr lang="en-US" sz="2000" dirty="0" err="1">
                <a:solidFill>
                  <a:srgbClr val="FFFFFF"/>
                </a:solidFill>
                <a:latin typeface="Arial" pitchFamily="34" charset="0"/>
              </a:rPr>
              <a:t>korban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 pitchFamily="34" charset="0"/>
              </a:rPr>
              <a:t>tewas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</a:rPr>
              <a:t> yang </a:t>
            </a:r>
            <a:r>
              <a:rPr lang="en-US" sz="2000" dirty="0" err="1">
                <a:solidFill>
                  <a:srgbClr val="FFFFFF"/>
                </a:solidFill>
                <a:latin typeface="Arial" pitchFamily="34" charset="0"/>
              </a:rPr>
              <a:t>tidak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 pitchFamily="34" charset="0"/>
              </a:rPr>
              <a:t>mengungsi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</a:rPr>
              <a:t>.</a:t>
            </a:r>
          </a:p>
        </p:txBody>
      </p:sp>
      <p:pic>
        <p:nvPicPr>
          <p:cNvPr id="9" name="Picture 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339362"/>
            <a:ext cx="39624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200400"/>
            <a:ext cx="4114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838061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610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FF"/>
                </a:solidFill>
                <a:latin typeface="Arial" pitchFamily="34" charset="0"/>
              </a:rPr>
              <a:t>TANAH LONGSOR DI BERBAGAI KAWASAN DI INDONESIA</a:t>
            </a:r>
          </a:p>
        </p:txBody>
      </p:sp>
      <p:pic>
        <p:nvPicPr>
          <p:cNvPr id="522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524000"/>
            <a:ext cx="3400425" cy="4876800"/>
          </a:xfrm>
          <a:noFill/>
          <a:ln/>
        </p:spPr>
      </p:pic>
      <p:pic>
        <p:nvPicPr>
          <p:cNvPr id="52228" name="Picture 4" descr="landslide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1524000"/>
            <a:ext cx="4926012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39937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152400" y="517525"/>
            <a:ext cx="5715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FFFF"/>
                </a:solidFill>
                <a:latin typeface="Arial" pitchFamily="34" charset="0"/>
              </a:rPr>
              <a:t>BANJIR</a:t>
            </a:r>
          </a:p>
        </p:txBody>
      </p:sp>
      <p:pic>
        <p:nvPicPr>
          <p:cNvPr id="57349" name="Picture 9" descr="Banj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2378075"/>
            <a:ext cx="29464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11" descr="flood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2378075"/>
            <a:ext cx="2928937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12" descr="IMG_11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93663"/>
            <a:ext cx="2949575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8" descr="P202000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8075"/>
            <a:ext cx="28956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Picture 9" descr="P20200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4665663"/>
            <a:ext cx="2971800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4" name="Picture 10" descr="banjir 030207 1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2488"/>
            <a:ext cx="2927350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Picture 11" descr="banjir 030207 04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4662488"/>
            <a:ext cx="2927350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98231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FF"/>
                </a:solidFill>
                <a:latin typeface="Arial" pitchFamily="34" charset="0"/>
              </a:rPr>
              <a:t>BENCANA TSUNAMI DI ACEH, NIAS &amp; MENTAWAI: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FF"/>
                </a:solidFill>
                <a:latin typeface="Arial" pitchFamily="34" charset="0"/>
              </a:rPr>
              <a:t>(</a:t>
            </a:r>
            <a:r>
              <a:rPr lang="en-US" sz="2800" b="1" dirty="0" err="1">
                <a:solidFill>
                  <a:srgbClr val="FFFFFF"/>
                </a:solidFill>
                <a:latin typeface="Arial" pitchFamily="34" charset="0"/>
              </a:rPr>
              <a:t>Korban</a:t>
            </a:r>
            <a:r>
              <a:rPr lang="en-US" sz="2800" b="1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pitchFamily="34" charset="0"/>
              </a:rPr>
              <a:t>ribuan</a:t>
            </a:r>
            <a:r>
              <a:rPr lang="en-US" sz="2800" b="1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pitchFamily="34" charset="0"/>
              </a:rPr>
              <a:t>jiwa</a:t>
            </a:r>
            <a:r>
              <a:rPr lang="en-US" sz="2800" b="1" dirty="0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en-US" sz="2800" b="1" dirty="0" err="1">
                <a:solidFill>
                  <a:srgbClr val="FFFFFF"/>
                </a:solidFill>
                <a:latin typeface="Arial" pitchFamily="34" charset="0"/>
              </a:rPr>
              <a:t>harta</a:t>
            </a:r>
            <a:r>
              <a:rPr lang="en-US" sz="2800" b="1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pitchFamily="34" charset="0"/>
              </a:rPr>
              <a:t>benda</a:t>
            </a:r>
            <a:r>
              <a:rPr lang="en-US" sz="2800" b="1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pitchFamily="34" charset="0"/>
              </a:rPr>
              <a:t>ludes</a:t>
            </a:r>
            <a:r>
              <a:rPr lang="en-US" sz="2800" b="1" dirty="0">
                <a:solidFill>
                  <a:srgbClr val="FFFFFF"/>
                </a:solidFill>
                <a:latin typeface="Arial" pitchFamily="34" charset="0"/>
              </a:rPr>
              <a:t>)</a:t>
            </a:r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399" y="914400"/>
            <a:ext cx="26574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6075" y="914400"/>
            <a:ext cx="2981325" cy="192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914400"/>
            <a:ext cx="3048000" cy="1955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399" y="2971800"/>
            <a:ext cx="26574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86075" y="2971800"/>
            <a:ext cx="29813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43600" y="2971800"/>
            <a:ext cx="3048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399" y="5105401"/>
            <a:ext cx="26574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075" y="5105400"/>
            <a:ext cx="29813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35249" y="5124449"/>
            <a:ext cx="3056351" cy="182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267517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228600" y="23878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FF"/>
                </a:solidFill>
                <a:latin typeface="Arial" pitchFamily="34" charset="0"/>
              </a:rPr>
              <a:t>BENCANA KEKERINGAN &amp; KERUSAKAN TANAH</a:t>
            </a:r>
          </a:p>
        </p:txBody>
      </p:sp>
      <p:pic>
        <p:nvPicPr>
          <p:cNvPr id="59396" name="Picture 4" descr="kekeringan-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1066801"/>
            <a:ext cx="3124200" cy="274319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7" name="Picture 5" descr="cirebon-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66800"/>
            <a:ext cx="3124200" cy="27432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7" descr="http://www.cof.orst.edu/pubs/cof/plntdfor/imag1-84/img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73589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 descr="http://www.bgr.de/b425/images/Salz-Thailand-1_k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399"/>
            <a:ext cx="3124200" cy="2590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7" descr="http://www.soils.wisc.edu/soils/images/wind%20erosion-700x465-tx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3" r="31905"/>
          <a:stretch>
            <a:fillRect/>
          </a:stretch>
        </p:blipFill>
        <p:spPr bwMode="auto">
          <a:xfrm>
            <a:off x="3200400" y="3962401"/>
            <a:ext cx="3124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12" descr="Photo: Paddock pugged by grazing cattl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0069" y="3962398"/>
            <a:ext cx="2706624" cy="2590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57868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0"/>
            <a:ext cx="3429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0"/>
            <a:ext cx="2895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352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066800" y="3581400"/>
            <a:ext cx="7010400" cy="2554545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914400"/>
            <a:r>
              <a:rPr lang="id-ID" sz="3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Air semakin langka, kehidupan semakin sengsara. </a:t>
            </a:r>
          </a:p>
          <a:p>
            <a:pPr algn="ctr" defTabSz="914400"/>
            <a:r>
              <a:rPr lang="id-ID" sz="3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Berbagai upaya dilakukan untuk menyelamatkan BUMI dengan hasil yang tidak atau belum jelas.</a:t>
            </a:r>
          </a:p>
        </p:txBody>
      </p:sp>
    </p:spTree>
    <p:extLst>
      <p:ext uri="{BB962C8B-B14F-4D97-AF65-F5344CB8AC3E}">
        <p14:creationId xmlns:p14="http://schemas.microsoft.com/office/powerpoint/2010/main" val="17249099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id-ID" sz="36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AKTIFITAS ILLEGAL DI DALAM KAWASAN HUTAN </a:t>
            </a:r>
            <a:endParaRPr lang="en-GB" sz="36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6" descr="IMAG20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28775"/>
            <a:ext cx="4114800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IMAG21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206875"/>
            <a:ext cx="4038601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4" descr="Fire_GAmbut_Kalte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403860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5" descr="IMAG208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221163"/>
            <a:ext cx="4114800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 Box 4"/>
          <p:cNvSpPr txBox="1">
            <a:spLocks noChangeArrowheads="1"/>
          </p:cNvSpPr>
          <p:nvPr/>
        </p:nvSpPr>
        <p:spPr bwMode="auto">
          <a:xfrm>
            <a:off x="2971800" y="2276475"/>
            <a:ext cx="3124200" cy="267765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d-ID" sz="2400">
                <a:solidFill>
                  <a:srgbClr val="FFFF00"/>
                </a:solidFill>
              </a:rPr>
              <a:t>Penebangan Liar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d-ID" sz="2400">
                <a:solidFill>
                  <a:srgbClr val="FFFF00"/>
                </a:solidFill>
              </a:rPr>
              <a:t>Pencurian Kayu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d-ID" sz="2400">
                <a:solidFill>
                  <a:srgbClr val="FFFF00"/>
                </a:solidFill>
              </a:rPr>
              <a:t>Perambahan Hutan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d-ID" sz="2400">
                <a:solidFill>
                  <a:srgbClr val="FFFF00"/>
                </a:solidFill>
              </a:rPr>
              <a:t>Perladangan Liar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d-ID" sz="2400">
                <a:solidFill>
                  <a:srgbClr val="FFFF00"/>
                </a:solidFill>
              </a:rPr>
              <a:t>Pengembalaan Liar</a:t>
            </a:r>
            <a:endParaRPr lang="en-GB" sz="24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805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iste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" r="2511"/>
          <a:stretch>
            <a:fillRect/>
          </a:stretch>
        </p:blipFill>
        <p:spPr bwMode="auto">
          <a:xfrm>
            <a:off x="0" y="451998"/>
            <a:ext cx="9144000" cy="636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DI MANA PERAN THEOLOGI: SEJAK AWAL &amp; NANTI?</a:t>
            </a:r>
          </a:p>
        </p:txBody>
      </p:sp>
    </p:spTree>
    <p:extLst>
      <p:ext uri="{BB962C8B-B14F-4D97-AF65-F5344CB8AC3E}">
        <p14:creationId xmlns:p14="http://schemas.microsoft.com/office/powerpoint/2010/main" val="4199658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228600" y="152400"/>
            <a:ext cx="8686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CC00"/>
                </a:solidFill>
                <a:latin typeface="Arial" pitchFamily="34" charset="0"/>
              </a:rPr>
              <a:t>KEBAKARAN HUTAN DAN RUSAKNYA EKOSISTEM</a:t>
            </a:r>
          </a:p>
        </p:txBody>
      </p:sp>
      <p:grpSp>
        <p:nvGrpSpPr>
          <p:cNvPr id="66583" name="Group 5"/>
          <p:cNvGrpSpPr>
            <a:grpSpLocks/>
          </p:cNvGrpSpPr>
          <p:nvPr/>
        </p:nvGrpSpPr>
        <p:grpSpPr bwMode="auto">
          <a:xfrm>
            <a:off x="457200" y="4114800"/>
            <a:ext cx="4114800" cy="2189163"/>
            <a:chOff x="-10" y="981"/>
            <a:chExt cx="5770" cy="2596"/>
          </a:xfrm>
        </p:grpSpPr>
        <p:pic>
          <p:nvPicPr>
            <p:cNvPr id="66584" name="Picture 6" descr="INDONESI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" y="981"/>
              <a:ext cx="5770" cy="25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585" name="Oval 7" descr="Large confetti"/>
            <p:cNvSpPr>
              <a:spLocks noChangeArrowheads="1"/>
            </p:cNvSpPr>
            <p:nvPr/>
          </p:nvSpPr>
          <p:spPr bwMode="auto">
            <a:xfrm rot="-2700000">
              <a:off x="780" y="1740"/>
              <a:ext cx="137" cy="272"/>
            </a:xfrm>
            <a:prstGeom prst="ellipse">
              <a:avLst/>
            </a:prstGeom>
            <a:pattFill prst="lgConfetti">
              <a:fgClr>
                <a:srgbClr val="FF3300"/>
              </a:fgClr>
              <a:bgClr>
                <a:schemeClr val="bg1"/>
              </a:bgClr>
            </a:patt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6586" name="Oval 8" descr="Large confetti"/>
            <p:cNvSpPr>
              <a:spLocks noChangeArrowheads="1"/>
            </p:cNvSpPr>
            <p:nvPr/>
          </p:nvSpPr>
          <p:spPr bwMode="auto">
            <a:xfrm rot="-2340000">
              <a:off x="2016" y="2064"/>
              <a:ext cx="274" cy="288"/>
            </a:xfrm>
            <a:prstGeom prst="ellipse">
              <a:avLst/>
            </a:prstGeom>
            <a:pattFill prst="lgConfetti">
              <a:fgClr>
                <a:srgbClr val="FF3300"/>
              </a:fgClr>
              <a:bgClr>
                <a:schemeClr val="bg1"/>
              </a:bgClr>
            </a:patt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6587" name="Oval 9" descr="Large confetti"/>
            <p:cNvSpPr>
              <a:spLocks noChangeArrowheads="1"/>
            </p:cNvSpPr>
            <p:nvPr/>
          </p:nvSpPr>
          <p:spPr bwMode="auto">
            <a:xfrm rot="-2700000">
              <a:off x="960" y="1968"/>
              <a:ext cx="177" cy="254"/>
            </a:xfrm>
            <a:prstGeom prst="ellipse">
              <a:avLst/>
            </a:prstGeom>
            <a:pattFill prst="lgConfetti">
              <a:fgClr>
                <a:srgbClr val="FF3300"/>
              </a:fgClr>
              <a:bgClr>
                <a:schemeClr val="bg1"/>
              </a:bgClr>
            </a:patt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6588" name="Oval 10" descr="Large confetti"/>
            <p:cNvSpPr>
              <a:spLocks noChangeArrowheads="1"/>
            </p:cNvSpPr>
            <p:nvPr/>
          </p:nvSpPr>
          <p:spPr bwMode="auto">
            <a:xfrm rot="-2700000">
              <a:off x="624" y="1584"/>
              <a:ext cx="80" cy="144"/>
            </a:xfrm>
            <a:prstGeom prst="ellipse">
              <a:avLst/>
            </a:prstGeom>
            <a:pattFill prst="lgConfetti">
              <a:fgClr>
                <a:srgbClr val="FF3300"/>
              </a:fgClr>
              <a:bgClr>
                <a:schemeClr val="bg1"/>
              </a:bgClr>
            </a:patt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6589" name="Oval 11" descr="Large confetti"/>
            <p:cNvSpPr>
              <a:spLocks noChangeArrowheads="1"/>
            </p:cNvSpPr>
            <p:nvPr/>
          </p:nvSpPr>
          <p:spPr bwMode="auto">
            <a:xfrm rot="-2700000">
              <a:off x="1164" y="2167"/>
              <a:ext cx="219" cy="352"/>
            </a:xfrm>
            <a:prstGeom prst="ellipse">
              <a:avLst/>
            </a:prstGeom>
            <a:pattFill prst="lgConfetti">
              <a:fgClr>
                <a:srgbClr val="FF3300"/>
              </a:fgClr>
              <a:bgClr>
                <a:schemeClr val="bg1"/>
              </a:bgClr>
            </a:patt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6590" name="Oval 12" descr="Large confetti"/>
            <p:cNvSpPr>
              <a:spLocks noChangeArrowheads="1"/>
            </p:cNvSpPr>
            <p:nvPr/>
          </p:nvSpPr>
          <p:spPr bwMode="auto">
            <a:xfrm rot="-2700000">
              <a:off x="2342" y="2136"/>
              <a:ext cx="240" cy="288"/>
            </a:xfrm>
            <a:prstGeom prst="ellipse">
              <a:avLst/>
            </a:prstGeom>
            <a:pattFill prst="lgConfetti">
              <a:fgClr>
                <a:srgbClr val="FF3300"/>
              </a:fgClr>
              <a:bgClr>
                <a:schemeClr val="bg1"/>
              </a:bgClr>
            </a:patt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6591" name="Oval 13" descr="Large confetti"/>
            <p:cNvSpPr>
              <a:spLocks noChangeArrowheads="1"/>
            </p:cNvSpPr>
            <p:nvPr/>
          </p:nvSpPr>
          <p:spPr bwMode="auto">
            <a:xfrm rot="-2700000">
              <a:off x="2448" y="1872"/>
              <a:ext cx="192" cy="240"/>
            </a:xfrm>
            <a:prstGeom prst="ellipse">
              <a:avLst/>
            </a:prstGeom>
            <a:pattFill prst="lgConfetti">
              <a:fgClr>
                <a:srgbClr val="FF3300"/>
              </a:fgClr>
              <a:bgClr>
                <a:schemeClr val="bg1"/>
              </a:bgClr>
            </a:patt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66592" name="Oval 14" descr="Large confetti"/>
            <p:cNvSpPr>
              <a:spLocks noChangeArrowheads="1"/>
            </p:cNvSpPr>
            <p:nvPr/>
          </p:nvSpPr>
          <p:spPr bwMode="auto">
            <a:xfrm rot="5100000">
              <a:off x="1893" y="1750"/>
              <a:ext cx="243" cy="384"/>
            </a:xfrm>
            <a:prstGeom prst="ellipse">
              <a:avLst/>
            </a:prstGeom>
            <a:pattFill prst="lgConfetti">
              <a:fgClr>
                <a:srgbClr val="FF3300"/>
              </a:fgClr>
              <a:bgClr>
                <a:schemeClr val="bg1"/>
              </a:bgClr>
            </a:patt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pic>
        <p:nvPicPr>
          <p:cNvPr id="66593" name="Picture 15" descr="gb-keb hut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66800"/>
            <a:ext cx="3962400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94" name="Text Box 29"/>
          <p:cNvSpPr txBox="1">
            <a:spLocks noChangeArrowheads="1"/>
          </p:cNvSpPr>
          <p:nvPr/>
        </p:nvSpPr>
        <p:spPr bwMode="auto">
          <a:xfrm>
            <a:off x="914400" y="6400800"/>
            <a:ext cx="3657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800" dirty="0">
                <a:solidFill>
                  <a:srgbClr val="FFFF66"/>
                </a:solidFill>
                <a:latin typeface="Arial" pitchFamily="34" charset="0"/>
              </a:rPr>
              <a:t>Daerah </a:t>
            </a:r>
            <a:r>
              <a:rPr lang="en-US" sz="1800" dirty="0" err="1">
                <a:solidFill>
                  <a:srgbClr val="FFFF66"/>
                </a:solidFill>
                <a:latin typeface="Arial" pitchFamily="34" charset="0"/>
              </a:rPr>
              <a:t>Rawan</a:t>
            </a:r>
            <a:r>
              <a:rPr lang="en-US" sz="1800" dirty="0">
                <a:solidFill>
                  <a:srgbClr val="FFFF66"/>
                </a:solidFill>
                <a:latin typeface="Arial" pitchFamily="34" charset="0"/>
              </a:rPr>
              <a:t> </a:t>
            </a:r>
            <a:r>
              <a:rPr lang="en-US" sz="1800" dirty="0" err="1">
                <a:solidFill>
                  <a:srgbClr val="FFFF66"/>
                </a:solidFill>
                <a:latin typeface="Arial" pitchFamily="34" charset="0"/>
              </a:rPr>
              <a:t>Kebakaran</a:t>
            </a:r>
            <a:r>
              <a:rPr lang="en-US" sz="1800" dirty="0">
                <a:solidFill>
                  <a:srgbClr val="FFFF66"/>
                </a:solidFill>
                <a:latin typeface="Arial" pitchFamily="34" charset="0"/>
              </a:rPr>
              <a:t> </a:t>
            </a:r>
            <a:r>
              <a:rPr lang="en-US" sz="1800" dirty="0" err="1">
                <a:solidFill>
                  <a:srgbClr val="FFFF66"/>
                </a:solidFill>
                <a:latin typeface="Arial" pitchFamily="34" charset="0"/>
              </a:rPr>
              <a:t>Hutan</a:t>
            </a:r>
            <a:endParaRPr lang="en-US" sz="1800" dirty="0">
              <a:solidFill>
                <a:srgbClr val="FFFF66"/>
              </a:solidFill>
              <a:latin typeface="Arial" pitchFamily="34" charset="0"/>
            </a:endParaRPr>
          </a:p>
        </p:txBody>
      </p:sp>
      <p:sp>
        <p:nvSpPr>
          <p:cNvPr id="66595" name="Text Box 30"/>
          <p:cNvSpPr txBox="1">
            <a:spLocks noChangeArrowheads="1"/>
          </p:cNvSpPr>
          <p:nvPr/>
        </p:nvSpPr>
        <p:spPr bwMode="auto">
          <a:xfrm>
            <a:off x="4953000" y="32004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800">
                <a:solidFill>
                  <a:srgbClr val="FFFF66"/>
                </a:solidFill>
                <a:latin typeface="Arial" pitchFamily="34" charset="0"/>
              </a:rPr>
              <a:t>Memadamkan kebakaran hutan</a:t>
            </a:r>
          </a:p>
        </p:txBody>
      </p:sp>
      <p:pic>
        <p:nvPicPr>
          <p:cNvPr id="66596" name="Picture 4" descr="bom air-lingkis--s (15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4114800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9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10001"/>
            <a:ext cx="3962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12921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457200" y="228600"/>
            <a:ext cx="8305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  <a:latin typeface="Arial" pitchFamily="34" charset="0"/>
              </a:rPr>
              <a:t>Bahaya</a:t>
            </a:r>
            <a:r>
              <a:rPr lang="en-US" sz="3200" dirty="0">
                <a:solidFill>
                  <a:srgbClr val="FFFFFF"/>
                </a:solidFill>
                <a:latin typeface="Arial" pitchFamily="34" charset="0"/>
              </a:rPr>
              <a:t>/</a:t>
            </a:r>
            <a:r>
              <a:rPr lang="en-US" sz="3200" dirty="0" err="1">
                <a:solidFill>
                  <a:srgbClr val="FFFFFF"/>
                </a:solidFill>
                <a:latin typeface="Arial" pitchFamily="34" charset="0"/>
              </a:rPr>
              <a:t>Dampak</a:t>
            </a:r>
            <a:r>
              <a:rPr lang="en-US" sz="3200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Arial" pitchFamily="34" charset="0"/>
              </a:rPr>
              <a:t>Teknologi</a:t>
            </a:r>
            <a:endParaRPr lang="en-US" sz="3200" dirty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64519" name="Picture 7" descr="100_493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014414"/>
            <a:ext cx="4038600" cy="212566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15" name="Picture 3" descr="harian_utama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990600"/>
            <a:ext cx="3886200" cy="21494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16" name="Picture 4" descr="Untitled-1 cop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563938"/>
            <a:ext cx="3929063" cy="245586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1143000" y="3108325"/>
            <a:ext cx="259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FFFFFF"/>
                </a:solidFill>
                <a:latin typeface="Arial" pitchFamily="34" charset="0"/>
              </a:rPr>
              <a:t>Kecelakaan</a:t>
            </a:r>
            <a:r>
              <a:rPr lang="en-US" sz="2000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 pitchFamily="34" charset="0"/>
              </a:rPr>
              <a:t>Pesawat</a:t>
            </a:r>
            <a:endParaRPr lang="en-US" sz="20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685800" y="6096000"/>
            <a:ext cx="350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err="1">
                <a:solidFill>
                  <a:srgbClr val="FFFFFF"/>
                </a:solidFill>
                <a:latin typeface="Arial" pitchFamily="34" charset="0"/>
              </a:rPr>
              <a:t>Akibat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 pitchFamily="34" charset="0"/>
              </a:rPr>
              <a:t>Radiasi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 pitchFamily="34" charset="0"/>
              </a:rPr>
              <a:t>Nuklir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</a:rPr>
              <a:t> / </a:t>
            </a:r>
            <a:r>
              <a:rPr lang="en-US" dirty="0" err="1">
                <a:solidFill>
                  <a:srgbClr val="FFFFFF"/>
                </a:solidFill>
                <a:latin typeface="Arial" pitchFamily="34" charset="0"/>
              </a:rPr>
              <a:t>Radioaktif</a:t>
            </a:r>
            <a:endParaRPr lang="en-US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5181600" y="3200400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err="1">
                <a:solidFill>
                  <a:srgbClr val="FFFFFF"/>
                </a:solidFill>
                <a:latin typeface="Arial" pitchFamily="34" charset="0"/>
              </a:rPr>
              <a:t>Semburan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 pitchFamily="34" charset="0"/>
              </a:rPr>
              <a:t>lumpur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 pitchFamily="34" charset="0"/>
              </a:rPr>
              <a:t>Sidoarjo</a:t>
            </a:r>
            <a:endParaRPr lang="en-US" dirty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9" name="Picture 4" descr="zamroni-fluburungbekas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96" y="3567113"/>
            <a:ext cx="4050604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600700" y="6093553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err="1">
                <a:solidFill>
                  <a:srgbClr val="FFFFFF"/>
                </a:solidFill>
                <a:latin typeface="Arial" pitchFamily="34" charset="0"/>
              </a:rPr>
              <a:t>Korban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</a:rPr>
              <a:t> Flu </a:t>
            </a:r>
            <a:r>
              <a:rPr lang="en-US" dirty="0" err="1">
                <a:solidFill>
                  <a:srgbClr val="FFFFFF"/>
                </a:solidFill>
                <a:latin typeface="Arial" pitchFamily="34" charset="0"/>
              </a:rPr>
              <a:t>Burung</a:t>
            </a:r>
            <a:endParaRPr lang="en-US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44803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777875"/>
            <a:ext cx="3906838" cy="2727325"/>
          </a:xfrm>
          <a:noFill/>
          <a:ln/>
        </p:spPr>
      </p:pic>
      <p:pic>
        <p:nvPicPr>
          <p:cNvPr id="68612" name="Picture 4" descr="teroro-bali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777875"/>
            <a:ext cx="4114800" cy="27273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0" y="101025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FF"/>
                </a:solidFill>
                <a:latin typeface="Arial" pitchFamily="34" charset="0"/>
              </a:rPr>
              <a:t>TEROR &amp; KONFLIK SOSIAL:</a:t>
            </a:r>
          </a:p>
        </p:txBody>
      </p:sp>
      <p:pic>
        <p:nvPicPr>
          <p:cNvPr id="6" name="Picture 7" descr="SC-Ptk01"/>
          <p:cNvPicPr>
            <a:picLocks noChangeAspect="1" noChangeArrowheads="1"/>
          </p:cNvPicPr>
          <p:nvPr/>
        </p:nvPicPr>
        <p:blipFill>
          <a:blip r:embed="rId4">
            <a:lum bright="12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78934"/>
            <a:ext cx="3886200" cy="29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SC-Ptk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34" y="3678934"/>
            <a:ext cx="4154466" cy="29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90441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FAKTOR-FAKTOR LAIN PENYEBAB PERUBAHAN IKLIM</a:t>
            </a:r>
          </a:p>
        </p:txBody>
      </p:sp>
      <p:pic>
        <p:nvPicPr>
          <p:cNvPr id="9224" name="Picture 8" descr="FORMER UNION CARBIDE PLANT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295401"/>
            <a:ext cx="4229100" cy="236219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295400"/>
            <a:ext cx="3810000" cy="2362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 err="1"/>
              <a:t>Pencemaran</a:t>
            </a:r>
            <a:r>
              <a:rPr lang="en-US" sz="2800" dirty="0"/>
              <a:t> </a:t>
            </a:r>
            <a:r>
              <a:rPr lang="en-US" sz="2800" dirty="0" err="1"/>
              <a:t>dari</a:t>
            </a:r>
            <a:r>
              <a:rPr lang="en-US" sz="2800" dirty="0"/>
              <a:t> </a:t>
            </a:r>
            <a:r>
              <a:rPr lang="en-US" sz="2800" dirty="0" err="1"/>
              <a:t>Pabrik-pabrik</a:t>
            </a:r>
            <a:r>
              <a:rPr lang="en-US" sz="2800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sz="2400" dirty="0" err="1"/>
              <a:t>Degradasi</a:t>
            </a:r>
            <a:r>
              <a:rPr lang="en-US" sz="2400" dirty="0"/>
              <a:t> </a:t>
            </a:r>
            <a:r>
              <a:rPr lang="en-US" sz="2400" dirty="0" err="1"/>
              <a:t>lahan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 err="1"/>
              <a:t>Polusi</a:t>
            </a:r>
            <a:r>
              <a:rPr lang="en-US" sz="2400" dirty="0"/>
              <a:t> air &amp; </a:t>
            </a:r>
            <a:r>
              <a:rPr lang="en-US" sz="2400" dirty="0" err="1"/>
              <a:t>udara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 err="1"/>
              <a:t>Masalah</a:t>
            </a:r>
            <a:r>
              <a:rPr lang="en-US" sz="2400" dirty="0"/>
              <a:t> </a:t>
            </a:r>
            <a:r>
              <a:rPr lang="en-US" sz="2400" dirty="0" err="1"/>
              <a:t>kesehatan</a:t>
            </a:r>
            <a:endParaRPr lang="en-US" sz="2400" dirty="0"/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2822575" y="8478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EAEAEA"/>
              </a:solidFill>
              <a:latin typeface="Arial"/>
            </a:endParaRPr>
          </a:p>
        </p:txBody>
      </p:sp>
      <p:pic>
        <p:nvPicPr>
          <p:cNvPr id="8" name="Picture 11" descr="Cattle produce methane gas as a by-product of their digestive processe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42672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4876800" y="3810000"/>
            <a:ext cx="38100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lnSpc>
                <a:spcPct val="90000"/>
              </a:lnSpc>
            </a:pP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Pertanian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berkontribusi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pada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pemanasan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global</a:t>
            </a:r>
          </a:p>
          <a:p>
            <a:pPr lvl="1" defTabSz="914400">
              <a:lnSpc>
                <a:spcPct val="9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Dekomposisi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tanaman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menghasilkan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CO2</a:t>
            </a:r>
          </a:p>
          <a:p>
            <a:pPr lvl="1" defTabSz="914400">
              <a:lnSpc>
                <a:spcPct val="9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Sawah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&amp;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kotoran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ternak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memproduksi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gas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metan</a:t>
            </a:r>
            <a:endParaRPr 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1" defTabSz="914400">
              <a:lnSpc>
                <a:spcPct val="90000"/>
              </a:lnSpc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Gas lain (NO)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dari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pupuk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dsb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defTabSz="914400">
              <a:lnSpc>
                <a:spcPct val="90000"/>
              </a:lnSpc>
              <a:buFontTx/>
              <a:buNone/>
            </a:pPr>
            <a:endParaRPr lang="en-US" sz="20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57401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3" descr="air-pollution-syste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42291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4" descr="water pollution by Ian Brit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09600"/>
            <a:ext cx="4343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5" descr="pesticidecan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4229100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17"/>
          <p:cNvSpPr txBox="1">
            <a:spLocks noChangeArrowheads="1"/>
          </p:cNvSpPr>
          <p:nvPr/>
        </p:nvSpPr>
        <p:spPr bwMode="auto">
          <a:xfrm>
            <a:off x="228600" y="0"/>
            <a:ext cx="876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0000"/>
                </a:solidFill>
              </a:rPr>
              <a:t>Contoh-contoh</a:t>
            </a:r>
            <a:r>
              <a:rPr lang="en-US" b="1" dirty="0">
                <a:solidFill>
                  <a:srgbClr val="000000"/>
                </a:solidFill>
              </a:rPr>
              <a:t> “</a:t>
            </a:r>
            <a:r>
              <a:rPr lang="en-US" b="1" dirty="0" err="1">
                <a:solidFill>
                  <a:srgbClr val="000000"/>
                </a:solidFill>
              </a:rPr>
              <a:t>Sumber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Pencemaran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Lingkungan</a:t>
            </a:r>
            <a:r>
              <a:rPr lang="en-US" b="1" dirty="0">
                <a:solidFill>
                  <a:srgbClr val="000000"/>
                </a:solidFill>
              </a:rPr>
              <a:t>”</a:t>
            </a:r>
          </a:p>
        </p:txBody>
      </p:sp>
      <p:pic>
        <p:nvPicPr>
          <p:cNvPr id="8" name="Picture 4" descr="oil spill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13162"/>
            <a:ext cx="4343400" cy="291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104139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5" descr="soil pollution -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"/>
            <a:ext cx="4114800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miningwast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49580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0" y="3161964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err="1">
                <a:solidFill>
                  <a:srgbClr val="000000"/>
                </a:solidFill>
                <a:latin typeface="Times New Roman"/>
              </a:rPr>
              <a:t>Pencemaran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</a:rPr>
              <a:t>Asam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Times New Roman"/>
              </a:rPr>
              <a:t>mercuri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) </a:t>
            </a:r>
            <a:r>
              <a:rPr lang="en-US" dirty="0" err="1">
                <a:solidFill>
                  <a:srgbClr val="000000"/>
                </a:solidFill>
                <a:latin typeface="Times New Roman"/>
              </a:rPr>
              <a:t>dari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</a:rPr>
              <a:t>pertambangan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35772"/>
            <a:ext cx="4495800" cy="345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163882" y="6096000"/>
            <a:ext cx="27414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</a:rPr>
              <a:t>Sediment transport</a:t>
            </a:r>
          </a:p>
        </p:txBody>
      </p:sp>
      <p:pic>
        <p:nvPicPr>
          <p:cNvPr id="14" name="Picture 6" descr="P239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35773"/>
            <a:ext cx="4343400" cy="305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14823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579438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Akibat</a:t>
            </a:r>
            <a:r>
              <a:rPr lang="en-US" dirty="0">
                <a:solidFill>
                  <a:schemeClr val="bg1"/>
                </a:solidFill>
              </a:rPr>
              <a:t> Dari Global Warming</a:t>
            </a:r>
          </a:p>
        </p:txBody>
      </p:sp>
      <p:pic>
        <p:nvPicPr>
          <p:cNvPr id="12295" name="Picture 7" descr="http://adaptation.nrcan.gc.ca/posters/images/ac_12_01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0"/>
            <a:ext cx="2009775" cy="29146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895600" y="1524000"/>
            <a:ext cx="5867400" cy="4724400"/>
          </a:xfrm>
          <a:ln>
            <a:solidFill>
              <a:srgbClr val="FFFF00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err="1">
                <a:solidFill>
                  <a:schemeClr val="bg1"/>
                </a:solidFill>
              </a:rPr>
              <a:t>Dampak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Terhadap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Pertanian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  <a:p>
            <a:pPr lvl="1">
              <a:lnSpc>
                <a:spcPct val="90000"/>
              </a:lnSpc>
            </a:pPr>
            <a:r>
              <a:rPr lang="en-US" sz="2400" dirty="0" err="1">
                <a:solidFill>
                  <a:schemeClr val="bg1"/>
                </a:solidFill>
              </a:rPr>
              <a:t>Banjir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terutama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pada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lahan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dekat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sekitar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pantai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pPr lvl="1">
              <a:lnSpc>
                <a:spcPct val="90000"/>
              </a:lnSpc>
            </a:pPr>
            <a:r>
              <a:rPr lang="en-US" sz="2400" dirty="0" err="1">
                <a:solidFill>
                  <a:schemeClr val="bg1"/>
                </a:solidFill>
              </a:rPr>
              <a:t>Menurunkan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produktivitas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hasil</a:t>
            </a:r>
            <a:endParaRPr lang="en-US" sz="24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400" dirty="0" err="1">
                <a:solidFill>
                  <a:schemeClr val="bg1"/>
                </a:solidFill>
              </a:rPr>
              <a:t>Meningkatkan</a:t>
            </a:r>
            <a:r>
              <a:rPr lang="en-US" sz="2400" dirty="0">
                <a:solidFill>
                  <a:schemeClr val="bg1"/>
                </a:solidFill>
              </a:rPr>
              <a:t> CO2, </a:t>
            </a:r>
            <a:r>
              <a:rPr lang="en-US" sz="2400" dirty="0" err="1">
                <a:solidFill>
                  <a:schemeClr val="bg1"/>
                </a:solidFill>
              </a:rPr>
              <a:t>mengacaukan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pertumbuhan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tanaman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serta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merusak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efisiensi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penggunaan</a:t>
            </a:r>
            <a:r>
              <a:rPr lang="en-US" sz="2400" dirty="0">
                <a:solidFill>
                  <a:schemeClr val="bg1"/>
                </a:solidFill>
              </a:rPr>
              <a:t> air</a:t>
            </a:r>
          </a:p>
          <a:p>
            <a:pPr lvl="1">
              <a:lnSpc>
                <a:spcPct val="90000"/>
              </a:lnSpc>
            </a:pPr>
            <a:r>
              <a:rPr lang="en-US" sz="2400" dirty="0" err="1">
                <a:solidFill>
                  <a:schemeClr val="bg1"/>
                </a:solidFill>
              </a:rPr>
              <a:t>Meningkatkan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cuaca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ekstrim</a:t>
            </a:r>
            <a:endParaRPr lang="en-US" sz="24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400" dirty="0" err="1">
                <a:solidFill>
                  <a:schemeClr val="bg1"/>
                </a:solidFill>
              </a:rPr>
              <a:t>Meningkatkan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hama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penyakit</a:t>
            </a:r>
            <a:endParaRPr lang="en-US" sz="24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400" dirty="0" err="1">
                <a:solidFill>
                  <a:schemeClr val="bg1"/>
                </a:solidFill>
              </a:rPr>
              <a:t>Merobah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zona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iklim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misalnya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jika</a:t>
            </a:r>
            <a:r>
              <a:rPr lang="en-US" sz="2400" dirty="0">
                <a:solidFill>
                  <a:schemeClr val="bg1"/>
                </a:solidFill>
              </a:rPr>
              <a:t>;</a:t>
            </a:r>
          </a:p>
          <a:p>
            <a:pPr lvl="3">
              <a:lnSpc>
                <a:spcPct val="90000"/>
              </a:lnSpc>
            </a:pPr>
            <a:r>
              <a:rPr lang="en-US" sz="1800" dirty="0" err="1">
                <a:solidFill>
                  <a:schemeClr val="bg1"/>
                </a:solidFill>
              </a:rPr>
              <a:t>Afrika</a:t>
            </a:r>
            <a:r>
              <a:rPr lang="en-US" sz="1800" dirty="0">
                <a:solidFill>
                  <a:schemeClr val="bg1"/>
                </a:solidFill>
              </a:rPr>
              <a:t> Utara “</a:t>
            </a:r>
            <a:r>
              <a:rPr lang="en-US" sz="1800" dirty="0" err="1">
                <a:solidFill>
                  <a:schemeClr val="bg1"/>
                </a:solidFill>
              </a:rPr>
              <a:t>bagus</a:t>
            </a:r>
            <a:r>
              <a:rPr lang="en-US" sz="1800" dirty="0">
                <a:solidFill>
                  <a:schemeClr val="bg1"/>
                </a:solidFill>
              </a:rPr>
              <a:t>” ….. </a:t>
            </a:r>
            <a:r>
              <a:rPr lang="en-US" sz="1800" dirty="0" err="1">
                <a:solidFill>
                  <a:schemeClr val="bg1"/>
                </a:solidFill>
              </a:rPr>
              <a:t>maka</a:t>
            </a:r>
            <a:endParaRPr lang="en-US" sz="1800" dirty="0">
              <a:solidFill>
                <a:schemeClr val="bg1"/>
              </a:solidFill>
            </a:endParaRPr>
          </a:p>
          <a:p>
            <a:pPr lvl="3">
              <a:lnSpc>
                <a:spcPct val="90000"/>
              </a:lnSpc>
            </a:pPr>
            <a:r>
              <a:rPr lang="en-US" sz="1800" dirty="0" err="1">
                <a:solidFill>
                  <a:schemeClr val="bg1"/>
                </a:solidFill>
              </a:rPr>
              <a:t>Amerika</a:t>
            </a:r>
            <a:r>
              <a:rPr lang="en-US" sz="1800" dirty="0">
                <a:solidFill>
                  <a:schemeClr val="bg1"/>
                </a:solidFill>
              </a:rPr>
              <a:t> Utara “</a:t>
            </a:r>
            <a:r>
              <a:rPr lang="en-US" sz="1800" dirty="0" err="1">
                <a:solidFill>
                  <a:schemeClr val="bg1"/>
                </a:solidFill>
              </a:rPr>
              <a:t>buruk</a:t>
            </a:r>
            <a:r>
              <a:rPr lang="en-US" sz="1800" dirty="0">
                <a:solidFill>
                  <a:schemeClr val="bg1"/>
                </a:solidFill>
              </a:rPr>
              <a:t>”</a:t>
            </a:r>
            <a:endParaRPr lang="en-US" sz="1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357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smog fotokim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293629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 descr="effect of global warm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33400"/>
            <a:ext cx="4724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 descr="effect of acid ra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62400"/>
            <a:ext cx="39624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7" descr="urban_heat_isl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43350"/>
            <a:ext cx="3352800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990600" y="3429000"/>
            <a:ext cx="26314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0000"/>
                </a:solidFill>
              </a:rPr>
              <a:t>Kabut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Asap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Polusi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247" name="Text Box 9"/>
          <p:cNvSpPr txBox="1">
            <a:spLocks noChangeArrowheads="1"/>
          </p:cNvSpPr>
          <p:nvPr/>
        </p:nvSpPr>
        <p:spPr bwMode="auto">
          <a:xfrm>
            <a:off x="5791200" y="6324600"/>
            <a:ext cx="1504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0000"/>
                </a:solidFill>
              </a:rPr>
              <a:t>Hujan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Asam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248" name="Text Box 10"/>
          <p:cNvSpPr txBox="1">
            <a:spLocks noChangeArrowheads="1"/>
          </p:cNvSpPr>
          <p:nvPr/>
        </p:nvSpPr>
        <p:spPr bwMode="auto">
          <a:xfrm>
            <a:off x="4648200" y="3505200"/>
            <a:ext cx="3352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0000"/>
                </a:solidFill>
              </a:rPr>
              <a:t>Es</a:t>
            </a:r>
            <a:r>
              <a:rPr lang="en-US" b="1" dirty="0">
                <a:solidFill>
                  <a:srgbClr val="000000"/>
                </a:solidFill>
              </a:rPr>
              <a:t> di </a:t>
            </a:r>
            <a:r>
              <a:rPr lang="en-US" b="1" dirty="0" err="1">
                <a:solidFill>
                  <a:srgbClr val="000000"/>
                </a:solidFill>
              </a:rPr>
              <a:t>kutub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mencair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09600" y="6400006"/>
            <a:ext cx="3962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0000"/>
                </a:solidFill>
              </a:rPr>
              <a:t>Suhu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udara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tinggi</a:t>
            </a:r>
            <a:r>
              <a:rPr lang="en-US" sz="2000" b="1" dirty="0">
                <a:solidFill>
                  <a:srgbClr val="000000"/>
                </a:solidFill>
              </a:rPr>
              <a:t> di </a:t>
            </a:r>
            <a:r>
              <a:rPr lang="en-US" sz="2000" b="1" dirty="0" err="1">
                <a:solidFill>
                  <a:srgbClr val="000000"/>
                </a:solidFill>
              </a:rPr>
              <a:t>perkotaan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1079934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106" name="Picture 2" descr="Indmn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14400"/>
            <a:ext cx="6705600" cy="5959475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9107" name="Picture 3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47813"/>
            <a:ext cx="3116263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9108" name="Picture 4" descr="cilacap 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3613"/>
            <a:ext cx="3278188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9109" name="Picture 5" descr="DSC0066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1148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9110" name="Picture 6" descr="Ata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914400"/>
            <a:ext cx="4513262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9111" name="Picture 7" descr="illegal logging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2313"/>
            <a:ext cx="5422900" cy="360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9112" name="Picture 8" descr="$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3" y="3124200"/>
            <a:ext cx="4643437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9113" name="Picture 9" descr="BAKAR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470275"/>
            <a:ext cx="4994275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9114" name="Picture 10" descr="ILLOG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3773488"/>
            <a:ext cx="3783012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9115" name="Picture 11" descr="GUNDUL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640013"/>
            <a:ext cx="5554663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5" name="Text Box 12"/>
          <p:cNvSpPr txBox="1">
            <a:spLocks noChangeArrowheads="1"/>
          </p:cNvSpPr>
          <p:nvPr/>
        </p:nvSpPr>
        <p:spPr bwMode="auto">
          <a:xfrm>
            <a:off x="1600200" y="28257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endParaRPr lang="id-ID"/>
          </a:p>
        </p:txBody>
      </p:sp>
      <p:sp>
        <p:nvSpPr>
          <p:cNvPr id="559117" name="Text Box 13"/>
          <p:cNvSpPr txBox="1">
            <a:spLocks noChangeArrowheads="1"/>
          </p:cNvSpPr>
          <p:nvPr/>
        </p:nvSpPr>
        <p:spPr bwMode="auto">
          <a:xfrm>
            <a:off x="1530485" y="2667000"/>
            <a:ext cx="5532810" cy="1692771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52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+mn-cs"/>
              </a:rPr>
              <a:t>SEMUA </a:t>
            </a:r>
          </a:p>
          <a:p>
            <a:pPr eaLnBrk="1" hangingPunct="1">
              <a:defRPr/>
            </a:pPr>
            <a:r>
              <a:rPr lang="en-US" sz="52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+mn-cs"/>
              </a:rPr>
              <a:t>Akibat</a:t>
            </a:r>
            <a:r>
              <a:rPr lang="en-US" sz="52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+mn-cs"/>
              </a:rPr>
              <a:t> </a:t>
            </a:r>
            <a:r>
              <a:rPr lang="en-US" sz="52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+mn-cs"/>
              </a:rPr>
              <a:t>Ulah</a:t>
            </a:r>
            <a:r>
              <a:rPr lang="en-US" sz="52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+mn-cs"/>
              </a:rPr>
              <a:t> </a:t>
            </a:r>
            <a:r>
              <a:rPr lang="en-US" sz="52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cs typeface="+mn-cs"/>
              </a:rPr>
              <a:t>Manusia</a:t>
            </a:r>
            <a:endParaRPr lang="en-US" sz="5200" b="1" dirty="0">
              <a:effectLst>
                <a:outerShdw blurRad="38100" dist="38100" dir="2700000" algn="tl">
                  <a:srgbClr val="DDDDDD"/>
                </a:outerShdw>
              </a:effectLst>
              <a:latin typeface="Arial Narrow" charset="0"/>
              <a:cs typeface="+mn-cs"/>
            </a:endParaRPr>
          </a:p>
        </p:txBody>
      </p:sp>
      <p:sp>
        <p:nvSpPr>
          <p:cNvPr id="57357" name="Rectangle 14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r>
              <a:rPr lang="en-US" sz="2800" b="1">
                <a:latin typeface="Tahoma" charset="0"/>
              </a:rPr>
              <a:t>	</a:t>
            </a:r>
          </a:p>
          <a:p>
            <a:pPr algn="l"/>
            <a:r>
              <a:rPr lang="en-US" sz="2800" b="1">
                <a:latin typeface="Tahoma" charset="0"/>
              </a:rPr>
              <a:t>  Penyebab Permasalahan</a:t>
            </a:r>
          </a:p>
          <a:p>
            <a:pPr algn="l"/>
            <a:endParaRPr lang="en-US" sz="2800" b="1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02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9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9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9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9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59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9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59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59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9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9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9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9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9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9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59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59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 bwMode="auto">
          <a:xfrm>
            <a:off x="457200" y="752528"/>
            <a:ext cx="8229600" cy="4656268"/>
          </a:xfrm>
          <a:prstGeom prst="wedgeEllipseCallout">
            <a:avLst>
              <a:gd name="adj1" fmla="val -44524"/>
              <a:gd name="adj2" fmla="val 72177"/>
            </a:avLst>
          </a:prstGeom>
          <a:solidFill>
            <a:srgbClr val="FF0000"/>
          </a:solidFill>
          <a:ln w="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67784" y="1819880"/>
            <a:ext cx="66435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/>
                <a:cs typeface="Arial"/>
              </a:rPr>
              <a:t>APA KATA TEOLOGI, TERUTAMA </a:t>
            </a:r>
            <a:r>
              <a:rPr lang="en-US" sz="2800" dirty="0">
                <a:solidFill>
                  <a:srgbClr val="FFFF00"/>
                </a:solidFill>
                <a:latin typeface="Arial"/>
                <a:cs typeface="Arial"/>
              </a:rPr>
              <a:t>TEOLOGIA KRISTEN </a:t>
            </a:r>
            <a:r>
              <a:rPr lang="en-US" sz="2800" dirty="0">
                <a:latin typeface="Arial"/>
                <a:cs typeface="Arial"/>
              </a:rPr>
              <a:t>TENTANG HAL INI? BAGAIMANA MEMBANGUN PEMAHAMAN BARU TENTANG TANGGUNG JAWAB MEMELIHARA CIPTAAN TUHAN?</a:t>
            </a:r>
          </a:p>
        </p:txBody>
      </p:sp>
    </p:spTree>
    <p:extLst>
      <p:ext uri="{BB962C8B-B14F-4D97-AF65-F5344CB8AC3E}">
        <p14:creationId xmlns:p14="http://schemas.microsoft.com/office/powerpoint/2010/main" val="821590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sistem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7" y="138897"/>
            <a:ext cx="8811581" cy="669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4925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430867"/>
          </a:xfrm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r>
              <a:rPr lang="en-US" sz="2800" b="1" dirty="0"/>
              <a:t>GEREJA HARUS CARI SOLUSI DAN KEMBANGKAN TEOLOGI KRISTENNYA TENTANG KELESTARIAN </a:t>
            </a:r>
            <a:br>
              <a:rPr lang="en-US" sz="2800" b="1" dirty="0"/>
            </a:br>
            <a:r>
              <a:rPr lang="en-US" sz="2800" b="1" dirty="0"/>
              <a:t>ALAM SEMESTA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59467"/>
            <a:ext cx="8229600" cy="4893733"/>
          </a:xfrm>
          <a:ln>
            <a:solidFill>
              <a:srgbClr val="FFFF00"/>
            </a:solidFill>
          </a:ln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SADARKAH KITA, BAHWA BUMI TEMPAT TINGGAL KITA DAN MUNGKIN ALAM RAYA </a:t>
            </a:r>
            <a:r>
              <a:rPr lang="en-US" sz="2400" dirty="0">
                <a:solidFill>
                  <a:srgbClr val="FFFFFF"/>
                </a:solidFill>
                <a:latin typeface="Arial Narrow"/>
                <a:cs typeface="Arial Narrow"/>
              </a:rPr>
              <a:t>SUDAH RUSAK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?</a:t>
            </a:r>
          </a:p>
          <a:p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Gaya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hidup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manusia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yang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tidak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ramah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lingkungan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dan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eksploitasi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alam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yang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berlebihan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telah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membuat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alam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dan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lingkungan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hidup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menjadi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rusak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dan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terjadilah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ketidakadilan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ekologi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. </a:t>
            </a:r>
          </a:p>
          <a:p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Alam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dilihat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hanya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sebagai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objek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,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alat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,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dan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sarana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bagi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pemenuhan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kebutuhan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dan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kepentingan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manusia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Arial Narrow"/>
                <a:cs typeface="Arial Narrow"/>
              </a:rPr>
              <a:t>(</a:t>
            </a:r>
            <a:r>
              <a:rPr lang="en-US" sz="2400" dirty="0" err="1">
                <a:solidFill>
                  <a:srgbClr val="FFFFFF"/>
                </a:solidFill>
                <a:latin typeface="Arial Narrow"/>
                <a:cs typeface="Arial Narrow"/>
              </a:rPr>
              <a:t>Anthropocentris</a:t>
            </a:r>
            <a:r>
              <a:rPr lang="en-US" sz="2400" dirty="0">
                <a:solidFill>
                  <a:srgbClr val="FFFFFF"/>
                </a:solidFill>
                <a:latin typeface="Arial Narrow"/>
                <a:cs typeface="Arial Narrow"/>
              </a:rPr>
              <a:t>)</a:t>
            </a:r>
          </a:p>
          <a:p>
            <a:r>
              <a:rPr lang="en-US" sz="2400" dirty="0" err="1">
                <a:solidFill>
                  <a:srgbClr val="FFFFFF"/>
                </a:solidFill>
                <a:latin typeface="Arial Narrow"/>
                <a:cs typeface="Arial Narrow"/>
              </a:rPr>
              <a:t>Hukum</a:t>
            </a:r>
            <a:r>
              <a:rPr lang="en-US" sz="24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 Narrow"/>
                <a:cs typeface="Arial Narrow"/>
              </a:rPr>
              <a:t>gereja</a:t>
            </a:r>
            <a:r>
              <a:rPr lang="en-US" sz="24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 Narrow"/>
                <a:cs typeface="Arial Narrow"/>
              </a:rPr>
              <a:t>dan</a:t>
            </a:r>
            <a:r>
              <a:rPr lang="en-US" sz="24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 Narrow"/>
                <a:cs typeface="Arial Narrow"/>
              </a:rPr>
              <a:t>fakta</a:t>
            </a:r>
            <a:r>
              <a:rPr lang="en-US" sz="24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 Narrow"/>
                <a:cs typeface="Arial Narrow"/>
              </a:rPr>
              <a:t>ilmiah</a:t>
            </a:r>
            <a:r>
              <a:rPr lang="en-US" sz="24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 Narrow"/>
                <a:cs typeface="Arial Narrow"/>
              </a:rPr>
              <a:t>yg</a:t>
            </a:r>
            <a:r>
              <a:rPr lang="en-US" sz="24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 Narrow"/>
                <a:cs typeface="Arial Narrow"/>
              </a:rPr>
              <a:t>belum</a:t>
            </a:r>
            <a:r>
              <a:rPr lang="en-US" sz="24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 Narrow"/>
                <a:cs typeface="Arial Narrow"/>
              </a:rPr>
              <a:t>sejalan</a:t>
            </a:r>
            <a:r>
              <a:rPr lang="en-US" sz="2400" dirty="0">
                <a:solidFill>
                  <a:srgbClr val="FFFFFF"/>
                </a:solidFill>
                <a:latin typeface="Arial Narrow"/>
                <a:cs typeface="Arial Narrow"/>
              </a:rPr>
              <a:t> : Copernicus</a:t>
            </a:r>
          </a:p>
          <a:p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Sebagian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besar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manusia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menjurus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ke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 Narrow"/>
                <a:cs typeface="Arial Narrow"/>
              </a:rPr>
              <a:t>consumerisme</a:t>
            </a:r>
            <a:r>
              <a:rPr lang="en-US" sz="240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dan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 Narrow"/>
                <a:cs typeface="Arial Narrow"/>
              </a:rPr>
              <a:t>hedonisme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yang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tidak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bersahabat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dengan</a:t>
            </a:r>
            <a:r>
              <a:rPr lang="en-US" sz="2400" dirty="0">
                <a:solidFill>
                  <a:srgbClr val="FFEC12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EC12"/>
                </a:solidFill>
                <a:latin typeface="Arial Narrow"/>
                <a:cs typeface="Arial Narrow"/>
              </a:rPr>
              <a:t>alam</a:t>
            </a:r>
            <a:endParaRPr lang="en-US" sz="2400" dirty="0">
              <a:solidFill>
                <a:srgbClr val="FFEC12"/>
              </a:solidFill>
              <a:latin typeface="Arial Narrow"/>
              <a:cs typeface="Arial Narrow"/>
            </a:endParaRPr>
          </a:p>
          <a:p>
            <a:r>
              <a:rPr lang="en-US" sz="2400" dirty="0" err="1">
                <a:solidFill>
                  <a:srgbClr val="CCFFCC"/>
                </a:solidFill>
                <a:latin typeface="Arial Narrow"/>
                <a:cs typeface="Arial Narrow"/>
              </a:rPr>
              <a:t>Bagaimana</a:t>
            </a:r>
            <a:r>
              <a:rPr lang="en-US" sz="2400" dirty="0">
                <a:solidFill>
                  <a:srgbClr val="CCFFCC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CCFFCC"/>
                </a:solidFill>
                <a:latin typeface="Arial Narrow"/>
                <a:cs typeface="Arial Narrow"/>
              </a:rPr>
              <a:t>gereja</a:t>
            </a:r>
            <a:r>
              <a:rPr lang="en-US" sz="2400" dirty="0">
                <a:solidFill>
                  <a:srgbClr val="CCFFCC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CCFFCC"/>
                </a:solidFill>
                <a:latin typeface="Arial Narrow"/>
                <a:cs typeface="Arial Narrow"/>
              </a:rPr>
              <a:t>sebagai</a:t>
            </a:r>
            <a:r>
              <a:rPr lang="en-US" sz="2400" dirty="0">
                <a:solidFill>
                  <a:srgbClr val="CCFFCC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CCFFCC"/>
                </a:solidFill>
                <a:latin typeface="Arial Narrow"/>
                <a:cs typeface="Arial Narrow"/>
              </a:rPr>
              <a:t>misi</a:t>
            </a:r>
            <a:r>
              <a:rPr lang="en-US" sz="2400" dirty="0">
                <a:solidFill>
                  <a:srgbClr val="CCFFCC"/>
                </a:solidFill>
                <a:latin typeface="Arial Narrow"/>
                <a:cs typeface="Arial Narrow"/>
              </a:rPr>
              <a:t> Allah </a:t>
            </a:r>
            <a:r>
              <a:rPr lang="en-US" sz="2400" dirty="0" err="1">
                <a:solidFill>
                  <a:srgbClr val="CCFFCC"/>
                </a:solidFill>
                <a:latin typeface="Arial Narrow"/>
                <a:cs typeface="Arial Narrow"/>
              </a:rPr>
              <a:t>membangun</a:t>
            </a:r>
            <a:r>
              <a:rPr lang="en-US" sz="2400" dirty="0">
                <a:solidFill>
                  <a:srgbClr val="CCFFCC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CCFFCC"/>
                </a:solidFill>
                <a:latin typeface="Arial Narrow"/>
                <a:cs typeface="Arial Narrow"/>
              </a:rPr>
              <a:t>kembali</a:t>
            </a:r>
            <a:r>
              <a:rPr lang="en-US" sz="2400" dirty="0">
                <a:solidFill>
                  <a:srgbClr val="CCFFCC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CCFFCC"/>
                </a:solidFill>
                <a:latin typeface="Arial Narrow"/>
                <a:cs typeface="Arial Narrow"/>
              </a:rPr>
              <a:t>pemahaman</a:t>
            </a:r>
            <a:r>
              <a:rPr lang="en-US" sz="2400" dirty="0">
                <a:solidFill>
                  <a:srgbClr val="CCFFCC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CCFFCC"/>
                </a:solidFill>
                <a:latin typeface="Arial Narrow"/>
                <a:cs typeface="Arial Narrow"/>
              </a:rPr>
              <a:t>tentang</a:t>
            </a:r>
            <a:r>
              <a:rPr lang="en-US" sz="2400" dirty="0">
                <a:solidFill>
                  <a:srgbClr val="CCFFCC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CCFFCC"/>
                </a:solidFill>
                <a:latin typeface="Arial Narrow"/>
                <a:cs typeface="Arial Narrow"/>
              </a:rPr>
              <a:t>keharmonisan</a:t>
            </a:r>
            <a:r>
              <a:rPr lang="en-US" sz="2400" dirty="0">
                <a:solidFill>
                  <a:srgbClr val="CCFFCC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CCFFCC"/>
                </a:solidFill>
                <a:latin typeface="Arial Narrow"/>
                <a:cs typeface="Arial Narrow"/>
              </a:rPr>
              <a:t>ciptaan</a:t>
            </a:r>
            <a:r>
              <a:rPr lang="en-US" sz="2400" dirty="0">
                <a:solidFill>
                  <a:srgbClr val="CCFFCC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CCFFCC"/>
                </a:solidFill>
                <a:latin typeface="Arial Narrow"/>
                <a:cs typeface="Arial Narrow"/>
              </a:rPr>
              <a:t>manusia</a:t>
            </a:r>
            <a:r>
              <a:rPr lang="en-US" sz="2400" dirty="0">
                <a:solidFill>
                  <a:srgbClr val="CCFFCC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CCFFCC"/>
                </a:solidFill>
                <a:latin typeface="Arial Narrow"/>
                <a:cs typeface="Arial Narrow"/>
              </a:rPr>
              <a:t>dan</a:t>
            </a:r>
            <a:r>
              <a:rPr lang="en-US" sz="2400" dirty="0">
                <a:solidFill>
                  <a:srgbClr val="CCFFCC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CCFFCC"/>
                </a:solidFill>
                <a:latin typeface="Arial Narrow"/>
                <a:cs typeface="Arial Narrow"/>
              </a:rPr>
              <a:t>alam</a:t>
            </a:r>
            <a:r>
              <a:rPr lang="en-US" sz="2400" dirty="0">
                <a:solidFill>
                  <a:srgbClr val="CCFFCC"/>
                </a:solidFill>
                <a:latin typeface="Arial Narrow"/>
                <a:cs typeface="Arial Narrow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0116115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352928" cy="902990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  <a:cs typeface="Arial Narrow"/>
              </a:rPr>
              <a:t>DALAM KAITAN DENGAN OVER CONSUMPTION, PERHATIKAN KEY ISSUES AND RISKS BERIKUT:</a:t>
            </a:r>
            <a:endParaRPr lang="id-ID" sz="28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77832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323528" y="1412876"/>
            <a:ext cx="8352928" cy="4945063"/>
          </a:xfrm>
          <a:ln>
            <a:solidFill>
              <a:schemeClr val="accent1"/>
            </a:solidFill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err="1">
                <a:latin typeface="Arial Narrow" pitchFamily="34" charset="0"/>
              </a:rPr>
              <a:t>Ancaman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berbagai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penyakit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karena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impor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bahan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makanan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masih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berlangsung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dan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terus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meningkat</a:t>
            </a:r>
            <a:r>
              <a:rPr lang="en-US" sz="2400" dirty="0">
                <a:latin typeface="Arial Narrow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latin typeface="Arial Narrow" pitchFamily="34" charset="0"/>
              </a:rPr>
              <a:t>Di </a:t>
            </a:r>
            <a:r>
              <a:rPr lang="en-US" sz="2400" dirty="0" err="1">
                <a:latin typeface="Arial Narrow" pitchFamily="34" charset="0"/>
              </a:rPr>
              <a:t>Inggris</a:t>
            </a:r>
            <a:r>
              <a:rPr lang="en-US" sz="2400" dirty="0">
                <a:latin typeface="Arial Narrow" pitchFamily="34" charset="0"/>
              </a:rPr>
              <a:t>, </a:t>
            </a:r>
            <a:r>
              <a:rPr lang="en-US" sz="2400" dirty="0" err="1">
                <a:latin typeface="Arial Narrow" pitchFamily="34" charset="0"/>
              </a:rPr>
              <a:t>setiap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tahun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memberi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makan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ternak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dalam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jumlah</a:t>
            </a:r>
            <a:r>
              <a:rPr lang="en-US" sz="2400" dirty="0">
                <a:latin typeface="Arial Narrow" pitchFamily="34" charset="0"/>
              </a:rPr>
              <a:t> yang </a:t>
            </a:r>
            <a:r>
              <a:rPr lang="en-US" sz="2400" dirty="0" err="1">
                <a:latin typeface="Arial Narrow" pitchFamily="34" charset="0"/>
              </a:rPr>
              <a:t>cukup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besar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untuk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memberi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makan</a:t>
            </a:r>
            <a:r>
              <a:rPr lang="en-US" sz="2400" dirty="0">
                <a:latin typeface="Arial Narrow" pitchFamily="34" charset="0"/>
              </a:rPr>
              <a:t> 250.000.000 orang</a:t>
            </a:r>
          </a:p>
          <a:p>
            <a:pPr>
              <a:lnSpc>
                <a:spcPct val="80000"/>
              </a:lnSpc>
            </a:pPr>
            <a:r>
              <a:rPr lang="en-US" sz="2400" dirty="0" err="1">
                <a:latin typeface="Arial Narrow" pitchFamily="34" charset="0"/>
              </a:rPr>
              <a:t>Seandainya</a:t>
            </a:r>
            <a:r>
              <a:rPr lang="en-US" sz="2400" dirty="0">
                <a:latin typeface="Arial Narrow" pitchFamily="34" charset="0"/>
              </a:rPr>
              <a:t> orang </a:t>
            </a:r>
            <a:r>
              <a:rPr lang="en-US" sz="2400" dirty="0" err="1">
                <a:latin typeface="Arial Narrow" pitchFamily="34" charset="0"/>
              </a:rPr>
              <a:t>Amerika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mengurangi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konsumsi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daging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mereka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hingga</a:t>
            </a:r>
            <a:r>
              <a:rPr lang="en-US" sz="2400" dirty="0">
                <a:latin typeface="Arial Narrow" pitchFamily="34" charset="0"/>
              </a:rPr>
              <a:t> 10%, </a:t>
            </a:r>
            <a:r>
              <a:rPr lang="en-US" sz="2400" dirty="0" err="1">
                <a:latin typeface="Arial Narrow" pitchFamily="34" charset="0"/>
              </a:rPr>
              <a:t>hal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itu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dapat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menghemat</a:t>
            </a:r>
            <a:r>
              <a:rPr lang="en-US" sz="2400" dirty="0">
                <a:latin typeface="Arial Narrow" pitchFamily="34" charset="0"/>
              </a:rPr>
              <a:t> 12.000.000 ton </a:t>
            </a:r>
            <a:r>
              <a:rPr lang="en-US" sz="2400" dirty="0" err="1">
                <a:latin typeface="Arial Narrow" pitchFamily="34" charset="0"/>
              </a:rPr>
              <a:t>padi-padian</a:t>
            </a:r>
            <a:r>
              <a:rPr lang="en-US" sz="2400" dirty="0">
                <a:latin typeface="Arial Narrow" pitchFamily="34" charset="0"/>
              </a:rPr>
              <a:t> yang </a:t>
            </a:r>
            <a:r>
              <a:rPr lang="en-US" sz="2400" dirty="0" err="1">
                <a:latin typeface="Arial Narrow" pitchFamily="34" charset="0"/>
              </a:rPr>
              <a:t>cukup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untuk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memberi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makan</a:t>
            </a:r>
            <a:r>
              <a:rPr lang="en-US" sz="2400" dirty="0">
                <a:latin typeface="Arial Narrow" pitchFamily="34" charset="0"/>
              </a:rPr>
              <a:t> 60.000.000 orang (</a:t>
            </a:r>
            <a:r>
              <a:rPr lang="en-US" sz="2400" dirty="0" err="1">
                <a:latin typeface="Arial Narrow" pitchFamily="34" charset="0"/>
              </a:rPr>
              <a:t>jumlah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penduduk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Britania</a:t>
            </a:r>
            <a:r>
              <a:rPr lang="en-US" sz="2400" dirty="0">
                <a:latin typeface="Arial Narrow" pitchFamily="34" charset="0"/>
              </a:rPr>
              <a:t> Raya)</a:t>
            </a:r>
          </a:p>
          <a:p>
            <a:pPr>
              <a:lnSpc>
                <a:spcPct val="80000"/>
              </a:lnSpc>
            </a:pPr>
            <a:r>
              <a:rPr lang="en-US" sz="2400" dirty="0" err="1">
                <a:latin typeface="Arial Narrow" pitchFamily="34" charset="0"/>
              </a:rPr>
              <a:t>Seandainya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semua</a:t>
            </a:r>
            <a:r>
              <a:rPr lang="en-US" sz="2400" dirty="0">
                <a:latin typeface="Arial Narrow" pitchFamily="34" charset="0"/>
              </a:rPr>
              <a:t> orang </a:t>
            </a:r>
            <a:r>
              <a:rPr lang="en-US" sz="2400" dirty="0" err="1">
                <a:latin typeface="Arial Narrow" pitchFamily="34" charset="0"/>
              </a:rPr>
              <a:t>Amerika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menjadi</a:t>
            </a:r>
            <a:r>
              <a:rPr lang="en-US" sz="2400" dirty="0">
                <a:latin typeface="Arial Narrow" pitchFamily="34" charset="0"/>
              </a:rPr>
              <a:t> vegetarian, </a:t>
            </a:r>
            <a:r>
              <a:rPr lang="en-US" sz="2400" dirty="0" err="1">
                <a:latin typeface="Arial Narrow" pitchFamily="34" charset="0"/>
              </a:rPr>
              <a:t>maka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hal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itu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akan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menghemat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padi-padian</a:t>
            </a:r>
            <a:r>
              <a:rPr lang="en-US" sz="2400" dirty="0">
                <a:latin typeface="Arial Narrow" pitchFamily="34" charset="0"/>
              </a:rPr>
              <a:t> yang </a:t>
            </a:r>
            <a:r>
              <a:rPr lang="en-US" sz="2400" dirty="0" err="1">
                <a:latin typeface="Arial Narrow" pitchFamily="34" charset="0"/>
              </a:rPr>
              <a:t>dapat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memberi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makan</a:t>
            </a:r>
            <a:r>
              <a:rPr lang="en-US" sz="2400" dirty="0">
                <a:latin typeface="Arial Narrow" pitchFamily="34" charset="0"/>
              </a:rPr>
              <a:t> 600.000.000 orang  (</a:t>
            </a:r>
            <a:r>
              <a:rPr lang="en-US" sz="2400" dirty="0" err="1">
                <a:latin typeface="Arial Narrow" pitchFamily="34" charset="0"/>
              </a:rPr>
              <a:t>jumlah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penduduk</a:t>
            </a:r>
            <a:r>
              <a:rPr lang="en-US" sz="2400" dirty="0">
                <a:latin typeface="Arial Narrow" pitchFamily="34" charset="0"/>
              </a:rPr>
              <a:t> India)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latin typeface="Arial Narrow" pitchFamily="34" charset="0"/>
              </a:rPr>
              <a:t>1/3 </a:t>
            </a:r>
            <a:r>
              <a:rPr lang="en-US" sz="2400" dirty="0" err="1">
                <a:latin typeface="Arial Narrow" pitchFamily="34" charset="0"/>
              </a:rPr>
              <a:t>hasil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panen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gandum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dunia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dan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lebih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dari</a:t>
            </a:r>
            <a:r>
              <a:rPr lang="en-US" sz="2400" dirty="0">
                <a:latin typeface="Arial Narrow" pitchFamily="34" charset="0"/>
              </a:rPr>
              <a:t> 90% </a:t>
            </a:r>
            <a:r>
              <a:rPr lang="en-US" sz="2400" dirty="0" err="1">
                <a:latin typeface="Arial Narrow" pitchFamily="34" charset="0"/>
              </a:rPr>
              <a:t>kacang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kedelai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digunakan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untuk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pakan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ternak</a:t>
            </a:r>
            <a:r>
              <a:rPr lang="en-US" sz="2400" dirty="0">
                <a:latin typeface="Arial Narrow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2400" dirty="0" err="1">
                <a:latin typeface="Arial Narrow" pitchFamily="34" charset="0"/>
              </a:rPr>
              <a:t>Biji-bijian</a:t>
            </a:r>
            <a:r>
              <a:rPr lang="en-US" sz="2400" dirty="0">
                <a:latin typeface="Arial Narrow" pitchFamily="34" charset="0"/>
              </a:rPr>
              <a:t> yang </a:t>
            </a:r>
            <a:r>
              <a:rPr lang="en-US" sz="2400" dirty="0" err="1">
                <a:latin typeface="Arial Narrow" pitchFamily="34" charset="0"/>
              </a:rPr>
              <a:t>saat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ini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dimakan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hewan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ternak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cukup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untuk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memberi</a:t>
            </a:r>
            <a:r>
              <a:rPr lang="en-US" sz="2400" dirty="0">
                <a:latin typeface="Arial Narrow" pitchFamily="34" charset="0"/>
              </a:rPr>
              <a:t> 2 </a:t>
            </a:r>
            <a:r>
              <a:rPr lang="en-US" sz="2400" dirty="0" err="1">
                <a:latin typeface="Arial Narrow" pitchFamily="34" charset="0"/>
              </a:rPr>
              <a:t>miliar</a:t>
            </a:r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err="1">
                <a:latin typeface="Arial Narrow" pitchFamily="34" charset="0"/>
              </a:rPr>
              <a:t>makan</a:t>
            </a:r>
            <a:r>
              <a:rPr lang="en-US" sz="2400" dirty="0">
                <a:latin typeface="Arial Narrow" pitchFamily="34" charset="0"/>
              </a:rPr>
              <a:t> orang.</a:t>
            </a:r>
          </a:p>
        </p:txBody>
      </p:sp>
      <p:sp>
        <p:nvSpPr>
          <p:cNvPr id="112648" name="Footer Placeholder 4"/>
          <p:cNvSpPr txBox="1">
            <a:spLocks noGrp="1"/>
          </p:cNvSpPr>
          <p:nvPr/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CC"/>
                </a:solidFill>
                <a:latin typeface="Arial" charset="0"/>
                <a:cs typeface="Arial" charset="0"/>
              </a:rPr>
              <a:t>John FoEh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CC"/>
                </a:solidFill>
              </a:rPr>
              <a:t>John FoEh</a:t>
            </a:r>
          </a:p>
        </p:txBody>
      </p:sp>
    </p:spTree>
    <p:extLst>
      <p:ext uri="{BB962C8B-B14F-4D97-AF65-F5344CB8AC3E}">
        <p14:creationId xmlns:p14="http://schemas.microsoft.com/office/powerpoint/2010/main" val="32539141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548680"/>
            <a:ext cx="8568951" cy="5832648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endParaRPr lang="en-US" sz="12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400" dirty="0" err="1">
                <a:latin typeface="Arial" charset="0"/>
              </a:rPr>
              <a:t>Diperlukan</a:t>
            </a:r>
            <a:r>
              <a:rPr lang="en-US" sz="2400" dirty="0">
                <a:latin typeface="Arial" charset="0"/>
              </a:rPr>
              <a:t> 10 kg </a:t>
            </a:r>
            <a:r>
              <a:rPr lang="en-US" sz="2400" dirty="0" err="1">
                <a:latin typeface="Arial" charset="0"/>
              </a:rPr>
              <a:t>pakan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untuk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memproduksi</a:t>
            </a:r>
            <a:r>
              <a:rPr lang="en-US" sz="2400" dirty="0">
                <a:latin typeface="Arial" charset="0"/>
              </a:rPr>
              <a:t> 1 kg </a:t>
            </a:r>
            <a:r>
              <a:rPr lang="en-US" sz="2400" dirty="0" err="1">
                <a:latin typeface="Arial" charset="0"/>
              </a:rPr>
              <a:t>daging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sapi</a:t>
            </a:r>
            <a:r>
              <a:rPr lang="en-US" sz="2400" dirty="0">
                <a:latin typeface="Arial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latin typeface="Arial" charset="0"/>
              </a:rPr>
              <a:t>4 </a:t>
            </a:r>
            <a:r>
              <a:rPr lang="en-US" sz="2400" dirty="0" err="1">
                <a:latin typeface="Arial" charset="0"/>
              </a:rPr>
              <a:t>hingga</a:t>
            </a:r>
            <a:r>
              <a:rPr lang="en-US" sz="2400" dirty="0">
                <a:latin typeface="Arial" charset="0"/>
              </a:rPr>
              <a:t> 5,5 kg </a:t>
            </a:r>
            <a:r>
              <a:rPr lang="en-US" sz="2400" dirty="0" err="1">
                <a:latin typeface="Arial" charset="0"/>
              </a:rPr>
              <a:t>biji-bijian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untuk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menghasilkan</a:t>
            </a:r>
            <a:r>
              <a:rPr lang="en-US" sz="2400" dirty="0">
                <a:latin typeface="Arial" charset="0"/>
              </a:rPr>
              <a:t> 1 kg </a:t>
            </a:r>
            <a:r>
              <a:rPr lang="en-US" sz="2400" dirty="0" err="1">
                <a:latin typeface="Arial" charset="0"/>
              </a:rPr>
              <a:t>daging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babi</a:t>
            </a:r>
            <a:r>
              <a:rPr lang="en-US" sz="2400" dirty="0">
                <a:latin typeface="Arial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latin typeface="Arial" charset="0"/>
              </a:rPr>
              <a:t>2,1 </a:t>
            </a:r>
            <a:r>
              <a:rPr lang="en-US" sz="2400" dirty="0" err="1">
                <a:latin typeface="Arial" charset="0"/>
              </a:rPr>
              <a:t>hingga</a:t>
            </a:r>
            <a:r>
              <a:rPr lang="en-US" sz="2400" dirty="0">
                <a:latin typeface="Arial" charset="0"/>
              </a:rPr>
              <a:t> 3 kg </a:t>
            </a:r>
            <a:r>
              <a:rPr lang="en-US" sz="2400" dirty="0" err="1">
                <a:latin typeface="Arial" charset="0"/>
              </a:rPr>
              <a:t>biji-bijian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utk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menghasilkan</a:t>
            </a:r>
            <a:r>
              <a:rPr lang="en-US" sz="2400" dirty="0">
                <a:latin typeface="Arial" charset="0"/>
              </a:rPr>
              <a:t> 1 kg </a:t>
            </a:r>
            <a:r>
              <a:rPr lang="en-US" sz="2400" dirty="0" err="1">
                <a:latin typeface="Arial" charset="0"/>
              </a:rPr>
              <a:t>daging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unggas</a:t>
            </a:r>
            <a:r>
              <a:rPr lang="en-US" sz="2400" dirty="0">
                <a:latin typeface="Arial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2400" dirty="0" err="1">
                <a:latin typeface="Arial" charset="0"/>
              </a:rPr>
              <a:t>Konversi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ke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biji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jagung</a:t>
            </a:r>
            <a:r>
              <a:rPr lang="en-US" sz="2400" dirty="0">
                <a:latin typeface="Arial" charset="0"/>
              </a:rPr>
              <a:t>, </a:t>
            </a:r>
            <a:r>
              <a:rPr lang="en-US" sz="2400" dirty="0" err="1">
                <a:latin typeface="Arial" charset="0"/>
              </a:rPr>
              <a:t>produktivitas</a:t>
            </a:r>
            <a:r>
              <a:rPr lang="en-US" sz="2400" dirty="0">
                <a:latin typeface="Arial" charset="0"/>
              </a:rPr>
              <a:t> / ha = 3,5 ton, target </a:t>
            </a:r>
            <a:r>
              <a:rPr lang="en-US" sz="2400" dirty="0" err="1">
                <a:latin typeface="Arial" charset="0"/>
              </a:rPr>
              <a:t>dgn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jenis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hibrida</a:t>
            </a:r>
            <a:r>
              <a:rPr lang="en-US" sz="2400" dirty="0">
                <a:latin typeface="Arial" charset="0"/>
              </a:rPr>
              <a:t> 6 ton </a:t>
            </a:r>
            <a:r>
              <a:rPr lang="en-US" sz="2400" dirty="0" err="1">
                <a:latin typeface="Arial" charset="0"/>
              </a:rPr>
              <a:t>biji</a:t>
            </a:r>
            <a:r>
              <a:rPr lang="en-US" sz="2400" dirty="0">
                <a:latin typeface="Arial" charset="0"/>
              </a:rPr>
              <a:t>/ha.</a:t>
            </a:r>
          </a:p>
          <a:p>
            <a:pPr>
              <a:lnSpc>
                <a:spcPct val="80000"/>
              </a:lnSpc>
            </a:pPr>
            <a:r>
              <a:rPr lang="en-US" sz="2400" dirty="0" err="1">
                <a:latin typeface="Arial" charset="0"/>
              </a:rPr>
              <a:t>Jadi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untuk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memproduksi</a:t>
            </a:r>
            <a:r>
              <a:rPr lang="en-US" sz="2400" dirty="0">
                <a:latin typeface="Arial" charset="0"/>
              </a:rPr>
              <a:t> 1 </a:t>
            </a:r>
            <a:r>
              <a:rPr lang="en-US" sz="2400" dirty="0" err="1">
                <a:latin typeface="Arial" charset="0"/>
              </a:rPr>
              <a:t>ekor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babi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dgn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berat</a:t>
            </a:r>
            <a:r>
              <a:rPr lang="en-US" sz="2400" dirty="0">
                <a:latin typeface="Arial" charset="0"/>
              </a:rPr>
              <a:t> 100 kg </a:t>
            </a:r>
            <a:r>
              <a:rPr lang="en-US" sz="2400" dirty="0" err="1">
                <a:latin typeface="Arial" charset="0"/>
              </a:rPr>
              <a:t>dibutuhkan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sekitar</a:t>
            </a:r>
            <a:r>
              <a:rPr lang="en-US" sz="2400" dirty="0">
                <a:latin typeface="Arial" charset="0"/>
              </a:rPr>
              <a:t> 500 kg </a:t>
            </a:r>
            <a:r>
              <a:rPr lang="en-US" sz="2400" dirty="0" err="1">
                <a:latin typeface="Arial" charset="0"/>
              </a:rPr>
              <a:t>biji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jagung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atau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setara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dengan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sekitar</a:t>
            </a:r>
            <a:r>
              <a:rPr lang="en-US" sz="2400" dirty="0">
                <a:latin typeface="Arial" charset="0"/>
              </a:rPr>
              <a:t> 0,125 Ha </a:t>
            </a:r>
            <a:r>
              <a:rPr lang="en-US" sz="2400" dirty="0" err="1">
                <a:latin typeface="Arial" charset="0"/>
              </a:rPr>
              <a:t>lahan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jagung</a:t>
            </a:r>
            <a:r>
              <a:rPr lang="en-US" sz="2400" dirty="0">
                <a:latin typeface="Arial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2400" dirty="0" err="1">
                <a:latin typeface="Arial" charset="0"/>
              </a:rPr>
              <a:t>Kebutuhan</a:t>
            </a:r>
            <a:r>
              <a:rPr lang="en-US" sz="2400" dirty="0">
                <a:latin typeface="Arial" charset="0"/>
              </a:rPr>
              <a:t> air per </a:t>
            </a:r>
            <a:r>
              <a:rPr lang="en-US" sz="2400" dirty="0" err="1">
                <a:latin typeface="Arial" charset="0"/>
              </a:rPr>
              <a:t>ekor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babi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dewasa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adalah</a:t>
            </a:r>
            <a:r>
              <a:rPr lang="en-US" sz="2400" dirty="0">
                <a:latin typeface="Arial" charset="0"/>
              </a:rPr>
              <a:t> 50 l / </a:t>
            </a:r>
            <a:r>
              <a:rPr lang="en-US" sz="2400" dirty="0" err="1">
                <a:latin typeface="Arial" charset="0"/>
              </a:rPr>
              <a:t>kepala</a:t>
            </a:r>
            <a:r>
              <a:rPr lang="en-US" sz="2400" dirty="0">
                <a:latin typeface="Arial" charset="0"/>
              </a:rPr>
              <a:t> / </a:t>
            </a:r>
            <a:r>
              <a:rPr lang="en-US" sz="2400" dirty="0" err="1">
                <a:latin typeface="Arial" charset="0"/>
              </a:rPr>
              <a:t>hari</a:t>
            </a:r>
            <a:endParaRPr lang="en-US" sz="24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2400" dirty="0" err="1">
                <a:latin typeface="Arial" charset="0"/>
              </a:rPr>
              <a:t>Konsumsi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daging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nasional</a:t>
            </a:r>
            <a:r>
              <a:rPr lang="en-US" sz="2400" dirty="0">
                <a:latin typeface="Arial" charset="0"/>
              </a:rPr>
              <a:t> per </a:t>
            </a:r>
            <a:r>
              <a:rPr lang="en-US" sz="2400" dirty="0" err="1">
                <a:latin typeface="Arial" charset="0"/>
              </a:rPr>
              <a:t>kapita</a:t>
            </a:r>
            <a:r>
              <a:rPr lang="en-US" sz="2400" dirty="0">
                <a:latin typeface="Arial" charset="0"/>
              </a:rPr>
              <a:t> / </a:t>
            </a:r>
            <a:r>
              <a:rPr lang="en-US" sz="2400" dirty="0" err="1">
                <a:latin typeface="Arial" charset="0"/>
              </a:rPr>
              <a:t>tahun</a:t>
            </a:r>
            <a:r>
              <a:rPr lang="en-US" sz="2400" dirty="0">
                <a:latin typeface="Arial" charset="0"/>
              </a:rPr>
              <a:t> = 14,6 kg, </a:t>
            </a:r>
            <a:r>
              <a:rPr lang="en-US" sz="2400" dirty="0" err="1">
                <a:latin typeface="Arial" charset="0"/>
              </a:rPr>
              <a:t>untuk</a:t>
            </a:r>
            <a:r>
              <a:rPr lang="en-US" sz="2400" dirty="0">
                <a:latin typeface="Arial" charset="0"/>
              </a:rPr>
              <a:t> NTT </a:t>
            </a:r>
            <a:r>
              <a:rPr lang="en-US" sz="2400" dirty="0" err="1">
                <a:latin typeface="Arial" charset="0"/>
              </a:rPr>
              <a:t>misalnya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hanya</a:t>
            </a:r>
            <a:r>
              <a:rPr lang="en-US" sz="2400" dirty="0">
                <a:latin typeface="Arial" charset="0"/>
              </a:rPr>
              <a:t> 1,6 kg/</a:t>
            </a:r>
            <a:r>
              <a:rPr lang="en-US" sz="2400" dirty="0" err="1">
                <a:latin typeface="Arial" charset="0"/>
              </a:rPr>
              <a:t>kapita</a:t>
            </a:r>
            <a:r>
              <a:rPr lang="en-US" sz="2400" dirty="0">
                <a:latin typeface="Arial" charset="0"/>
              </a:rPr>
              <a:t>/</a:t>
            </a:r>
            <a:r>
              <a:rPr lang="en-US" sz="2400" dirty="0" err="1">
                <a:latin typeface="Arial" charset="0"/>
              </a:rPr>
              <a:t>tahun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untuk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daging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sapi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dan</a:t>
            </a:r>
            <a:r>
              <a:rPr lang="en-US" sz="2400" dirty="0">
                <a:latin typeface="Arial" charset="0"/>
              </a:rPr>
              <a:t> 4,2 kg/</a:t>
            </a:r>
            <a:r>
              <a:rPr lang="en-US" sz="2400" dirty="0" err="1">
                <a:latin typeface="Arial" charset="0"/>
              </a:rPr>
              <a:t>kapita</a:t>
            </a:r>
            <a:r>
              <a:rPr lang="en-US" sz="2400" dirty="0">
                <a:latin typeface="Arial" charset="0"/>
              </a:rPr>
              <a:t>/</a:t>
            </a:r>
            <a:r>
              <a:rPr lang="en-US" sz="2400" dirty="0" err="1">
                <a:latin typeface="Arial" charset="0"/>
              </a:rPr>
              <a:t>tahun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daging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babi</a:t>
            </a:r>
            <a:r>
              <a:rPr lang="en-US" sz="2400" dirty="0">
                <a:latin typeface="Arial" charset="0"/>
              </a:rPr>
              <a:t>.</a:t>
            </a:r>
          </a:p>
          <a:p>
            <a:pPr marL="0" indent="0">
              <a:lnSpc>
                <a:spcPct val="80000"/>
              </a:lnSpc>
              <a:buNone/>
            </a:pPr>
            <a:endParaRPr lang="en-US" sz="2400" dirty="0"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CC"/>
                </a:solidFill>
              </a:rPr>
              <a:t>John FoEh</a:t>
            </a:r>
          </a:p>
        </p:txBody>
      </p:sp>
    </p:spTree>
    <p:extLst>
      <p:ext uri="{BB962C8B-B14F-4D97-AF65-F5344CB8AC3E}">
        <p14:creationId xmlns:p14="http://schemas.microsoft.com/office/powerpoint/2010/main" val="31476200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1373719" y="1215661"/>
            <a:ext cx="6570133" cy="4200174"/>
          </a:xfrm>
          <a:prstGeom prst="wedgeEllipseCallout">
            <a:avLst>
              <a:gd name="adj1" fmla="val -57954"/>
              <a:gd name="adj2" fmla="val 7396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64267" y="1998133"/>
            <a:ext cx="53170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LALU BAGAIMANA DENGAN SIKAP GEREJA ATAU TEOLOGIA KRISTEN: </a:t>
            </a:r>
            <a:r>
              <a:rPr lang="en-US" sz="3200" b="1" i="1" dirty="0">
                <a:solidFill>
                  <a:srgbClr val="000090"/>
                </a:solidFill>
              </a:rPr>
              <a:t>(</a:t>
            </a:r>
            <a:r>
              <a:rPr lang="en-US" sz="3200" b="1" i="1" dirty="0" err="1">
                <a:solidFill>
                  <a:srgbClr val="000090"/>
                </a:solidFill>
              </a:rPr>
              <a:t>Agen</a:t>
            </a:r>
            <a:r>
              <a:rPr lang="en-US" sz="3200" b="1" i="1" dirty="0">
                <a:solidFill>
                  <a:srgbClr val="000090"/>
                </a:solidFill>
              </a:rPr>
              <a:t> </a:t>
            </a:r>
            <a:r>
              <a:rPr lang="en-US" sz="3200" b="1" i="1" dirty="0" err="1">
                <a:solidFill>
                  <a:srgbClr val="000090"/>
                </a:solidFill>
              </a:rPr>
              <a:t>Misi</a:t>
            </a:r>
            <a:r>
              <a:rPr lang="en-US" sz="3200" b="1" i="1" dirty="0">
                <a:solidFill>
                  <a:srgbClr val="000090"/>
                </a:solidFill>
              </a:rPr>
              <a:t> </a:t>
            </a:r>
            <a:r>
              <a:rPr lang="en-US" sz="3200" b="1" i="1" dirty="0" err="1">
                <a:solidFill>
                  <a:srgbClr val="000090"/>
                </a:solidFill>
              </a:rPr>
              <a:t>Keselamatan</a:t>
            </a:r>
            <a:r>
              <a:rPr lang="en-US" sz="3200" b="1" i="1" dirty="0">
                <a:solidFill>
                  <a:srgbClr val="000090"/>
                </a:solidFill>
              </a:rPr>
              <a:t> Allah)</a:t>
            </a:r>
            <a:r>
              <a:rPr lang="en-US" sz="3200" b="1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5974475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072" y="188640"/>
            <a:ext cx="7772400" cy="11430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GB" sz="2400" b="1" dirty="0">
                <a:solidFill>
                  <a:srgbClr val="000080"/>
                </a:solidFill>
                <a:latin typeface="Arial"/>
                <a:ea typeface="Times New Roman"/>
                <a:cs typeface="Times New Roman"/>
              </a:rPr>
              <a:t>SEGERA MULAI DENGAN ETIKA LINGKUNGAN HIDUP UNTUK MENGATASI GAYA HIDUP KONSUMTIF: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6064" y="1556792"/>
            <a:ext cx="7772400" cy="4968552"/>
          </a:xfrm>
          <a:ln>
            <a:solidFill>
              <a:srgbClr val="3399FF"/>
            </a:solidFill>
          </a:ln>
        </p:spPr>
        <p:txBody>
          <a:bodyPr/>
          <a:lstStyle/>
          <a:p>
            <a:r>
              <a:rPr lang="en-US" sz="2400" dirty="0" err="1"/>
              <a:t>Bumi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alam</a:t>
            </a:r>
            <a:r>
              <a:rPr lang="en-US" sz="2400" dirty="0"/>
              <a:t> </a:t>
            </a:r>
            <a:r>
              <a:rPr lang="en-US" sz="2400" dirty="0" err="1"/>
              <a:t>raya</a:t>
            </a:r>
            <a:r>
              <a:rPr lang="en-US" sz="2400" dirty="0"/>
              <a:t> yang </a:t>
            </a:r>
            <a:r>
              <a:rPr lang="en-US" sz="2400" dirty="0" err="1"/>
              <a:t>Tuhan</a:t>
            </a:r>
            <a:r>
              <a:rPr lang="en-US" sz="2400" dirty="0"/>
              <a:t> </a:t>
            </a:r>
            <a:r>
              <a:rPr lang="en-US" sz="2400" dirty="0" err="1"/>
              <a:t>karuniakan</a:t>
            </a:r>
            <a:r>
              <a:rPr lang="en-US" sz="2400" dirty="0"/>
              <a:t> </a:t>
            </a:r>
            <a:r>
              <a:rPr lang="en-US" sz="2400" dirty="0" err="1"/>
              <a:t>kepada</a:t>
            </a:r>
            <a:r>
              <a:rPr lang="en-US" sz="2400" dirty="0"/>
              <a:t> </a:t>
            </a:r>
            <a:r>
              <a:rPr lang="en-US" sz="2400" dirty="0" err="1"/>
              <a:t>manusia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segala</a:t>
            </a:r>
            <a:r>
              <a:rPr lang="en-US" sz="2400" dirty="0"/>
              <a:t> </a:t>
            </a:r>
            <a:r>
              <a:rPr lang="en-US" sz="2400" dirty="0" err="1"/>
              <a:t>ciptaannya</a:t>
            </a:r>
            <a:r>
              <a:rPr lang="en-US" sz="2400" dirty="0"/>
              <a:t>, </a:t>
            </a:r>
            <a:r>
              <a:rPr lang="en-US" sz="2400" dirty="0" err="1"/>
              <a:t>kini</a:t>
            </a:r>
            <a:r>
              <a:rPr lang="en-US" sz="2400" dirty="0"/>
              <a:t> </a:t>
            </a:r>
            <a:r>
              <a:rPr lang="en-US" sz="2400" dirty="0" err="1"/>
              <a:t>telah</a:t>
            </a:r>
            <a:r>
              <a:rPr lang="en-US" sz="2400" dirty="0"/>
              <a:t> </a:t>
            </a:r>
            <a:r>
              <a:rPr lang="en-US" sz="2400" dirty="0" err="1"/>
              <a:t>berada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suatu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0000"/>
                </a:solidFill>
              </a:rPr>
              <a:t>kondisi</a:t>
            </a:r>
            <a:r>
              <a:rPr lang="en-US" sz="2400" dirty="0">
                <a:solidFill>
                  <a:srgbClr val="FF0000"/>
                </a:solidFill>
              </a:rPr>
              <a:t> yang </a:t>
            </a:r>
            <a:r>
              <a:rPr lang="en-US" sz="2400" dirty="0" err="1">
                <a:solidFill>
                  <a:srgbClr val="FF0000"/>
                </a:solidFill>
              </a:rPr>
              <a:t>sangat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memprihatinkan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Jika</a:t>
            </a:r>
            <a:r>
              <a:rPr lang="en-US" sz="2400" dirty="0"/>
              <a:t> di </a:t>
            </a:r>
            <a:r>
              <a:rPr lang="en-US" sz="2400" dirty="0" err="1"/>
              <a:t>awal</a:t>
            </a:r>
            <a:r>
              <a:rPr lang="en-US" sz="2400" dirty="0"/>
              <a:t> </a:t>
            </a:r>
            <a:r>
              <a:rPr lang="en-US" sz="2400" dirty="0" err="1"/>
              <a:t>penciptaan</a:t>
            </a:r>
            <a:r>
              <a:rPr lang="en-US" sz="2400" dirty="0"/>
              <a:t>, </a:t>
            </a:r>
            <a:r>
              <a:rPr lang="en-US" sz="2400" dirty="0" err="1"/>
              <a:t>keserakahan</a:t>
            </a:r>
            <a:r>
              <a:rPr lang="en-US" sz="2400" dirty="0"/>
              <a:t> </a:t>
            </a:r>
            <a:r>
              <a:rPr lang="en-US" sz="2400" dirty="0" err="1"/>
              <a:t>menyebabkan</a:t>
            </a:r>
            <a:r>
              <a:rPr lang="en-US" sz="2400" dirty="0"/>
              <a:t> </a:t>
            </a:r>
            <a:r>
              <a:rPr lang="en-US" sz="2400" dirty="0" err="1"/>
              <a:t>manusia</a:t>
            </a:r>
            <a:r>
              <a:rPr lang="en-US" sz="2400" dirty="0"/>
              <a:t> </a:t>
            </a:r>
            <a:r>
              <a:rPr lang="en-US" sz="2400" dirty="0" err="1"/>
              <a:t>jatuh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dosa</a:t>
            </a:r>
            <a:r>
              <a:rPr lang="en-US" sz="2400" dirty="0"/>
              <a:t>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saat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 –</a:t>
            </a:r>
            <a:r>
              <a:rPr lang="en-US" sz="2400" i="1" dirty="0" err="1"/>
              <a:t>dengan</a:t>
            </a:r>
            <a:r>
              <a:rPr lang="en-US" sz="2400" i="1" dirty="0"/>
              <a:t> </a:t>
            </a:r>
            <a:r>
              <a:rPr lang="en-US" sz="2400" i="1" dirty="0" err="1"/>
              <a:t>gaya</a:t>
            </a:r>
            <a:r>
              <a:rPr lang="en-US" sz="2400" dirty="0"/>
              <a:t> </a:t>
            </a:r>
            <a:r>
              <a:rPr lang="en-US" sz="2400" i="1" dirty="0" err="1"/>
              <a:t>affluenza</a:t>
            </a:r>
            <a:r>
              <a:rPr lang="en-US" sz="2400" i="1" dirty="0"/>
              <a:t> (</a:t>
            </a:r>
            <a:r>
              <a:rPr lang="en-US" sz="2400" i="1" dirty="0" err="1"/>
              <a:t>gaya</a:t>
            </a:r>
            <a:r>
              <a:rPr lang="en-US" sz="2400" i="1" dirty="0"/>
              <a:t> </a:t>
            </a:r>
            <a:r>
              <a:rPr lang="en-US" sz="2400" i="1" dirty="0" err="1"/>
              <a:t>hidup</a:t>
            </a:r>
            <a:r>
              <a:rPr lang="en-US" sz="2400" i="1" dirty="0"/>
              <a:t> </a:t>
            </a:r>
            <a:r>
              <a:rPr lang="en-US" sz="2400" i="1" dirty="0" err="1"/>
              <a:t>konsumtif</a:t>
            </a:r>
            <a:r>
              <a:rPr lang="en-US" sz="2400" i="1" dirty="0"/>
              <a:t>) yang </a:t>
            </a:r>
            <a:r>
              <a:rPr lang="en-US" sz="2400" i="1" dirty="0" err="1"/>
              <a:t>tidak</a:t>
            </a:r>
            <a:r>
              <a:rPr lang="en-US" sz="2400" i="1" dirty="0"/>
              <a:t> </a:t>
            </a:r>
            <a:r>
              <a:rPr lang="en-US" sz="2400" i="1" dirty="0" err="1"/>
              <a:t>lagi</a:t>
            </a:r>
            <a:r>
              <a:rPr lang="en-US" sz="2400" i="1" dirty="0"/>
              <a:t> </a:t>
            </a:r>
            <a:r>
              <a:rPr lang="en-US" sz="2400" i="1" dirty="0" err="1"/>
              <a:t>mempertimbangkan</a:t>
            </a:r>
            <a:r>
              <a:rPr lang="en-US" sz="2400" i="1" dirty="0"/>
              <a:t> </a:t>
            </a:r>
            <a:r>
              <a:rPr lang="en-US" sz="2400" i="1" dirty="0" err="1"/>
              <a:t>azas</a:t>
            </a:r>
            <a:r>
              <a:rPr lang="en-US" sz="2400" i="1" dirty="0"/>
              <a:t> </a:t>
            </a:r>
            <a:r>
              <a:rPr lang="en-US" sz="2400" i="1" dirty="0" err="1"/>
              <a:t>kegunaan</a:t>
            </a:r>
            <a:r>
              <a:rPr lang="en-US" sz="2400" i="1" dirty="0"/>
              <a:t> </a:t>
            </a:r>
            <a:r>
              <a:rPr lang="en-US" sz="2400" i="1" dirty="0" err="1"/>
              <a:t>dan</a:t>
            </a:r>
            <a:r>
              <a:rPr lang="en-US" sz="2400" i="1" dirty="0"/>
              <a:t> </a:t>
            </a:r>
            <a:r>
              <a:rPr lang="en-US" sz="2400" i="1" dirty="0" err="1"/>
              <a:t>keseimbangan</a:t>
            </a:r>
            <a:r>
              <a:rPr lang="en-US" sz="2400" i="1" dirty="0"/>
              <a:t> </a:t>
            </a:r>
            <a:r>
              <a:rPr lang="en-US" sz="2400" i="1" dirty="0" err="1"/>
              <a:t>ekologis</a:t>
            </a:r>
            <a:r>
              <a:rPr lang="en-US" sz="2400" i="1" dirty="0"/>
              <a:t> </a:t>
            </a:r>
            <a:r>
              <a:rPr lang="en-US" sz="2400" dirty="0"/>
              <a:t>–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0000"/>
                </a:solidFill>
              </a:rPr>
              <a:t>kondisi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bumi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menjadi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semakin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kritis</a:t>
            </a:r>
            <a:r>
              <a:rPr lang="en-US" sz="2400" dirty="0"/>
              <a:t>. </a:t>
            </a:r>
          </a:p>
          <a:p>
            <a:r>
              <a:rPr lang="en-US" sz="2400" dirty="0"/>
              <a:t>Salah </a:t>
            </a:r>
            <a:r>
              <a:rPr lang="en-US" sz="2400" dirty="0" err="1"/>
              <a:t>satu</a:t>
            </a:r>
            <a:r>
              <a:rPr lang="en-US" sz="2400" dirty="0"/>
              <a:t> model </a:t>
            </a:r>
            <a:r>
              <a:rPr lang="en-US" sz="2400" dirty="0" err="1"/>
              <a:t>etika</a:t>
            </a:r>
            <a:r>
              <a:rPr lang="en-US" sz="2400" dirty="0"/>
              <a:t> </a:t>
            </a:r>
            <a:r>
              <a:rPr lang="en-US" sz="2400" dirty="0" err="1"/>
              <a:t>terapan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upaya</a:t>
            </a:r>
            <a:r>
              <a:rPr lang="en-US" sz="2400" dirty="0"/>
              <a:t> </a:t>
            </a:r>
            <a:r>
              <a:rPr lang="en-US" sz="2400" dirty="0" err="1"/>
              <a:t>penyelamatan</a:t>
            </a:r>
            <a:r>
              <a:rPr lang="en-US" sz="2400" dirty="0"/>
              <a:t> SDA </a:t>
            </a:r>
            <a:r>
              <a:rPr lang="en-US" sz="2400" dirty="0" err="1"/>
              <a:t>dan</a:t>
            </a:r>
            <a:r>
              <a:rPr lang="en-US" sz="2400" dirty="0"/>
              <a:t> LH,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apa</a:t>
            </a:r>
            <a:r>
              <a:rPr lang="en-US" sz="2400" dirty="0"/>
              <a:t> yang </a:t>
            </a:r>
            <a:r>
              <a:rPr lang="en-US" sz="2400" dirty="0" err="1"/>
              <a:t>disebut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i="1" dirty="0">
                <a:solidFill>
                  <a:srgbClr val="FF0000"/>
                </a:solidFill>
              </a:rPr>
              <a:t>“green paradigm”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yang </a:t>
            </a:r>
            <a:r>
              <a:rPr lang="en-US" sz="2400" dirty="0" err="1"/>
              <a:t>menanwarkan</a:t>
            </a:r>
            <a:r>
              <a:rPr lang="en-US" sz="2400" dirty="0"/>
              <a:t> </a:t>
            </a:r>
            <a:r>
              <a:rPr lang="en-US" sz="2400" i="1" dirty="0">
                <a:solidFill>
                  <a:srgbClr val="FF0000"/>
                </a:solidFill>
              </a:rPr>
              <a:t>“green consumption</a:t>
            </a:r>
            <a:r>
              <a:rPr lang="en-US" sz="2400" dirty="0"/>
              <a:t>”. </a:t>
            </a:r>
          </a:p>
          <a:p>
            <a:r>
              <a:rPr lang="en-US" sz="2200" b="1" dirty="0">
                <a:solidFill>
                  <a:srgbClr val="000090"/>
                </a:solidFill>
                <a:latin typeface="Arial"/>
                <a:cs typeface="Arial"/>
              </a:rPr>
              <a:t>GEREJA HARUS MEMULAI DARI SINI, SEKARANG!</a:t>
            </a:r>
          </a:p>
        </p:txBody>
      </p:sp>
    </p:spTree>
    <p:extLst>
      <p:ext uri="{BB962C8B-B14F-4D97-AF65-F5344CB8AC3E}">
        <p14:creationId xmlns:p14="http://schemas.microsoft.com/office/powerpoint/2010/main" val="6612121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6064" y="260648"/>
            <a:ext cx="7772400" cy="1152128"/>
          </a:xfrm>
        </p:spPr>
        <p:txBody>
          <a:bodyPr/>
          <a:lstStyle/>
          <a:p>
            <a:r>
              <a:rPr lang="en-US" sz="3200" dirty="0"/>
              <a:t>Hal-</a:t>
            </a:r>
            <a:r>
              <a:rPr lang="en-US" sz="3200" dirty="0" err="1"/>
              <a:t>hal</a:t>
            </a:r>
            <a:r>
              <a:rPr lang="en-US" sz="3200" dirty="0"/>
              <a:t> yang </a:t>
            </a:r>
            <a:r>
              <a:rPr lang="en-US" sz="3200" dirty="0" err="1"/>
              <a:t>harus</a:t>
            </a:r>
            <a:r>
              <a:rPr lang="en-US" sz="3200" dirty="0"/>
              <a:t> </a:t>
            </a:r>
            <a:r>
              <a:rPr lang="en-US" sz="3200" dirty="0" err="1"/>
              <a:t>segera</a:t>
            </a:r>
            <a:r>
              <a:rPr lang="en-US" sz="3200" dirty="0"/>
              <a:t> </a:t>
            </a:r>
            <a:r>
              <a:rPr lang="en-US" sz="3200" dirty="0" err="1"/>
              <a:t>dibahas</a:t>
            </a:r>
            <a:r>
              <a:rPr lang="en-US" sz="3200" dirty="0"/>
              <a:t> </a:t>
            </a:r>
            <a:r>
              <a:rPr lang="en-US" sz="3200" dirty="0" err="1"/>
              <a:t>dari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 err="1"/>
              <a:t>Aspek</a:t>
            </a:r>
            <a:r>
              <a:rPr lang="en-US" sz="3200" dirty="0"/>
              <a:t> </a:t>
            </a:r>
            <a:r>
              <a:rPr lang="en-US" sz="3200" dirty="0" err="1"/>
              <a:t>Teologis</a:t>
            </a:r>
            <a:r>
              <a:rPr lang="en-US" sz="3200" dirty="0"/>
              <a:t>: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80" y="1340768"/>
            <a:ext cx="7772400" cy="5184576"/>
          </a:xfrm>
          <a:ln>
            <a:solidFill>
              <a:srgbClr val="3399FF"/>
            </a:solidFill>
          </a:ln>
        </p:spPr>
        <p:txBody>
          <a:bodyPr/>
          <a:lstStyle/>
          <a:p>
            <a:r>
              <a:rPr lang="en-US" sz="2400" dirty="0" err="1">
                <a:latin typeface="Arial"/>
                <a:cs typeface="Arial"/>
              </a:rPr>
              <a:t>Perbedaan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pemahaman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tentang</a:t>
            </a:r>
            <a:r>
              <a:rPr lang="en-US" sz="2400" dirty="0">
                <a:latin typeface="Arial"/>
                <a:cs typeface="Arial"/>
              </a:rPr>
              <a:t>; </a:t>
            </a:r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Antroposentrisme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Biosentrisme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&amp; </a:t>
            </a:r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Ekosentrisme</a:t>
            </a:r>
            <a:endParaRPr lang="en-US" sz="2400" dirty="0">
              <a:latin typeface="Arial"/>
              <a:cs typeface="Arial"/>
            </a:endParaRPr>
          </a:p>
          <a:p>
            <a:pPr lvl="0"/>
            <a:r>
              <a:rPr lang="en-US" sz="2400" dirty="0" err="1">
                <a:latin typeface="Arial"/>
                <a:cs typeface="Arial"/>
              </a:rPr>
              <a:t>Hubungan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Gereja</a:t>
            </a:r>
            <a:r>
              <a:rPr lang="en-US" sz="2400" dirty="0">
                <a:latin typeface="Arial"/>
                <a:cs typeface="Arial"/>
              </a:rPr>
              <a:t>, </a:t>
            </a:r>
            <a:r>
              <a:rPr lang="en-US" sz="2400" dirty="0" err="1">
                <a:latin typeface="Arial"/>
                <a:cs typeface="Arial"/>
              </a:rPr>
              <a:t>Masyarakat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dan</a:t>
            </a:r>
            <a:r>
              <a:rPr lang="en-US" sz="2400" dirty="0">
                <a:latin typeface="Arial"/>
                <a:cs typeface="Arial"/>
              </a:rPr>
              <a:t> Agama-agama </a:t>
            </a:r>
            <a:r>
              <a:rPr lang="en-US" sz="2400" dirty="0" err="1">
                <a:latin typeface="Arial"/>
                <a:cs typeface="Arial"/>
              </a:rPr>
              <a:t>terkait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Keselamatan</a:t>
            </a:r>
            <a:r>
              <a:rPr lang="en-US" sz="2400" dirty="0">
                <a:latin typeface="Arial"/>
                <a:cs typeface="Arial"/>
              </a:rPr>
              <a:t> SDA </a:t>
            </a:r>
            <a:r>
              <a:rPr lang="en-US" sz="2400" dirty="0" err="1">
                <a:latin typeface="Arial"/>
                <a:cs typeface="Arial"/>
              </a:rPr>
              <a:t>dan</a:t>
            </a:r>
            <a:r>
              <a:rPr lang="en-US" sz="2400" dirty="0">
                <a:latin typeface="Arial"/>
                <a:cs typeface="Arial"/>
              </a:rPr>
              <a:t> LH yang </a:t>
            </a:r>
            <a:r>
              <a:rPr lang="en-US" sz="2400" dirty="0" err="1">
                <a:latin typeface="Arial"/>
                <a:cs typeface="Arial"/>
              </a:rPr>
              <a:t>pada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gilirannya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juga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menyangkut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KESELAMATAN UMAT MANUSIA</a:t>
            </a:r>
          </a:p>
          <a:p>
            <a:pPr lvl="0"/>
            <a:r>
              <a:rPr lang="en-US" sz="2400" dirty="0" err="1">
                <a:latin typeface="Arial"/>
                <a:cs typeface="Arial"/>
              </a:rPr>
              <a:t>Penguatan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kearifan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lokal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di </a:t>
            </a:r>
            <a:r>
              <a:rPr lang="en-US" sz="2400" dirty="0" err="1">
                <a:latin typeface="Arial"/>
                <a:cs typeface="Arial"/>
              </a:rPr>
              <a:t>berbagai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tempat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dari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sisi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Teologi</a:t>
            </a:r>
            <a:r>
              <a:rPr lang="en-US" sz="2400" dirty="0">
                <a:latin typeface="Arial"/>
                <a:cs typeface="Arial"/>
              </a:rPr>
              <a:t> yang </a:t>
            </a:r>
            <a:r>
              <a:rPr lang="en-US" sz="2400" dirty="0" err="1">
                <a:latin typeface="Arial"/>
                <a:cs typeface="Arial"/>
              </a:rPr>
              <a:t>benar</a:t>
            </a:r>
            <a:r>
              <a:rPr lang="en-US" sz="2400" dirty="0">
                <a:latin typeface="Arial"/>
                <a:cs typeface="Arial"/>
              </a:rPr>
              <a:t>.</a:t>
            </a:r>
          </a:p>
          <a:p>
            <a:pPr lvl="0"/>
            <a:r>
              <a:rPr lang="en-US" sz="2400" dirty="0" err="1">
                <a:latin typeface="Arial"/>
                <a:cs typeface="Arial"/>
              </a:rPr>
              <a:t>Manusia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diarahkan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pada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kebijaksanaan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penggunaan</a:t>
            </a:r>
            <a:r>
              <a:rPr lang="en-US" sz="2400" dirty="0">
                <a:latin typeface="Arial"/>
                <a:cs typeface="Arial"/>
              </a:rPr>
              <a:t> SDA yang </a:t>
            </a:r>
            <a:r>
              <a:rPr lang="en-US" sz="2400" dirty="0" err="1">
                <a:latin typeface="Arial"/>
                <a:cs typeface="Arial"/>
              </a:rPr>
              <a:t>terbatas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tanpa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melupakan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generasi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berikut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  <a:p>
            <a:pPr lvl="0"/>
            <a:r>
              <a:rPr lang="en-US" sz="2400" dirty="0" err="1">
                <a:latin typeface="Arial"/>
                <a:cs typeface="Arial"/>
              </a:rPr>
              <a:t>Pemahaman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teologis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tentang</a:t>
            </a:r>
            <a:r>
              <a:rPr lang="en-US" sz="2400" dirty="0">
                <a:latin typeface="Arial"/>
                <a:cs typeface="Arial"/>
              </a:rPr>
              <a:t> SDA &amp; LH </a:t>
            </a:r>
            <a:r>
              <a:rPr lang="en-US" sz="2400" dirty="0" err="1">
                <a:latin typeface="Arial"/>
                <a:cs typeface="Arial"/>
              </a:rPr>
              <a:t>disediakan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bukan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untuk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manusia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saja</a:t>
            </a:r>
            <a:r>
              <a:rPr lang="en-US" sz="2400" dirty="0">
                <a:latin typeface="Arial"/>
                <a:cs typeface="Arial"/>
              </a:rPr>
              <a:t>, </a:t>
            </a:r>
            <a:r>
              <a:rPr lang="en-US" sz="2400" dirty="0" err="1">
                <a:latin typeface="Arial"/>
                <a:cs typeface="Arial"/>
              </a:rPr>
              <a:t>melainkan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juga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untuk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makhluk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hidup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yang lain</a:t>
            </a:r>
            <a:r>
              <a:rPr lang="en-US" sz="2400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46759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8072" y="262092"/>
            <a:ext cx="7916416" cy="6192688"/>
          </a:xfrm>
          <a:ln>
            <a:solidFill>
              <a:srgbClr val="3399FF"/>
            </a:solidFill>
          </a:ln>
        </p:spPr>
        <p:txBody>
          <a:bodyPr/>
          <a:lstStyle/>
          <a:p>
            <a:r>
              <a:rPr lang="en-US" sz="2800" b="1" dirty="0" err="1">
                <a:solidFill>
                  <a:srgbClr val="FF0000"/>
                </a:solidFill>
                <a:latin typeface="Arial"/>
                <a:cs typeface="Arial"/>
              </a:rPr>
              <a:t>Gereja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cs typeface="Arial"/>
              </a:rPr>
              <a:t>membahas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cs typeface="Arial"/>
              </a:rPr>
              <a:t>dan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cs typeface="Arial"/>
              </a:rPr>
              <a:t>mengkampanyekan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cs typeface="Arial"/>
              </a:rPr>
              <a:t>aspek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cs typeface="Arial"/>
              </a:rPr>
              <a:t>teologis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cs typeface="Arial"/>
              </a:rPr>
              <a:t>dari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cs typeface="Arial"/>
              </a:rPr>
              <a:t>hal-hal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cs typeface="Arial"/>
              </a:rPr>
              <a:t>berikut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cs typeface="Arial"/>
              </a:rPr>
              <a:t>ini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</a:p>
          <a:p>
            <a:pPr marL="0" indent="0">
              <a:buNone/>
            </a:pPr>
            <a:endParaRPr lang="en-US" sz="12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lvl="1"/>
            <a:r>
              <a:rPr lang="en-US" sz="2400" dirty="0" err="1">
                <a:latin typeface="Arial"/>
                <a:cs typeface="Arial"/>
              </a:rPr>
              <a:t>Menciptakan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budaya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untuk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mencintai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dan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memelihara</a:t>
            </a:r>
            <a:r>
              <a:rPr lang="en-US" sz="2400" dirty="0">
                <a:latin typeface="Arial"/>
                <a:cs typeface="Arial"/>
              </a:rPr>
              <a:t> SDA di </a:t>
            </a:r>
            <a:r>
              <a:rPr lang="en-US" sz="2400" dirty="0" err="1">
                <a:latin typeface="Arial"/>
                <a:cs typeface="Arial"/>
              </a:rPr>
              <a:t>sekitar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lingkungannya</a:t>
            </a:r>
            <a:r>
              <a:rPr lang="en-US" sz="2400" dirty="0">
                <a:latin typeface="Arial"/>
                <a:cs typeface="Arial"/>
              </a:rPr>
              <a:t>. </a:t>
            </a:r>
          </a:p>
          <a:p>
            <a:pPr lvl="1"/>
            <a:r>
              <a:rPr lang="en-US" sz="2400" dirty="0" err="1">
                <a:latin typeface="Arial"/>
                <a:cs typeface="Arial"/>
              </a:rPr>
              <a:t>Mengurangi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sampah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dapur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dan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membiasakan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membuang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sampah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pada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tempatnya</a:t>
            </a:r>
            <a:endParaRPr lang="en-US" sz="2400" dirty="0">
              <a:latin typeface="Arial"/>
              <a:cs typeface="Arial"/>
            </a:endParaRPr>
          </a:p>
          <a:p>
            <a:pPr lvl="1"/>
            <a:r>
              <a:rPr lang="en-US" sz="2400" dirty="0" err="1">
                <a:latin typeface="Arial"/>
                <a:cs typeface="Arial"/>
              </a:rPr>
              <a:t>Tidak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melakukan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kebiasaan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memburu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binatang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langka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serta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menghentikan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kebiasaan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mengoleksi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binatang</a:t>
            </a:r>
            <a:r>
              <a:rPr lang="en-US" sz="2400" dirty="0">
                <a:latin typeface="Arial"/>
                <a:cs typeface="Arial"/>
              </a:rPr>
              <a:t> demi </a:t>
            </a:r>
            <a:r>
              <a:rPr lang="en-US" sz="2400" dirty="0" err="1">
                <a:latin typeface="Arial"/>
                <a:cs typeface="Arial"/>
              </a:rPr>
              <a:t>kepentingan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pribadi</a:t>
            </a:r>
            <a:endParaRPr lang="en-US" sz="2400" dirty="0">
              <a:latin typeface="Arial"/>
              <a:cs typeface="Arial"/>
            </a:endParaRPr>
          </a:p>
          <a:p>
            <a:pPr lvl="1"/>
            <a:r>
              <a:rPr lang="en-US" sz="2400" dirty="0" err="1">
                <a:latin typeface="Arial"/>
                <a:cs typeface="Arial"/>
              </a:rPr>
              <a:t>Mengampanyekan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penggunakan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peralatan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rumah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tangga</a:t>
            </a:r>
            <a:r>
              <a:rPr lang="en-US" sz="2400" dirty="0">
                <a:latin typeface="Arial"/>
                <a:cs typeface="Arial"/>
              </a:rPr>
              <a:t> yang </a:t>
            </a:r>
            <a:r>
              <a:rPr lang="en-US" sz="2400" dirty="0" err="1">
                <a:latin typeface="Arial"/>
                <a:cs typeface="Arial"/>
              </a:rPr>
              <a:t>ramah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lingkungan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serta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mendukung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gerakan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go green</a:t>
            </a:r>
            <a:r>
              <a:rPr lang="en-US" sz="2400" dirty="0">
                <a:latin typeface="Arial"/>
                <a:cs typeface="Arial"/>
              </a:rPr>
              <a:t>.</a:t>
            </a:r>
          </a:p>
          <a:p>
            <a:pPr lvl="1"/>
            <a:r>
              <a:rPr lang="en-US" sz="2400" dirty="0" err="1">
                <a:latin typeface="Arial"/>
                <a:cs typeface="Arial"/>
              </a:rPr>
              <a:t>Menghemat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pemakaian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kertas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dan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plastik</a:t>
            </a:r>
            <a:endParaRPr lang="en-US" sz="2400" dirty="0">
              <a:latin typeface="Arial"/>
              <a:cs typeface="Arial"/>
            </a:endParaRPr>
          </a:p>
          <a:p>
            <a:pPr lvl="1"/>
            <a:r>
              <a:rPr lang="en-US" sz="2400" dirty="0" err="1">
                <a:latin typeface="Arial"/>
                <a:cs typeface="Arial"/>
              </a:rPr>
              <a:t>Menghemat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dalam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penggunaan</a:t>
            </a:r>
            <a:r>
              <a:rPr lang="en-US" sz="2400" dirty="0">
                <a:latin typeface="Arial"/>
                <a:cs typeface="Arial"/>
              </a:rPr>
              <a:t> air </a:t>
            </a:r>
            <a:r>
              <a:rPr lang="en-US" sz="2400" dirty="0" err="1">
                <a:latin typeface="Arial"/>
                <a:cs typeface="Arial"/>
              </a:rPr>
              <a:t>tanah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63748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0186" y="458672"/>
            <a:ext cx="7849684" cy="6156762"/>
          </a:xfrm>
          <a:ln>
            <a:solidFill>
              <a:srgbClr val="4F81BD"/>
            </a:solidFill>
          </a:ln>
        </p:spPr>
        <p:txBody>
          <a:bodyPr/>
          <a:lstStyle/>
          <a:p>
            <a:pPr lvl="1"/>
            <a:r>
              <a:rPr lang="en-US" sz="2400" dirty="0" err="1">
                <a:latin typeface="Arial"/>
                <a:cs typeface="Arial"/>
              </a:rPr>
              <a:t>Menghemat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penggunaan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energi</a:t>
            </a:r>
            <a:r>
              <a:rPr lang="en-US" sz="2400" dirty="0">
                <a:latin typeface="Arial"/>
                <a:cs typeface="Arial"/>
              </a:rPr>
              <a:t> (</a:t>
            </a:r>
            <a:r>
              <a:rPr lang="en-US" sz="2400" dirty="0" err="1">
                <a:latin typeface="Arial"/>
                <a:cs typeface="Arial"/>
              </a:rPr>
              <a:t>listrik</a:t>
            </a:r>
            <a:r>
              <a:rPr lang="en-US" sz="2400" dirty="0">
                <a:latin typeface="Arial"/>
                <a:cs typeface="Arial"/>
              </a:rPr>
              <a:t>, BBM, gas, </a:t>
            </a:r>
            <a:r>
              <a:rPr lang="en-US" sz="2400" dirty="0" err="1">
                <a:latin typeface="Arial"/>
                <a:cs typeface="Arial"/>
              </a:rPr>
              <a:t>dll</a:t>
            </a:r>
            <a:r>
              <a:rPr lang="en-US" sz="2400" dirty="0">
                <a:latin typeface="Arial"/>
                <a:cs typeface="Arial"/>
              </a:rPr>
              <a:t>)</a:t>
            </a:r>
          </a:p>
          <a:p>
            <a:pPr lvl="1"/>
            <a:r>
              <a:rPr lang="en-US" sz="2400" dirty="0" err="1">
                <a:latin typeface="Arial"/>
                <a:cs typeface="Arial"/>
              </a:rPr>
              <a:t>Selalu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menggunakan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prinsip</a:t>
            </a:r>
            <a:r>
              <a:rPr lang="en-US" sz="2400" dirty="0">
                <a:latin typeface="Arial"/>
                <a:cs typeface="Arial"/>
              </a:rPr>
              <a:t> 4R </a:t>
            </a:r>
            <a:r>
              <a:rPr lang="en-US" sz="2400" i="1" dirty="0">
                <a:latin typeface="Arial"/>
                <a:cs typeface="Arial"/>
              </a:rPr>
              <a:t>(Reduce, Re-use, Recycle, Repair)</a:t>
            </a:r>
            <a:endParaRPr lang="en-US" sz="2400" dirty="0">
              <a:latin typeface="Arial"/>
              <a:cs typeface="Arial"/>
            </a:endParaRPr>
          </a:p>
          <a:p>
            <a:pPr lvl="1"/>
            <a:r>
              <a:rPr lang="en-US" sz="2400" dirty="0" err="1">
                <a:latin typeface="Arial"/>
                <a:cs typeface="Arial"/>
              </a:rPr>
              <a:t>Berpartisipasi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aktif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dalam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kampanye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pelestarian</a:t>
            </a:r>
            <a:r>
              <a:rPr lang="en-US" sz="2400" dirty="0">
                <a:latin typeface="Arial"/>
                <a:cs typeface="Arial"/>
              </a:rPr>
              <a:t> SDA </a:t>
            </a:r>
            <a:r>
              <a:rPr lang="en-US" sz="2400" dirty="0" err="1">
                <a:latin typeface="Arial"/>
                <a:cs typeface="Arial"/>
              </a:rPr>
              <a:t>dan</a:t>
            </a:r>
            <a:r>
              <a:rPr lang="en-US" sz="2400" dirty="0">
                <a:latin typeface="Arial"/>
                <a:cs typeface="Arial"/>
              </a:rPr>
              <a:t> LH</a:t>
            </a:r>
          </a:p>
          <a:p>
            <a:pPr lvl="1"/>
            <a:r>
              <a:rPr lang="en-US" sz="2400" dirty="0" err="1">
                <a:latin typeface="Arial"/>
                <a:cs typeface="Arial"/>
              </a:rPr>
              <a:t>Meningkatkan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pemanfaatan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sumberdaya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terbarukan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untuk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kebutuhan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energi</a:t>
            </a:r>
            <a:r>
              <a:rPr lang="en-US" sz="2400" dirty="0">
                <a:latin typeface="Arial"/>
                <a:cs typeface="Arial"/>
              </a:rPr>
              <a:t>. </a:t>
            </a:r>
          </a:p>
          <a:p>
            <a:pPr lvl="1"/>
            <a:r>
              <a:rPr lang="en-US" sz="2400" dirty="0" err="1">
                <a:latin typeface="Arial"/>
                <a:cs typeface="Arial"/>
              </a:rPr>
              <a:t>Penggantian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teknologi</a:t>
            </a:r>
            <a:r>
              <a:rPr lang="en-US" sz="2400" dirty="0">
                <a:latin typeface="Arial"/>
                <a:cs typeface="Arial"/>
              </a:rPr>
              <a:t> yang </a:t>
            </a:r>
            <a:r>
              <a:rPr lang="en-US" sz="2400" dirty="0" err="1">
                <a:latin typeface="Arial"/>
                <a:cs typeface="Arial"/>
              </a:rPr>
              <a:t>tidak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merusak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ozon</a:t>
            </a:r>
            <a:r>
              <a:rPr lang="en-US" sz="2400" dirty="0">
                <a:latin typeface="Arial"/>
                <a:cs typeface="Arial"/>
              </a:rPr>
              <a:t>. </a:t>
            </a:r>
          </a:p>
          <a:p>
            <a:pPr lvl="1"/>
            <a:r>
              <a:rPr lang="en-US" sz="2400" dirty="0" err="1">
                <a:latin typeface="Arial"/>
                <a:cs typeface="Arial"/>
              </a:rPr>
              <a:t>Menggunakan</a:t>
            </a:r>
            <a:r>
              <a:rPr lang="en-US" sz="2400" dirty="0">
                <a:latin typeface="Arial"/>
                <a:cs typeface="Arial"/>
              </a:rPr>
              <a:t> predator </a:t>
            </a:r>
            <a:r>
              <a:rPr lang="en-US" sz="2400" dirty="0" err="1">
                <a:latin typeface="Arial"/>
                <a:cs typeface="Arial"/>
              </a:rPr>
              <a:t>alami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untuk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membasmi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hama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tanaman</a:t>
            </a:r>
            <a:r>
              <a:rPr lang="en-US" sz="2400" dirty="0">
                <a:latin typeface="Arial"/>
                <a:cs typeface="Arial"/>
              </a:rPr>
              <a:t>.</a:t>
            </a:r>
          </a:p>
          <a:p>
            <a:pPr lvl="1"/>
            <a:r>
              <a:rPr lang="en-US" sz="2400" dirty="0" err="1">
                <a:latin typeface="Arial"/>
                <a:cs typeface="Arial"/>
              </a:rPr>
              <a:t>Pemberdayaan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taman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kota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dan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lingkungan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buatan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lainnya</a:t>
            </a:r>
            <a:endParaRPr lang="en-US" sz="2400" dirty="0">
              <a:latin typeface="Arial"/>
              <a:cs typeface="Arial"/>
            </a:endParaRPr>
          </a:p>
          <a:p>
            <a:pPr lvl="1"/>
            <a:r>
              <a:rPr lang="en-US" sz="2400" dirty="0" err="1">
                <a:latin typeface="Arial"/>
                <a:cs typeface="Arial"/>
              </a:rPr>
              <a:t>Pemanfaatan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limbah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pertanian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dan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peternakan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sebagai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pupuk</a:t>
            </a:r>
            <a:r>
              <a:rPr lang="en-US" sz="2400" dirty="0">
                <a:latin typeface="Arial"/>
                <a:cs typeface="Arial"/>
              </a:rPr>
              <a:t> organic, </a:t>
            </a:r>
            <a:r>
              <a:rPr lang="en-US" sz="2400" dirty="0" err="1">
                <a:latin typeface="Arial"/>
                <a:cs typeface="Arial"/>
              </a:rPr>
              <a:t>dsb</a:t>
            </a:r>
            <a:r>
              <a:rPr lang="en-US" sz="2400" dirty="0">
                <a:latin typeface="Arial"/>
                <a:cs typeface="Arial"/>
              </a:rPr>
              <a:t>. 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95985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8001000" cy="762000"/>
          </a:xfrm>
          <a:noFill/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005C2A"/>
                </a:solidFill>
                <a:latin typeface="Times New Roman" charset="0"/>
              </a:rPr>
              <a:t>KAJIAN TEOLOGI PRAKTIS TENTANG PEMBANGUNAN BERKELANJUTAN</a:t>
            </a:r>
            <a:endParaRPr lang="en-AU" sz="3200" b="1" dirty="0">
              <a:solidFill>
                <a:srgbClr val="005C2A"/>
              </a:solidFill>
              <a:latin typeface="Times New Roman" charset="0"/>
            </a:endParaRPr>
          </a:p>
        </p:txBody>
      </p:sp>
      <p:sp>
        <p:nvSpPr>
          <p:cNvPr id="80898" name="Oval 3"/>
          <p:cNvSpPr>
            <a:spLocks noChangeArrowheads="1"/>
          </p:cNvSpPr>
          <p:nvPr/>
        </p:nvSpPr>
        <p:spPr bwMode="auto">
          <a:xfrm>
            <a:off x="5684838" y="4351338"/>
            <a:ext cx="2620962" cy="1173162"/>
          </a:xfrm>
          <a:prstGeom prst="ellipse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A0658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LINGKUNGAN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A0658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HIDUP</a:t>
            </a:r>
          </a:p>
        </p:txBody>
      </p:sp>
      <p:sp>
        <p:nvSpPr>
          <p:cNvPr id="80899" name="Oval 4"/>
          <p:cNvSpPr>
            <a:spLocks noChangeArrowheads="1"/>
          </p:cNvSpPr>
          <p:nvPr/>
        </p:nvSpPr>
        <p:spPr bwMode="auto">
          <a:xfrm>
            <a:off x="1752600" y="4283075"/>
            <a:ext cx="2474913" cy="1241425"/>
          </a:xfrm>
          <a:prstGeom prst="ellipse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A0C60"/>
                </a:solidFill>
                <a:latin typeface="Arial" charset="0"/>
                <a:ea typeface="ＭＳ Ｐゴシック" charset="0"/>
                <a:cs typeface="ＭＳ Ｐゴシック" charset="0"/>
              </a:rPr>
              <a:t>SOSIAL</a:t>
            </a:r>
          </a:p>
        </p:txBody>
      </p:sp>
      <p:sp>
        <p:nvSpPr>
          <p:cNvPr id="80900" name="Oval 5"/>
          <p:cNvSpPr>
            <a:spLocks noGrp="1" noChangeArrowheads="1"/>
          </p:cNvSpPr>
          <p:nvPr>
            <p:ph type="body" idx="1"/>
          </p:nvPr>
        </p:nvSpPr>
        <p:spPr>
          <a:xfrm>
            <a:off x="3189288" y="1828800"/>
            <a:ext cx="3059112" cy="1104900"/>
          </a:xfrm>
          <a:prstGeom prst="ellipse">
            <a:avLst/>
          </a:prstGeom>
          <a:solidFill>
            <a:srgbClr val="CCFF66"/>
          </a:solidFill>
          <a:ln cap="flat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0A043A"/>
                </a:solidFill>
                <a:latin typeface="Arial Narrow" charset="0"/>
              </a:rPr>
              <a:t>EKONOMI</a:t>
            </a:r>
          </a:p>
        </p:txBody>
      </p:sp>
      <p:sp>
        <p:nvSpPr>
          <p:cNvPr id="80901" name="Line 6"/>
          <p:cNvSpPr>
            <a:spLocks noChangeShapeType="1"/>
          </p:cNvSpPr>
          <p:nvPr/>
        </p:nvSpPr>
        <p:spPr bwMode="auto">
          <a:xfrm flipH="1">
            <a:off x="2990850" y="2901950"/>
            <a:ext cx="1019175" cy="1381125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902" name="Line 7"/>
          <p:cNvSpPr>
            <a:spLocks noChangeShapeType="1"/>
          </p:cNvSpPr>
          <p:nvPr/>
        </p:nvSpPr>
        <p:spPr bwMode="auto">
          <a:xfrm>
            <a:off x="5684838" y="2833688"/>
            <a:ext cx="1165225" cy="151765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903" name="Line 8"/>
          <p:cNvSpPr>
            <a:spLocks noChangeShapeType="1"/>
          </p:cNvSpPr>
          <p:nvPr/>
        </p:nvSpPr>
        <p:spPr bwMode="auto">
          <a:xfrm>
            <a:off x="4227513" y="4833938"/>
            <a:ext cx="1457325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0904" name="Rectangle 9"/>
          <p:cNvSpPr>
            <a:spLocks noChangeArrowheads="1"/>
          </p:cNvSpPr>
          <p:nvPr/>
        </p:nvSpPr>
        <p:spPr bwMode="auto">
          <a:xfrm>
            <a:off x="1066800" y="57150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4400" dirty="0" err="1">
                <a:solidFill>
                  <a:srgbClr val="00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Serasi</a:t>
            </a:r>
            <a:r>
              <a:rPr lang="en-US" sz="4400" dirty="0">
                <a:solidFill>
                  <a:srgbClr val="00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Selaras</a:t>
            </a:r>
            <a:r>
              <a:rPr lang="en-US" sz="4400" dirty="0">
                <a:solidFill>
                  <a:srgbClr val="00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Seimbang</a:t>
            </a:r>
            <a:endParaRPr lang="en-US" sz="4400" dirty="0">
              <a:solidFill>
                <a:srgbClr val="000000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010753"/>
      </p:ext>
    </p:extLst>
  </p:cSld>
  <p:clrMapOvr>
    <a:masterClrMapping/>
  </p:clrMapOvr>
  <p:transition>
    <p:randomBar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/>
          </p:nvPr>
        </p:nvSpPr>
        <p:spPr>
          <a:xfrm>
            <a:off x="1073880" y="256780"/>
            <a:ext cx="7772400" cy="695846"/>
          </a:xfrm>
          <a:ln>
            <a:solidFill>
              <a:srgbClr val="6F6F74"/>
            </a:solidFill>
          </a:ln>
        </p:spPr>
        <p:txBody>
          <a:bodyPr/>
          <a:lstStyle/>
          <a:p>
            <a:pPr eaLnBrk="1" hangingPunct="1"/>
            <a:r>
              <a:rPr lang="en-US" sz="3200" b="1" dirty="0">
                <a:latin typeface="Times New Roman" charset="0"/>
              </a:rPr>
              <a:t>PENUTUP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91520" y="1199599"/>
            <a:ext cx="7772400" cy="534527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2400" dirty="0" err="1">
                <a:latin typeface="Arial Narrow"/>
                <a:cs typeface="Arial Narrow"/>
              </a:rPr>
              <a:t>Gereja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sebagai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b="1" dirty="0" err="1">
                <a:solidFill>
                  <a:srgbClr val="00664D"/>
                </a:solidFill>
                <a:latin typeface="Arial Narrow"/>
                <a:cs typeface="Arial Narrow"/>
              </a:rPr>
              <a:t>Agen</a:t>
            </a:r>
            <a:r>
              <a:rPr lang="en-US" sz="2400" b="1" dirty="0">
                <a:solidFill>
                  <a:srgbClr val="00664D"/>
                </a:solidFill>
                <a:latin typeface="Arial Narrow"/>
                <a:cs typeface="Arial Narrow"/>
              </a:rPr>
              <a:t> </a:t>
            </a:r>
            <a:r>
              <a:rPr lang="en-US" sz="2400" b="1" dirty="0" err="1">
                <a:solidFill>
                  <a:srgbClr val="00664D"/>
                </a:solidFill>
                <a:latin typeface="Arial Narrow"/>
                <a:cs typeface="Arial Narrow"/>
              </a:rPr>
              <a:t>Misi</a:t>
            </a:r>
            <a:r>
              <a:rPr lang="en-US" sz="2400" b="1" dirty="0">
                <a:solidFill>
                  <a:srgbClr val="00664D"/>
                </a:solidFill>
                <a:latin typeface="Arial Narrow"/>
                <a:cs typeface="Arial Narrow"/>
              </a:rPr>
              <a:t> </a:t>
            </a:r>
            <a:r>
              <a:rPr lang="en-US" sz="2400" b="1" dirty="0" err="1">
                <a:solidFill>
                  <a:srgbClr val="00664D"/>
                </a:solidFill>
                <a:latin typeface="Arial Narrow"/>
                <a:cs typeface="Arial Narrow"/>
              </a:rPr>
              <a:t>Meselamatan</a:t>
            </a:r>
            <a:r>
              <a:rPr lang="en-US" sz="2400" b="1" dirty="0">
                <a:solidFill>
                  <a:srgbClr val="00664D"/>
                </a:solidFill>
                <a:latin typeface="Arial Narrow"/>
                <a:cs typeface="Arial Narrow"/>
              </a:rPr>
              <a:t> Allah </a:t>
            </a:r>
            <a:r>
              <a:rPr lang="en-US" sz="2400" dirty="0" err="1">
                <a:latin typeface="Arial Narrow"/>
                <a:cs typeface="Arial Narrow"/>
              </a:rPr>
              <a:t>perlu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lebih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banyak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bicara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tentang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Narrow"/>
                <a:cs typeface="Arial Narrow"/>
              </a:rPr>
              <a:t>krisis</a:t>
            </a:r>
            <a:r>
              <a:rPr lang="en-US" sz="240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Narrow"/>
                <a:cs typeface="Arial Narrow"/>
              </a:rPr>
              <a:t>ekologi</a:t>
            </a:r>
            <a:r>
              <a:rPr lang="en-US" sz="240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Narrow"/>
                <a:cs typeface="Arial Narrow"/>
              </a:rPr>
              <a:t>dan</a:t>
            </a:r>
            <a:r>
              <a:rPr lang="en-US" sz="240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Narrow"/>
                <a:cs typeface="Arial Narrow"/>
              </a:rPr>
              <a:t>etika</a:t>
            </a:r>
            <a:r>
              <a:rPr lang="en-US" sz="240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Narrow"/>
                <a:cs typeface="Arial Narrow"/>
              </a:rPr>
              <a:t>lingkungan</a:t>
            </a:r>
            <a:r>
              <a:rPr lang="en-US" sz="2400" dirty="0">
                <a:latin typeface="Arial Narrow"/>
                <a:cs typeface="Arial Narrow"/>
              </a:rPr>
              <a:t>.</a:t>
            </a:r>
          </a:p>
          <a:p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Penegakan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keadilan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bukan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hanya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kepada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b="1" dirty="0" err="1">
                <a:latin typeface="Arial Narrow"/>
                <a:cs typeface="Arial Narrow"/>
              </a:rPr>
              <a:t>manusia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tetapi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juga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kepada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Narrow"/>
                <a:cs typeface="Arial Narrow"/>
              </a:rPr>
              <a:t>seluruh</a:t>
            </a:r>
            <a:r>
              <a:rPr lang="en-US" sz="2400" b="1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 Narrow"/>
                <a:cs typeface="Arial Narrow"/>
              </a:rPr>
              <a:t>ciptaan</a:t>
            </a:r>
            <a:r>
              <a:rPr lang="en-US" sz="2400" b="1" dirty="0">
                <a:solidFill>
                  <a:srgbClr val="000000"/>
                </a:solidFill>
                <a:latin typeface="Arial Narrow"/>
                <a:cs typeface="Arial Narrow"/>
              </a:rPr>
              <a:t> Allah</a:t>
            </a:r>
            <a:r>
              <a:rPr lang="en-US" sz="2400" dirty="0">
                <a:latin typeface="Arial Narrow"/>
                <a:cs typeface="Arial Narrow"/>
              </a:rPr>
              <a:t>.</a:t>
            </a:r>
          </a:p>
          <a:p>
            <a:r>
              <a:rPr lang="en-US" sz="2400" dirty="0" err="1">
                <a:latin typeface="Arial Narrow"/>
                <a:cs typeface="Arial Narrow"/>
              </a:rPr>
              <a:t>Kitab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Kejadian</a:t>
            </a:r>
            <a:r>
              <a:rPr lang="en-US" sz="2400" dirty="0">
                <a:latin typeface="Arial Narrow"/>
                <a:cs typeface="Arial Narrow"/>
              </a:rPr>
              <a:t> 1:27-28 </a:t>
            </a:r>
            <a:r>
              <a:rPr lang="en-US" sz="2400" dirty="0" err="1">
                <a:latin typeface="Arial Narrow"/>
                <a:cs typeface="Arial Narrow"/>
              </a:rPr>
              <a:t>harus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dimaknai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sebagai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membawa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Arial Narrow"/>
                <a:cs typeface="Arial Narrow"/>
              </a:rPr>
              <a:t>kedamaian</a:t>
            </a:r>
            <a:r>
              <a:rPr lang="en-US" sz="2400" dirty="0">
                <a:solidFill>
                  <a:srgbClr val="000090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Arial Narrow"/>
                <a:cs typeface="Arial Narrow"/>
              </a:rPr>
              <a:t>maupun</a:t>
            </a:r>
            <a:r>
              <a:rPr lang="en-US" sz="2400" dirty="0">
                <a:solidFill>
                  <a:srgbClr val="000090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Arial Narrow"/>
                <a:cs typeface="Arial Narrow"/>
              </a:rPr>
              <a:t>keharmonisan</a:t>
            </a:r>
            <a:r>
              <a:rPr lang="en-US" sz="2400" dirty="0">
                <a:solidFill>
                  <a:srgbClr val="000090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manusia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dengan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ciptaan</a:t>
            </a:r>
            <a:r>
              <a:rPr lang="en-US" sz="2400" dirty="0">
                <a:latin typeface="Arial Narrow"/>
                <a:cs typeface="Arial Narrow"/>
              </a:rPr>
              <a:t> Allah yang </a:t>
            </a:r>
            <a:r>
              <a:rPr lang="en-US" sz="2400" dirty="0" err="1">
                <a:latin typeface="Arial Narrow"/>
                <a:cs typeface="Arial Narrow"/>
              </a:rPr>
              <a:t>lainnya</a:t>
            </a:r>
            <a:r>
              <a:rPr lang="en-US" sz="2400" dirty="0">
                <a:latin typeface="Arial Narrow"/>
                <a:cs typeface="Arial Narrow"/>
              </a:rPr>
              <a:t>. </a:t>
            </a:r>
          </a:p>
          <a:p>
            <a:r>
              <a:rPr lang="en-US" sz="2400" dirty="0" err="1">
                <a:solidFill>
                  <a:srgbClr val="FF0000"/>
                </a:solidFill>
                <a:latin typeface="Arial Narrow"/>
                <a:cs typeface="Arial Narrow"/>
              </a:rPr>
              <a:t>Penegakkan</a:t>
            </a:r>
            <a:r>
              <a:rPr lang="en-US" sz="240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 Narrow"/>
                <a:cs typeface="Arial Narrow"/>
              </a:rPr>
              <a:t>keadilan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terhadap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alam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menjaga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manusia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untuk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Arial Narrow"/>
                <a:cs typeface="Arial Narrow"/>
              </a:rPr>
              <a:t>tidak</a:t>
            </a:r>
            <a:r>
              <a:rPr lang="en-US" sz="2400" dirty="0">
                <a:solidFill>
                  <a:srgbClr val="000090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solidFill>
                  <a:srgbClr val="000090"/>
                </a:solidFill>
                <a:latin typeface="Arial Narrow"/>
                <a:cs typeface="Arial Narrow"/>
              </a:rPr>
              <a:t>semena-mena</a:t>
            </a:r>
            <a:r>
              <a:rPr lang="en-US" sz="2400" dirty="0">
                <a:solidFill>
                  <a:srgbClr val="000090"/>
                </a:solidFill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melakukan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tindakan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ekspolitasi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terhadap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alam</a:t>
            </a:r>
            <a:r>
              <a:rPr lang="en-US" sz="2400" dirty="0">
                <a:latin typeface="Arial Narrow"/>
                <a:cs typeface="Arial Narrow"/>
              </a:rPr>
              <a:t> demi </a:t>
            </a:r>
            <a:r>
              <a:rPr lang="en-US" sz="2400" dirty="0" err="1">
                <a:latin typeface="Arial Narrow"/>
                <a:cs typeface="Arial Narrow"/>
              </a:rPr>
              <a:t>keuntungan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diri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dan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kelompoknya</a:t>
            </a:r>
            <a:r>
              <a:rPr lang="en-US" sz="2400" dirty="0">
                <a:latin typeface="Arial Narrow"/>
                <a:cs typeface="Arial Narrow"/>
              </a:rPr>
              <a:t>.</a:t>
            </a:r>
          </a:p>
          <a:p>
            <a:r>
              <a:rPr lang="en-US" sz="2400" dirty="0" err="1">
                <a:latin typeface="Arial Narrow"/>
                <a:cs typeface="Arial Narrow"/>
              </a:rPr>
              <a:t>Gereja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juga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perlu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membahas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Injil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Matius</a:t>
            </a:r>
            <a:r>
              <a:rPr lang="en-US" sz="2400" dirty="0">
                <a:latin typeface="Arial Narrow"/>
                <a:cs typeface="Arial Narrow"/>
              </a:rPr>
              <a:t> 28:18-20 </a:t>
            </a:r>
            <a:r>
              <a:rPr lang="en-US" sz="2400" dirty="0" err="1">
                <a:latin typeface="Arial Narrow"/>
                <a:cs typeface="Arial Narrow"/>
              </a:rPr>
              <a:t>dari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persepktif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ekologi</a:t>
            </a:r>
            <a:r>
              <a:rPr lang="en-US" sz="2400" dirty="0">
                <a:latin typeface="Arial Narrow"/>
                <a:cs typeface="Arial Narrow"/>
              </a:rPr>
              <a:t>. </a:t>
            </a:r>
          </a:p>
          <a:p>
            <a:r>
              <a:rPr lang="en-US" sz="2400" dirty="0" err="1">
                <a:latin typeface="Arial Narrow"/>
                <a:cs typeface="Arial Narrow"/>
              </a:rPr>
              <a:t>Amanat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Agung</a:t>
            </a:r>
            <a:r>
              <a:rPr lang="en-US" sz="2400" dirty="0">
                <a:latin typeface="Arial Narrow"/>
                <a:cs typeface="Arial Narrow"/>
              </a:rPr>
              <a:t> agar </a:t>
            </a:r>
            <a:r>
              <a:rPr lang="en-US" sz="2400" dirty="0" err="1">
                <a:latin typeface="Arial Narrow"/>
                <a:cs typeface="Arial Narrow"/>
              </a:rPr>
              <a:t>murid-murid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melakukannya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kepada</a:t>
            </a:r>
            <a:r>
              <a:rPr lang="en-US" sz="2400" dirty="0">
                <a:latin typeface="Arial Narrow"/>
                <a:cs typeface="Arial Narrow"/>
              </a:rPr>
              <a:t> </a:t>
            </a:r>
            <a:r>
              <a:rPr lang="en-US" sz="2400" dirty="0" err="1">
                <a:latin typeface="Arial Narrow"/>
                <a:cs typeface="Arial Narrow"/>
              </a:rPr>
              <a:t>dunia</a:t>
            </a:r>
            <a:r>
              <a:rPr lang="en-US" sz="2400" dirty="0">
                <a:latin typeface="Arial Narrow"/>
                <a:cs typeface="Arial Narrow"/>
              </a:rPr>
              <a:t>.</a:t>
            </a:r>
          </a:p>
          <a:p>
            <a:endParaRPr lang="en-US" sz="2400" dirty="0"/>
          </a:p>
          <a:p>
            <a:endParaRPr lang="en-US" sz="24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590017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sistem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922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7266" y="264617"/>
            <a:ext cx="7964294" cy="6350817"/>
          </a:xfrm>
          <a:solidFill>
            <a:srgbClr val="C2FFF0"/>
          </a:solidFill>
        </p:spPr>
        <p:txBody>
          <a:bodyPr/>
          <a:lstStyle/>
          <a:p>
            <a:r>
              <a:rPr lang="en-US" sz="2400" dirty="0"/>
              <a:t>Para </a:t>
            </a:r>
            <a:r>
              <a:rPr lang="en-US" sz="2400" dirty="0" err="1"/>
              <a:t>Murid-Nya</a:t>
            </a:r>
            <a:r>
              <a:rPr lang="en-US" sz="2400" dirty="0"/>
              <a:t> </a:t>
            </a:r>
            <a:r>
              <a:rPr lang="en-US" sz="2400" dirty="0" err="1"/>
              <a:t>diperintahkan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mengajarkan</a:t>
            </a:r>
            <a:r>
              <a:rPr lang="en-US" sz="2400" dirty="0"/>
              <a:t> </a:t>
            </a:r>
            <a:r>
              <a:rPr lang="en-US" sz="2400" dirty="0" err="1"/>
              <a:t>segala</a:t>
            </a:r>
            <a:r>
              <a:rPr lang="en-US" sz="2400" dirty="0"/>
              <a:t> </a:t>
            </a:r>
            <a:r>
              <a:rPr lang="en-US" sz="2400" dirty="0" err="1"/>
              <a:t>perintah</a:t>
            </a:r>
            <a:r>
              <a:rPr lang="en-US" sz="2400" dirty="0"/>
              <a:t> Allah </a:t>
            </a:r>
            <a:r>
              <a:rPr lang="en-US" sz="2400" dirty="0" err="1"/>
              <a:t>kepada</a:t>
            </a:r>
            <a:r>
              <a:rPr lang="en-US" sz="2400" dirty="0"/>
              <a:t> </a:t>
            </a:r>
            <a:r>
              <a:rPr lang="en-US" sz="2400" dirty="0" err="1"/>
              <a:t>semua</a:t>
            </a:r>
            <a:r>
              <a:rPr lang="en-US" sz="2400" dirty="0"/>
              <a:t> </a:t>
            </a:r>
            <a:r>
              <a:rPr lang="en-US" sz="2400" dirty="0" err="1"/>
              <a:t>bangsa</a:t>
            </a:r>
            <a:r>
              <a:rPr lang="en-US" sz="2400" dirty="0"/>
              <a:t> agar </a:t>
            </a:r>
            <a:r>
              <a:rPr lang="en-US" sz="2400" dirty="0" err="1"/>
              <a:t>memiliki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0000FF"/>
                </a:solidFill>
              </a:rPr>
              <a:t>perpektif</a:t>
            </a:r>
            <a:r>
              <a:rPr lang="en-US" sz="2400" dirty="0">
                <a:solidFill>
                  <a:srgbClr val="0000FF"/>
                </a:solidFill>
              </a:rPr>
              <a:t> yang </a:t>
            </a:r>
            <a:r>
              <a:rPr lang="en-US" sz="2400" dirty="0" err="1">
                <a:solidFill>
                  <a:srgbClr val="0000FF"/>
                </a:solidFill>
              </a:rPr>
              <a:t>sama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tentang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keharmonisan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penciptaan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Injil</a:t>
            </a:r>
            <a:r>
              <a:rPr lang="en-US" sz="2400" dirty="0"/>
              <a:t> </a:t>
            </a:r>
            <a:r>
              <a:rPr lang="en-US" sz="2400" dirty="0" err="1"/>
              <a:t>keselamatan</a:t>
            </a:r>
            <a:r>
              <a:rPr lang="en-US" sz="2400" dirty="0"/>
              <a:t> yang </a:t>
            </a:r>
            <a:r>
              <a:rPr lang="en-US" sz="2400" dirty="0" err="1"/>
              <a:t>diberitakan</a:t>
            </a:r>
            <a:r>
              <a:rPr lang="en-US" sz="2400" dirty="0"/>
              <a:t> </a:t>
            </a:r>
            <a:r>
              <a:rPr lang="en-US" sz="2400" dirty="0" err="1"/>
              <a:t>oleh</a:t>
            </a:r>
            <a:r>
              <a:rPr lang="en-US" sz="2400" dirty="0"/>
              <a:t> </a:t>
            </a:r>
            <a:r>
              <a:rPr lang="en-US" sz="2400" dirty="0" err="1"/>
              <a:t>gereja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agen</a:t>
            </a:r>
            <a:r>
              <a:rPr lang="en-US" sz="2400" dirty="0"/>
              <a:t> </a:t>
            </a:r>
            <a:r>
              <a:rPr lang="en-US" sz="2400" dirty="0" err="1"/>
              <a:t>misi</a:t>
            </a:r>
            <a:r>
              <a:rPr lang="en-US" sz="2400" dirty="0"/>
              <a:t> Allah </a:t>
            </a:r>
            <a:r>
              <a:rPr lang="en-US" sz="2400" dirty="0" err="1"/>
              <a:t>bersifat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0000FF"/>
                </a:solidFill>
              </a:rPr>
              <a:t>restorasi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relasi</a:t>
            </a:r>
            <a:r>
              <a:rPr lang="en-US" sz="2400" dirty="0">
                <a:solidFill>
                  <a:srgbClr val="0000FF"/>
                </a:solidFill>
              </a:rPr>
              <a:t> yang </a:t>
            </a:r>
            <a:r>
              <a:rPr lang="en-US" sz="2400" dirty="0" err="1">
                <a:solidFill>
                  <a:srgbClr val="0000FF"/>
                </a:solidFill>
              </a:rPr>
              <a:t>rusak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menjadi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harmonis</a:t>
            </a:r>
            <a:r>
              <a:rPr lang="en-US" sz="2400" dirty="0"/>
              <a:t>. </a:t>
            </a:r>
          </a:p>
          <a:p>
            <a:r>
              <a:rPr lang="en-US" sz="2400" dirty="0" err="1"/>
              <a:t>Pewartaan</a:t>
            </a:r>
            <a:r>
              <a:rPr lang="en-US" sz="2400" dirty="0"/>
              <a:t> </a:t>
            </a:r>
            <a:r>
              <a:rPr lang="en-US" sz="2400" dirty="0" err="1"/>
              <a:t>berita</a:t>
            </a:r>
            <a:r>
              <a:rPr lang="en-US" sz="2400" dirty="0"/>
              <a:t> </a:t>
            </a:r>
            <a:r>
              <a:rPr lang="en-US" sz="2400" dirty="0" err="1"/>
              <a:t>keadilan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keselamatan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hanya</a:t>
            </a:r>
            <a:r>
              <a:rPr lang="en-US" sz="2400" dirty="0"/>
              <a:t> </a:t>
            </a:r>
            <a:r>
              <a:rPr lang="en-US" sz="2400" dirty="0" err="1"/>
              <a:t>berpusat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manusia</a:t>
            </a:r>
            <a:r>
              <a:rPr lang="en-US" sz="2400" dirty="0"/>
              <a:t> </a:t>
            </a:r>
            <a:r>
              <a:rPr lang="en-US" sz="2400" dirty="0" err="1"/>
              <a:t>belaka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00FF"/>
                </a:solidFill>
              </a:rPr>
              <a:t>(</a:t>
            </a:r>
            <a:r>
              <a:rPr lang="en-US" sz="2400" i="1" dirty="0" err="1">
                <a:solidFill>
                  <a:srgbClr val="0000FF"/>
                </a:solidFill>
              </a:rPr>
              <a:t>antropocentris</a:t>
            </a:r>
            <a:r>
              <a:rPr lang="en-US" sz="2400" dirty="0">
                <a:solidFill>
                  <a:srgbClr val="0000FF"/>
                </a:solidFill>
              </a:rPr>
              <a:t>) </a:t>
            </a:r>
            <a:r>
              <a:rPr lang="en-US" sz="2400" dirty="0" err="1"/>
              <a:t>namun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seluruh</a:t>
            </a:r>
            <a:r>
              <a:rPr lang="en-US" sz="2400" dirty="0"/>
              <a:t> </a:t>
            </a:r>
            <a:r>
              <a:rPr lang="en-US" sz="2400" dirty="0" err="1"/>
              <a:t>tatanan</a:t>
            </a:r>
            <a:r>
              <a:rPr lang="en-US" sz="2400" dirty="0"/>
              <a:t> </a:t>
            </a:r>
            <a:r>
              <a:rPr lang="en-US" sz="2400" dirty="0" err="1"/>
              <a:t>ciptaan</a:t>
            </a:r>
            <a:r>
              <a:rPr lang="en-US" sz="2400" dirty="0"/>
              <a:t> yang </a:t>
            </a:r>
            <a:r>
              <a:rPr lang="en-US" sz="2400" dirty="0" err="1"/>
              <a:t>ada</a:t>
            </a:r>
            <a:r>
              <a:rPr lang="en-US" sz="2400" dirty="0"/>
              <a:t>. </a:t>
            </a:r>
          </a:p>
          <a:p>
            <a:r>
              <a:rPr lang="en-US" sz="2400" dirty="0" err="1"/>
              <a:t>Semua</a:t>
            </a:r>
            <a:r>
              <a:rPr lang="en-US" sz="2400" dirty="0"/>
              <a:t> </a:t>
            </a:r>
            <a:r>
              <a:rPr lang="en-US" sz="2400" dirty="0" err="1"/>
              <a:t>ciptaan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0000FF"/>
                </a:solidFill>
              </a:rPr>
              <a:t>adalah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berharga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dan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cerminan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keagungan</a:t>
            </a:r>
            <a:r>
              <a:rPr lang="en-US" sz="2400" dirty="0">
                <a:solidFill>
                  <a:srgbClr val="0000FF"/>
                </a:solidFill>
              </a:rPr>
              <a:t> Allah. </a:t>
            </a:r>
            <a:r>
              <a:rPr lang="en-US" sz="2400" dirty="0" err="1"/>
              <a:t>Mazmur</a:t>
            </a:r>
            <a:r>
              <a:rPr lang="en-US" sz="2400" dirty="0"/>
              <a:t> 104 </a:t>
            </a:r>
            <a:r>
              <a:rPr lang="en-US" sz="2400" dirty="0" err="1"/>
              <a:t>menggambarkan</a:t>
            </a:r>
            <a:r>
              <a:rPr lang="en-US" sz="2400" dirty="0"/>
              <a:t> </a:t>
            </a:r>
            <a:r>
              <a:rPr lang="en-US" sz="2400" dirty="0" err="1"/>
              <a:t>kebesaran</a:t>
            </a:r>
            <a:r>
              <a:rPr lang="en-US" sz="2400" dirty="0"/>
              <a:t> </a:t>
            </a:r>
            <a:r>
              <a:rPr lang="en-US" sz="2400" dirty="0" err="1"/>
              <a:t>Tuhan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segala</a:t>
            </a:r>
            <a:r>
              <a:rPr lang="en-US" sz="2400" dirty="0"/>
              <a:t> </a:t>
            </a:r>
            <a:r>
              <a:rPr lang="en-US" sz="2400" dirty="0" err="1"/>
              <a:t>ciptaan-Nya</a:t>
            </a:r>
            <a:r>
              <a:rPr lang="en-US" sz="2400" dirty="0"/>
              <a:t>.</a:t>
            </a:r>
          </a:p>
          <a:p>
            <a:r>
              <a:rPr lang="en-US" sz="2400" dirty="0"/>
              <a:t> </a:t>
            </a:r>
            <a:r>
              <a:rPr lang="en-US" sz="2400" dirty="0" err="1"/>
              <a:t>Semua</a:t>
            </a:r>
            <a:r>
              <a:rPr lang="en-US" sz="2400" dirty="0"/>
              <a:t> </a:t>
            </a:r>
            <a:r>
              <a:rPr lang="en-US" sz="2400" dirty="0" err="1"/>
              <a:t>ciptaan</a:t>
            </a:r>
            <a:r>
              <a:rPr lang="en-US" sz="2400" dirty="0"/>
              <a:t> (</a:t>
            </a:r>
            <a:r>
              <a:rPr lang="en-US" sz="2400" dirty="0" err="1"/>
              <a:t>kosmos</a:t>
            </a:r>
            <a:r>
              <a:rPr lang="en-US" sz="2400" dirty="0"/>
              <a:t>) </a:t>
            </a:r>
            <a:r>
              <a:rPr lang="en-US" sz="2400" dirty="0" err="1">
                <a:solidFill>
                  <a:srgbClr val="0000FF"/>
                </a:solidFill>
              </a:rPr>
              <a:t>diselamatkan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melalui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Kristus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/>
              <a:t>(</a:t>
            </a:r>
            <a:r>
              <a:rPr lang="en-US" sz="2400" dirty="0" err="1"/>
              <a:t>Kolose</a:t>
            </a:r>
            <a:r>
              <a:rPr lang="en-US" sz="2400" dirty="0"/>
              <a:t> 1:15-23) </a:t>
            </a:r>
          </a:p>
          <a:p>
            <a:r>
              <a:rPr lang="en-US" sz="2400" dirty="0" err="1"/>
              <a:t>Diperlukan</a:t>
            </a:r>
            <a:r>
              <a:rPr lang="en-US" sz="2400" dirty="0"/>
              <a:t> </a:t>
            </a:r>
            <a:r>
              <a:rPr lang="en-US" sz="2400" dirty="0" err="1"/>
              <a:t>pemahaman</a:t>
            </a:r>
            <a:r>
              <a:rPr lang="en-US" sz="2400" dirty="0"/>
              <a:t> </a:t>
            </a:r>
            <a:r>
              <a:rPr lang="en-US" sz="2400" dirty="0" err="1"/>
              <a:t>ulang</a:t>
            </a:r>
            <a:r>
              <a:rPr lang="en-US" sz="2400" dirty="0"/>
              <a:t> </a:t>
            </a:r>
            <a:r>
              <a:rPr lang="en-US" sz="2400" dirty="0" err="1"/>
              <a:t>tentang</a:t>
            </a:r>
            <a:r>
              <a:rPr lang="en-US" sz="2400" dirty="0"/>
              <a:t>: </a:t>
            </a:r>
            <a:r>
              <a:rPr lang="en-US" sz="2400" dirty="0" err="1">
                <a:solidFill>
                  <a:srgbClr val="FF0000"/>
                </a:solidFill>
              </a:rPr>
              <a:t>Teologi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Penciptaan</a:t>
            </a:r>
            <a:r>
              <a:rPr lang="en-US" sz="2400" dirty="0"/>
              <a:t>,  </a:t>
            </a:r>
            <a:r>
              <a:rPr lang="en-US" sz="2400" dirty="0" err="1">
                <a:solidFill>
                  <a:srgbClr val="FF0000"/>
                </a:solidFill>
              </a:rPr>
              <a:t>Solidaritas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dengan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Alam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0000"/>
                </a:solidFill>
              </a:rPr>
              <a:t>Spiritualitas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Ekologis</a:t>
            </a:r>
            <a:endParaRPr lang="en-US" sz="2400" dirty="0">
              <a:latin typeface="Arial Narrow"/>
              <a:cs typeface="Arial Narrow"/>
            </a:endParaRPr>
          </a:p>
          <a:p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41907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838200"/>
            <a:ext cx="8208912" cy="5517360"/>
          </a:xfrm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en-US" sz="3600" dirty="0">
              <a:solidFill>
                <a:schemeClr val="accent6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sz="36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Gereja</a:t>
            </a:r>
            <a:r>
              <a:rPr lang="en-US" sz="36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sebagai</a:t>
            </a:r>
            <a:r>
              <a:rPr lang="en-US" sz="36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Agen</a:t>
            </a:r>
            <a:r>
              <a:rPr lang="en-US" sz="36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Missi</a:t>
            </a:r>
            <a:r>
              <a:rPr lang="en-US" sz="36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 Allah</a:t>
            </a:r>
          </a:p>
          <a:p>
            <a:pPr algn="ctr">
              <a:buNone/>
            </a:pPr>
            <a:r>
              <a:rPr lang="id-ID" sz="3600" dirty="0">
                <a:latin typeface="Arial" pitchFamily="34" charset="0"/>
                <a:cs typeface="Arial" pitchFamily="34" charset="0"/>
              </a:rPr>
              <a:t>pada hakekatnya; harus bisa mengantar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umat</a:t>
            </a:r>
            <a:r>
              <a:rPr lang="id-ID" sz="3600" dirty="0">
                <a:latin typeface="Arial" pitchFamily="34" charset="0"/>
                <a:cs typeface="Arial" pitchFamily="34" charset="0"/>
              </a:rPr>
              <a:t>nya untuk berdamai dengan alam dan lingkungan </a:t>
            </a:r>
            <a:r>
              <a:rPr lang="id-ID" sz="3600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sesama ciptaan</a:t>
            </a:r>
            <a:r>
              <a:rPr lang="id-ID" sz="3600" b="1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sehingga</a:t>
            </a:r>
            <a:r>
              <a:rPr lang="id-ID" sz="3600" dirty="0">
                <a:latin typeface="Arial" pitchFamily="34" charset="0"/>
                <a:cs typeface="Arial" pitchFamily="34" charset="0"/>
              </a:rPr>
              <a:t> ekosistemnya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tetap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id-ID" sz="3600" dirty="0">
                <a:latin typeface="Arial" pitchFamily="34" charset="0"/>
                <a:cs typeface="Arial" pitchFamily="34" charset="0"/>
              </a:rPr>
              <a:t>berada dalam 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“</a:t>
            </a:r>
            <a:r>
              <a:rPr lang="id-ID" sz="3600" u="sng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keseimbangan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”</a:t>
            </a:r>
            <a:r>
              <a:rPr lang="id-ID" sz="3600" dirty="0">
                <a:latin typeface="Arial" pitchFamily="34" charset="0"/>
                <a:cs typeface="Arial" pitchFamily="34" charset="0"/>
              </a:rPr>
              <a:t> sebagaimana awal penciptaan.</a:t>
            </a:r>
          </a:p>
        </p:txBody>
      </p:sp>
      <p:pic>
        <p:nvPicPr>
          <p:cNvPr id="4" name="Picture 11" descr="ag00373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6256" y="4941168"/>
            <a:ext cx="213360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399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4" descr="Baby-01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4648200"/>
            <a:ext cx="8439472" cy="1805136"/>
          </a:xfrm>
          <a:noFill/>
        </p:spPr>
      </p:pic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7DAE152-FEE5-464B-B5C2-A150DE7FEA16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6/30/21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Call 08125875659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2FA3DE-5084-409A-BFA0-3F7EF7D8794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52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371600" y="1981200"/>
            <a:ext cx="716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323528" y="404664"/>
            <a:ext cx="8439472" cy="416733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739" name="WordArt 11"/>
          <p:cNvSpPr>
            <a:spLocks noChangeArrowheads="1" noChangeShapeType="1" noTextEdit="1"/>
          </p:cNvSpPr>
          <p:nvPr/>
        </p:nvSpPr>
        <p:spPr bwMode="auto">
          <a:xfrm>
            <a:off x="1115616" y="764704"/>
            <a:ext cx="7416824" cy="3600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defTabSz="914400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TERIMA KASIH</a:t>
            </a:r>
          </a:p>
          <a:p>
            <a:pPr algn="ctr" defTabSz="914400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SELAMAT MEMBAHAS DARI </a:t>
            </a:r>
          </a:p>
          <a:p>
            <a:pPr algn="ctr" defTabSz="914400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ASPEK TEOLOGIS</a:t>
            </a:r>
          </a:p>
        </p:txBody>
      </p:sp>
      <p:pic>
        <p:nvPicPr>
          <p:cNvPr id="10" name="Picture 11" descr="ag00373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544" y="548680"/>
            <a:ext cx="213360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64092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30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624"/>
            <a:ext cx="7772400" cy="8382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SUMBER REFERENSI: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544" y="1124744"/>
            <a:ext cx="8280920" cy="5509201"/>
          </a:xfrm>
          <a:prstGeom prst="rect">
            <a:avLst/>
          </a:prstGeom>
          <a:noFill/>
          <a:ln>
            <a:solidFill>
              <a:srgbClr val="85FFE0"/>
            </a:solidFill>
          </a:ln>
        </p:spPr>
        <p:txBody>
          <a:bodyPr wrap="square" rtlCol="0">
            <a:spAutoFit/>
          </a:bodyPr>
          <a:lstStyle/>
          <a:p>
            <a:pPr indent="-493200" algn="just" defTabSz="914400"/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Armi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Susandi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2010.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Adaptasi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Perubahan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Iklim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Sesi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3 TOT and Workshop,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Ikatan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Alumni ITB for GCC.</a:t>
            </a:r>
          </a:p>
          <a:p>
            <a:pPr indent="-457200" algn="just" defTabSz="914400"/>
            <a:endParaRPr lang="en-GB" sz="1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indent="-457200" algn="just" defTabSz="914400"/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CIFOR, 2010.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Pedoman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CIFOR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tentang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Hutan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Perubahan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Iklim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REDD.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Center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for International Forestry Research, Bogor.</a:t>
            </a:r>
          </a:p>
          <a:p>
            <a:pPr indent="-457200" algn="just" defTabSz="914400"/>
            <a:endParaRPr lang="en-GB" sz="1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indent="-457200" algn="just" defTabSz="914400"/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Digging Deeper: Decoding REDD+ Trouble in Forest? Carbon, Conflict and Communities. RECOFTC, Bangkok 2010.</a:t>
            </a:r>
          </a:p>
          <a:p>
            <a:pPr indent="-457200" algn="just" defTabSz="914400"/>
            <a:endParaRPr lang="en-GB" sz="1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indent="-457200" algn="just" defTabSz="914400"/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FoEh, John E.H.J., 2008.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Pengelolaan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Sumberdaya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Alam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Lingkungan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Hidup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 KONFERENSI GEREJA DAN MASYARAKAT VIII, TAHUN 2008 - PGI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GPI,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Cipayung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17 – 21 November 2008.</a:t>
            </a:r>
          </a:p>
          <a:p>
            <a:pPr indent="-457200" algn="just" defTabSz="914400"/>
            <a:endParaRPr lang="en-GB" sz="1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indent="-457200" algn="just" defTabSz="914400"/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FoEh, John E.H.J., 2015.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Urgensi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Penelitian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Teologis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Mengelola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Sumberdaya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Alam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Lingkungan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Hidup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Kuliah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Umum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di STAKEN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Tana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Toraja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15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Agustus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2015</a:t>
            </a:r>
          </a:p>
          <a:p>
            <a:pPr indent="-457200" algn="just" defTabSz="914400"/>
            <a:endParaRPr lang="en-GB" sz="1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indent="-457200" algn="just" defTabSz="914400"/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Iwan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Wibisono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2008. Forest Climate Policy Coordinator, Program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Iklim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indent="-457200" algn="just" defTabSz="914400"/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Energi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 WWF-Indonesia.</a:t>
            </a:r>
          </a:p>
          <a:p>
            <a:pPr indent="-457200" algn="just" defTabSz="914400"/>
            <a:endParaRPr lang="en-GB" sz="1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indent="-457200" algn="just" defTabSz="914400"/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Husnul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Khitam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2016.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Kontekstualisasi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Teologi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sebagai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Basis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Gerakan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Ekologi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 DINIKA </a:t>
            </a:r>
          </a:p>
          <a:p>
            <a:pPr indent="-457200" algn="just" defTabSz="914400"/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Academic Journal of Islamic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Studies.Volume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1, Number 2, May - August 2016 ISSN: 2503-4219 (p); 2503-4227 (e) </a:t>
            </a:r>
          </a:p>
        </p:txBody>
      </p:sp>
    </p:spTree>
    <p:extLst>
      <p:ext uri="{BB962C8B-B14F-4D97-AF65-F5344CB8AC3E}">
        <p14:creationId xmlns:p14="http://schemas.microsoft.com/office/powerpoint/2010/main" val="38377979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3678" y="532085"/>
            <a:ext cx="8280920" cy="5755423"/>
          </a:xfrm>
          <a:prstGeom prst="rect">
            <a:avLst/>
          </a:prstGeom>
          <a:noFill/>
          <a:ln>
            <a:solidFill>
              <a:srgbClr val="85FFE0"/>
            </a:solidFill>
          </a:ln>
        </p:spPr>
        <p:txBody>
          <a:bodyPr wrap="square" rtlCol="0">
            <a:spAutoFit/>
          </a:bodyPr>
          <a:lstStyle/>
          <a:p>
            <a:pPr indent="-457200" algn="just" defTabSz="914400"/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Katu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Jefri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Hina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Remi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2020.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Teologi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Ekologi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Suatu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Isu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Etika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Menuju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Eskatologi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Kristen.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Caraka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Jurnal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Teologi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Biblika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Praktika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Vol. 1 No. 1, Mei 2020.</a:t>
            </a:r>
          </a:p>
          <a:p>
            <a:pPr indent="-457200" algn="just" defTabSz="914400"/>
            <a:endParaRPr lang="en-GB" sz="1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indent="-457200" algn="just" defTabSz="914400"/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Leathers &amp; Foster, 2004. Agricultural Production and the Environment. The World Food Problem. 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hlinkClick r:id="rId2"/>
              </a:rPr>
              <a:t>http://www.lastfirst.net/images/product/R004548.jpg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indent="-457200" algn="just" defTabSz="914400"/>
            <a:endParaRPr lang="en-GB" sz="1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indent="-457200" algn="just" defTabSz="914400"/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Ludji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Irene, 2014.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Spiritualitas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Lingkungan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Hidup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Respon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Iman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Kristen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Terhadap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Krisis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Ekologi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Disampaikan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Seminar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Studium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Generale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Universitas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Kristen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Satya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Wacana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pada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tanggal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Maret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2014. </a:t>
            </a:r>
          </a:p>
          <a:p>
            <a:pPr indent="-457200" algn="just" defTabSz="914400"/>
            <a:endParaRPr lang="en-GB" sz="1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indent="-457200" algn="just" defTabSz="914400"/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Majelis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LH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Muhammadiyah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2011.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Teologi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Lingkungan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Etika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Pengelolaan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Hidup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Perspektif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Islam.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Kementrian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Lingkungan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Hidup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Jakarta.</a:t>
            </a:r>
          </a:p>
          <a:p>
            <a:pPr indent="-457200" algn="just" defTabSz="914400"/>
            <a:endParaRPr lang="en-GB" sz="1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indent="-457200" algn="just" defTabSz="914400"/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Newby E. John, 2007.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Perubahan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Iklim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Sedang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Terjadi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Saat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Ini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 WWF-Canon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Teks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hlinkClick r:id="rId3"/>
              </a:rPr>
              <a:t>http://www.wwf.or.id/powerswitch/index.php/page=ps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iklim</a:t>
            </a:r>
            <a:endParaRPr lang="en-GB" sz="1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indent="-457200" algn="just" defTabSz="914400"/>
            <a:endParaRPr lang="en-GB" sz="1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indent="-457200" algn="just" defTabSz="914400"/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Promotor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KPKC, 2002.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Pemanasan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Global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Perubahan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Iklim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  Roma.</a:t>
            </a:r>
          </a:p>
          <a:p>
            <a:pPr indent="-457200" algn="just" defTabSz="914400"/>
            <a:endParaRPr lang="en-GB" sz="1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indent="-457200" algn="just" defTabSz="914400"/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Stern Nicholas, 2007.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Ekonomi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dari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Perubahan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Iklim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 DPR-RI, Jakarta.</a:t>
            </a:r>
          </a:p>
          <a:p>
            <a:pPr indent="-457200" algn="just" defTabSz="914400"/>
            <a:endParaRPr lang="en-GB" sz="1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indent="-457200" algn="just" defTabSz="914400"/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Soeryo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Adiwibowo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2007.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Ekologi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Manusia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Fakultas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Ekologi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Manusia</a:t>
            </a:r>
            <a:r>
              <a:rPr lang="en-GB" sz="1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IPB, Bogor.</a:t>
            </a:r>
          </a:p>
          <a:p>
            <a:pPr indent="-457200" algn="just" defTabSz="914400"/>
            <a:endParaRPr lang="en-GB" sz="1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indent="-457200" algn="just" defTabSz="914400"/>
            <a:endParaRPr lang="en-GB" sz="1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924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3615" y="344374"/>
            <a:ext cx="8245208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ALAM YANG INDAH : KESEIMBANGAN EKOSISTEM</a:t>
            </a:r>
          </a:p>
          <a:p>
            <a:pPr algn="ctr"/>
            <a:r>
              <a:rPr lang="en-US" sz="2000" dirty="0">
                <a:latin typeface="Arial"/>
                <a:cs typeface="Arial"/>
              </a:rPr>
              <a:t>KEJADIAN 1 : 14-35 </a:t>
            </a:r>
            <a:r>
              <a:rPr lang="en-US" sz="2000" dirty="0" err="1">
                <a:latin typeface="Arial"/>
                <a:cs typeface="Arial"/>
              </a:rPr>
              <a:t>dan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khusus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Kejadian</a:t>
            </a:r>
            <a:r>
              <a:rPr lang="en-US" sz="2000" dirty="0">
                <a:latin typeface="Arial"/>
                <a:cs typeface="Arial"/>
              </a:rPr>
              <a:t> 1 : 35</a:t>
            </a:r>
          </a:p>
          <a:p>
            <a:pPr algn="ctr"/>
            <a:r>
              <a:rPr lang="en-US" sz="2000" b="1" i="1" dirty="0">
                <a:solidFill>
                  <a:srgbClr val="FFFF00"/>
                </a:solidFill>
                <a:latin typeface="Arial"/>
                <a:cs typeface="Arial"/>
              </a:rPr>
              <a:t>MAKA ALLAH MELIHAT SEGALA YANG DIJADIKAN-NYA ITU, SUNGGUH AMAT BAIK. JADILAH PETANG DAN JADILAH PAGI, ITULAH HARI KE ENAM.</a:t>
            </a:r>
          </a:p>
        </p:txBody>
      </p:sp>
    </p:spTree>
    <p:extLst>
      <p:ext uri="{BB962C8B-B14F-4D97-AF65-F5344CB8AC3E}">
        <p14:creationId xmlns:p14="http://schemas.microsoft.com/office/powerpoint/2010/main" val="1948819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9" y="3400750"/>
            <a:ext cx="4695263" cy="3293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622" y="3400750"/>
            <a:ext cx="4429378" cy="32931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6821" y="3271574"/>
            <a:ext cx="5338933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INDAH DAN LENGKAP CIPTAAN TUHAN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714622" cy="3400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622" y="54676"/>
            <a:ext cx="4429378" cy="334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84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89135"/>
            <a:ext cx="8229600" cy="4197128"/>
          </a:xfrm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r>
              <a:rPr lang="en-US" sz="2400" dirty="0" err="1">
                <a:latin typeface="Arial"/>
                <a:cs typeface="Arial"/>
              </a:rPr>
              <a:t>Kejadian</a:t>
            </a:r>
            <a:r>
              <a:rPr lang="en-US" sz="2400" dirty="0">
                <a:latin typeface="Arial"/>
                <a:cs typeface="Arial"/>
              </a:rPr>
              <a:t> 1 : 1 .... </a:t>
            </a:r>
            <a:r>
              <a:rPr lang="en-US" sz="2400" dirty="0" err="1">
                <a:latin typeface="Arial"/>
                <a:cs typeface="Arial"/>
              </a:rPr>
              <a:t>Langit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dan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bumi</a:t>
            </a:r>
            <a:r>
              <a:rPr lang="en-US" sz="2400" dirty="0">
                <a:latin typeface="Arial"/>
                <a:cs typeface="Arial"/>
              </a:rPr>
              <a:t>. </a:t>
            </a:r>
            <a:r>
              <a:rPr lang="en-US" sz="2400" dirty="0" err="1">
                <a:latin typeface="Arial"/>
                <a:cs typeface="Arial"/>
              </a:rPr>
              <a:t>Pada</a:t>
            </a:r>
            <a:r>
              <a:rPr lang="en-US" sz="2400" dirty="0">
                <a:latin typeface="Arial"/>
                <a:cs typeface="Arial"/>
              </a:rPr>
              <a:t> di </a:t>
            </a:r>
            <a:r>
              <a:rPr lang="en-US" sz="2400" dirty="0" err="1">
                <a:latin typeface="Arial"/>
                <a:cs typeface="Arial"/>
              </a:rPr>
              <a:t>ayat</a:t>
            </a:r>
            <a:r>
              <a:rPr lang="en-US" sz="2400" dirty="0">
                <a:latin typeface="Arial"/>
                <a:cs typeface="Arial"/>
              </a:rPr>
              <a:t> 1 – 35 </a:t>
            </a:r>
            <a:r>
              <a:rPr lang="en-US" sz="2400" dirty="0" err="1">
                <a:latin typeface="Arial"/>
                <a:cs typeface="Arial"/>
              </a:rPr>
              <a:t>bumi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bukan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cetris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tapi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CAHAYA</a:t>
            </a:r>
            <a:r>
              <a:rPr lang="en-US" sz="2400" dirty="0">
                <a:latin typeface="Arial"/>
                <a:cs typeface="Arial"/>
              </a:rPr>
              <a:t> (</a:t>
            </a:r>
            <a:r>
              <a:rPr lang="en-US" sz="2400" dirty="0" err="1">
                <a:latin typeface="Arial"/>
                <a:cs typeface="Arial"/>
              </a:rPr>
              <a:t>Matahari</a:t>
            </a:r>
            <a:r>
              <a:rPr lang="en-US" sz="2400" dirty="0">
                <a:latin typeface="Arial"/>
                <a:cs typeface="Arial"/>
              </a:rPr>
              <a:t> = </a:t>
            </a:r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Heliocentris</a:t>
            </a:r>
            <a:r>
              <a:rPr lang="en-US" sz="2400" dirty="0">
                <a:latin typeface="Arial"/>
                <a:cs typeface="Arial"/>
              </a:rPr>
              <a:t>)?</a:t>
            </a:r>
          </a:p>
          <a:p>
            <a:r>
              <a:rPr lang="en-US" sz="2400" dirty="0" err="1">
                <a:latin typeface="Arial"/>
                <a:cs typeface="Arial"/>
              </a:rPr>
              <a:t>Bagaimana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dibandingkan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dengan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Teori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Big Bang</a:t>
            </a:r>
            <a:r>
              <a:rPr lang="en-US" sz="2400" dirty="0">
                <a:latin typeface="Arial"/>
                <a:cs typeface="Arial"/>
              </a:rPr>
              <a:t>? Yang </a:t>
            </a:r>
            <a:r>
              <a:rPr lang="en-US" sz="2400" dirty="0" err="1">
                <a:latin typeface="Arial"/>
                <a:cs typeface="Arial"/>
              </a:rPr>
              <a:t>justru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lebih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logis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dari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sisi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ilmu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pengetahuan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ilmiah</a:t>
            </a:r>
            <a:r>
              <a:rPr lang="en-US" sz="2400" dirty="0">
                <a:latin typeface="Arial"/>
                <a:cs typeface="Arial"/>
              </a:rPr>
              <a:t>?</a:t>
            </a:r>
          </a:p>
          <a:p>
            <a:r>
              <a:rPr lang="en-US" sz="2400" dirty="0" err="1">
                <a:latin typeface="Arial"/>
                <a:cs typeface="Arial"/>
              </a:rPr>
              <a:t>Pemahaman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Iman</a:t>
            </a:r>
            <a:r>
              <a:rPr lang="en-US" sz="2400" dirty="0">
                <a:latin typeface="Arial"/>
                <a:cs typeface="Arial"/>
              </a:rPr>
              <a:t> GPIB (</a:t>
            </a:r>
            <a:r>
              <a:rPr lang="en-US" sz="2400" dirty="0" err="1">
                <a:latin typeface="Arial"/>
                <a:cs typeface="Arial"/>
              </a:rPr>
              <a:t>sebagai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Theologia</a:t>
            </a:r>
            <a:r>
              <a:rPr lang="en-US" sz="2400" dirty="0">
                <a:latin typeface="Arial"/>
                <a:cs typeface="Arial"/>
              </a:rPr>
              <a:t> GPIB) </a:t>
            </a:r>
            <a:r>
              <a:rPr lang="en-US" sz="2400" dirty="0" err="1">
                <a:latin typeface="Arial"/>
                <a:cs typeface="Arial"/>
              </a:rPr>
              <a:t>mulai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dengan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Allah Tri Tunggal </a:t>
            </a:r>
            <a:r>
              <a:rPr lang="en-US" sz="2400" dirty="0" err="1">
                <a:latin typeface="Arial"/>
                <a:cs typeface="Arial"/>
              </a:rPr>
              <a:t>lalu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ke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Abraham </a:t>
            </a:r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sebagai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tokoh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agama </a:t>
            </a:r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monotheis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</a:p>
          <a:p>
            <a:r>
              <a:rPr lang="en-US" sz="2400" dirty="0">
                <a:latin typeface="Arial"/>
                <a:cs typeface="Arial"/>
              </a:rPr>
              <a:t>Di </a:t>
            </a:r>
            <a:r>
              <a:rPr lang="en-US" sz="2400" dirty="0" err="1">
                <a:latin typeface="Arial"/>
                <a:cs typeface="Arial"/>
              </a:rPr>
              <a:t>mana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Theologia</a:t>
            </a:r>
            <a:r>
              <a:rPr lang="en-US" sz="2400" dirty="0">
                <a:latin typeface="Arial"/>
                <a:cs typeface="Arial"/>
              </a:rPr>
              <a:t> GPIB </a:t>
            </a:r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sebelum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/>
                <a:cs typeface="Arial"/>
              </a:rPr>
              <a:t>kejatuhan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manusia</a:t>
            </a:r>
            <a:r>
              <a:rPr lang="en-US" sz="2400" dirty="0">
                <a:latin typeface="Arial"/>
                <a:cs typeface="Arial"/>
              </a:rPr>
              <a:t>?</a:t>
            </a:r>
          </a:p>
          <a:p>
            <a:r>
              <a:rPr lang="en-US" sz="2400" dirty="0">
                <a:latin typeface="Arial"/>
                <a:cs typeface="Arial"/>
              </a:rPr>
              <a:t>Adam </a:t>
            </a:r>
            <a:r>
              <a:rPr lang="en-US" sz="2400" dirty="0" err="1">
                <a:latin typeface="Arial"/>
                <a:cs typeface="Arial"/>
              </a:rPr>
              <a:t>apakah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manusia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pertama</a:t>
            </a:r>
            <a:r>
              <a:rPr lang="en-US" sz="2400" dirty="0">
                <a:latin typeface="Arial"/>
                <a:cs typeface="Arial"/>
              </a:rPr>
              <a:t>? </a:t>
            </a:r>
          </a:p>
          <a:p>
            <a:endParaRPr lang="en-US" sz="2400" dirty="0">
              <a:latin typeface="Arial"/>
              <a:cs typeface="Arial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650951" y="258285"/>
            <a:ext cx="7771593" cy="1609276"/>
          </a:xfrm>
          <a:prstGeom prst="wedgeEllipseCallout">
            <a:avLst>
              <a:gd name="adj1" fmla="val -53792"/>
              <a:gd name="adj2" fmla="val 67763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27094" y="559616"/>
            <a:ext cx="656602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PROSES PENCIPTAAN ALAM RAYA TIDAK SERTA MERTA SEPERTI GAMBAR DI ATAS BUKAN?</a:t>
            </a:r>
          </a:p>
        </p:txBody>
      </p:sp>
    </p:spTree>
    <p:extLst>
      <p:ext uri="{BB962C8B-B14F-4D97-AF65-F5344CB8AC3E}">
        <p14:creationId xmlns:p14="http://schemas.microsoft.com/office/powerpoint/2010/main" val="926384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19" y="408951"/>
            <a:ext cx="8503544" cy="6155787"/>
          </a:xfrm>
          <a:prstGeom prst="rect">
            <a:avLst/>
          </a:prstGeom>
          <a:solidFill>
            <a:srgbClr val="000090"/>
          </a:solidFill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231167042"/>
      </p:ext>
    </p:extLst>
  </p:cSld>
  <p:clrMapOvr>
    <a:masterClrMapping/>
  </p:clrMapOvr>
</p:sld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ple">
  <a:themeElements>
    <a:clrScheme name="Maple 5">
      <a:dk1>
        <a:srgbClr val="56925A"/>
      </a:dk1>
      <a:lt1>
        <a:srgbClr val="FFFFFF"/>
      </a:lt1>
      <a:dk2>
        <a:srgbClr val="6FB56D"/>
      </a:dk2>
      <a:lt2>
        <a:srgbClr val="FFFFCC"/>
      </a:lt2>
      <a:accent1>
        <a:srgbClr val="2B877C"/>
      </a:accent1>
      <a:accent2>
        <a:srgbClr val="5A9A5F"/>
      </a:accent2>
      <a:accent3>
        <a:srgbClr val="BBD7BA"/>
      </a:accent3>
      <a:accent4>
        <a:srgbClr val="DADADA"/>
      </a:accent4>
      <a:accent5>
        <a:srgbClr val="ACC3BF"/>
      </a:accent5>
      <a:accent6>
        <a:srgbClr val="518B55"/>
      </a:accent6>
      <a:hlink>
        <a:srgbClr val="99FF33"/>
      </a:hlink>
      <a:folHlink>
        <a:srgbClr val="CCFF99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tandard WWF Presentation">
  <a:themeElements>
    <a:clrScheme name="Standard WWF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 WWF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3300"/>
        </a:solidFill>
        <a:ln w="9525" cap="flat" cmpd="sng" algn="ctr">
          <a:solidFill>
            <a:srgbClr val="FF33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3300"/>
        </a:solidFill>
        <a:ln w="9525" cap="flat" cmpd="sng" algn="ctr">
          <a:solidFill>
            <a:srgbClr val="FF33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 WWF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WWF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WWF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WWF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WWF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 WWF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WWF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WWF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WWF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WWF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WWF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 WWF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2542</Words>
  <Application>Microsoft Macintosh PowerPoint</Application>
  <PresentationFormat>On-screen Show (4:3)</PresentationFormat>
  <Paragraphs>267</Paragraphs>
  <Slides>54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54</vt:i4>
      </vt:variant>
    </vt:vector>
  </HeadingPairs>
  <TitlesOfParts>
    <vt:vector size="89" baseType="lpstr">
      <vt:lpstr>Albertus Medium</vt:lpstr>
      <vt:lpstr>Arial</vt:lpstr>
      <vt:lpstr>Arial Black</vt:lpstr>
      <vt:lpstr>Arial Narrow</vt:lpstr>
      <vt:lpstr>Calibri</vt:lpstr>
      <vt:lpstr>Consolas</vt:lpstr>
      <vt:lpstr>Corbel</vt:lpstr>
      <vt:lpstr>Garamond</vt:lpstr>
      <vt:lpstr>Impact</vt:lpstr>
      <vt:lpstr>Symbol</vt:lpstr>
      <vt:lpstr>Tahoma</vt:lpstr>
      <vt:lpstr>Times New Roman</vt:lpstr>
      <vt:lpstr>Verdana</vt:lpstr>
      <vt:lpstr>Wingdings</vt:lpstr>
      <vt:lpstr>Wingdings 2</vt:lpstr>
      <vt:lpstr>Wingdings 3</vt:lpstr>
      <vt:lpstr>Office Theme</vt:lpstr>
      <vt:lpstr>Maple</vt:lpstr>
      <vt:lpstr>1_Black</vt:lpstr>
      <vt:lpstr>Default Design</vt:lpstr>
      <vt:lpstr>Black</vt:lpstr>
      <vt:lpstr>1_Default Design</vt:lpstr>
      <vt:lpstr>Metro</vt:lpstr>
      <vt:lpstr>Standard WWF Presentation</vt:lpstr>
      <vt:lpstr>Horizon</vt:lpstr>
      <vt:lpstr>5_Default Design</vt:lpstr>
      <vt:lpstr>2_Ocean</vt:lpstr>
      <vt:lpstr>4_Default Design</vt:lpstr>
      <vt:lpstr>2_Default Design</vt:lpstr>
      <vt:lpstr>3_Default Design</vt:lpstr>
      <vt:lpstr>6_Default Design</vt:lpstr>
      <vt:lpstr>1_Metro</vt:lpstr>
      <vt:lpstr>1_Office Theme</vt:lpstr>
      <vt:lpstr>7_Default Design</vt:lpstr>
      <vt:lpstr>Couture</vt:lpstr>
      <vt:lpstr>TEOLOGI EKOLOGI Penatua John FoEh - Jakarta, 5 Februari 2021</vt:lpstr>
      <vt:lpstr>BEBERAPA ISTILAH PENTING: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SEKILAS MENGENAI TEORI BIG BANG:</vt:lpstr>
      <vt:lpstr>CONTOH LAIN SEBELUM KEJATUHAN MANUSIA</vt:lpstr>
      <vt:lpstr>PowerPoint Presentation</vt:lpstr>
      <vt:lpstr>MASALAH LINGKUNGAN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BENCANA DAN PENYEBABNYA SALING BERKAIT SATU DENGAN LAINNYA: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AKTIFITAS ILLEGAL DI DALAM KAWASAN HUTAN </vt:lpstr>
      <vt:lpstr>PowerPoint Presentation</vt:lpstr>
      <vt:lpstr>PowerPoint Presentation</vt:lpstr>
      <vt:lpstr>PowerPoint Presentation</vt:lpstr>
      <vt:lpstr>FAKTOR-FAKTOR LAIN PENYEBAB PERUBAHAN IKLIM</vt:lpstr>
      <vt:lpstr>PowerPoint Presentation</vt:lpstr>
      <vt:lpstr>PowerPoint Presentation</vt:lpstr>
      <vt:lpstr>Akibat Dari Global Warming</vt:lpstr>
      <vt:lpstr>PowerPoint Presentation</vt:lpstr>
      <vt:lpstr>PowerPoint Presentation</vt:lpstr>
      <vt:lpstr>PowerPoint Presentation</vt:lpstr>
      <vt:lpstr>GEREJA HARUS CARI SOLUSI DAN KEMBANGKAN TEOLOGI KRISTENNYA TENTANG KELESTARIAN  ALAM SEMESTA </vt:lpstr>
      <vt:lpstr>DALAM KAITAN DENGAN OVER CONSUMPTION, PERHATIKAN KEY ISSUES AND RISKS BERIKUT:</vt:lpstr>
      <vt:lpstr>PowerPoint Presentation</vt:lpstr>
      <vt:lpstr>PowerPoint Presentation</vt:lpstr>
      <vt:lpstr>SEGERA MULAI DENGAN ETIKA LINGKUNGAN HIDUP UNTUK MENGATASI GAYA HIDUP KONSUMTIF:</vt:lpstr>
      <vt:lpstr>Hal-hal yang harus segera dibahas dari  Aspek Teologis: </vt:lpstr>
      <vt:lpstr>PowerPoint Presentation</vt:lpstr>
      <vt:lpstr>PowerPoint Presentation</vt:lpstr>
      <vt:lpstr>KAJIAN TEOLOGI PRAKTIS TENTANG PEMBANGUNAN BERKELANJUTAN</vt:lpstr>
      <vt:lpstr>PENUTUP </vt:lpstr>
      <vt:lpstr>PowerPoint Presentation</vt:lpstr>
      <vt:lpstr>PowerPoint Presentation</vt:lpstr>
      <vt:lpstr>PowerPoint Presentation</vt:lpstr>
      <vt:lpstr>SUMBER REFERENSI: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RENCANA INVESTASI HUTAN TANAMAN INDUSTRI DI KPH KUPANG - NTT</dc:title>
  <dc:creator>John FoEh</dc:creator>
  <cp:lastModifiedBy>John FoEh</cp:lastModifiedBy>
  <cp:revision>119</cp:revision>
  <dcterms:created xsi:type="dcterms:W3CDTF">2021-01-14T03:01:33Z</dcterms:created>
  <dcterms:modified xsi:type="dcterms:W3CDTF">2021-06-30T10:42:09Z</dcterms:modified>
</cp:coreProperties>
</file>