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0" r:id="rId2"/>
    <p:sldMasterId id="2147483732" r:id="rId3"/>
    <p:sldMasterId id="2147483745" r:id="rId4"/>
    <p:sldMasterId id="2147483759" r:id="rId5"/>
    <p:sldMasterId id="2147483783" r:id="rId6"/>
    <p:sldMasterId id="2147483790" r:id="rId7"/>
    <p:sldMasterId id="2147483802" r:id="rId8"/>
    <p:sldMasterId id="2147483816" r:id="rId9"/>
    <p:sldMasterId id="2147483828" r:id="rId10"/>
    <p:sldMasterId id="2147483845" r:id="rId11"/>
  </p:sldMasterIdLst>
  <p:notesMasterIdLst>
    <p:notesMasterId r:id="rId55"/>
  </p:notesMasterIdLst>
  <p:handoutMasterIdLst>
    <p:handoutMasterId r:id="rId56"/>
  </p:handoutMasterIdLst>
  <p:sldIdLst>
    <p:sldId id="281" r:id="rId12"/>
    <p:sldId id="257" r:id="rId13"/>
    <p:sldId id="258" r:id="rId14"/>
    <p:sldId id="259" r:id="rId15"/>
    <p:sldId id="260" r:id="rId16"/>
    <p:sldId id="282" r:id="rId17"/>
    <p:sldId id="261" r:id="rId18"/>
    <p:sldId id="262" r:id="rId19"/>
    <p:sldId id="263" r:id="rId20"/>
    <p:sldId id="264" r:id="rId21"/>
    <p:sldId id="277" r:id="rId22"/>
    <p:sldId id="279" r:id="rId23"/>
    <p:sldId id="283" r:id="rId24"/>
    <p:sldId id="284" r:id="rId25"/>
    <p:sldId id="285" r:id="rId26"/>
    <p:sldId id="286" r:id="rId27"/>
    <p:sldId id="287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89" r:id="rId37"/>
    <p:sldId id="300" r:id="rId38"/>
    <p:sldId id="299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280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scaleToFitPaper="1" frameSlides="1"/>
  <p:clrMru>
    <a:srgbClr val="A64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-269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heme" Target="theme/theme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924B-25D7-9A44-98B1-18A29503F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893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9CF98-6584-F640-B5F3-BBAF5361B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937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36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9CF98-6584-F640-B5F3-BBAF5361BC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25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9CF98-6584-F640-B5F3-BBAF5361BC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84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9CF98-6584-F640-B5F3-BBAF5361BC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63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886200" y="1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89092" name="Rectangle 5"/>
          <p:cNvSpPr>
            <a:spLocks noChangeArrowheads="1"/>
          </p:cNvSpPr>
          <p:nvPr/>
        </p:nvSpPr>
        <p:spPr bwMode="auto">
          <a:xfrm>
            <a:off x="0" y="1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8909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cap="flat"/>
        </p:spPr>
      </p:sp>
      <p:sp>
        <p:nvSpPr>
          <p:cNvPr id="8909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473576"/>
            <a:ext cx="5029200" cy="3984625"/>
          </a:xfrm>
          <a:noFill/>
          <a:ln/>
        </p:spPr>
        <p:txBody>
          <a:bodyPr lIns="90488" tIns="44450" rIns="90488" bIns="4445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D3F3E5-9FD5-450F-BCA9-9293AA5C49C7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%14Cover%20scan%20small.jpg%20%20%20%20%20%20%20%20%20%20%20%20%20%20%20%20%20%20%20%20%20%20%20%20%20%20%20%20%20%20%20%20%20%20%20%20%20%20%20%20%20%20%200000F460%0dDiana's%20Files%20%20%20%20%20%20%20%20%20%20%20%20%20%20%20%20%20%20B6938BE5: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1027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7" name="Rectangle 1028"/>
              <p:cNvSpPr>
                <a:spLocks noChangeArrowheads="1"/>
              </p:cNvSpPr>
              <p:nvPr userDrawn="1"/>
            </p:nvSpPr>
            <p:spPr bwMode="ltGray">
              <a:xfrm>
                <a:off x="0" y="1248"/>
                <a:ext cx="5760" cy="1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" name="Rectangle 1029" descr="Cacback"/>
              <p:cNvSpPr>
                <a:spLocks noChangeArrowheads="1"/>
              </p:cNvSpPr>
              <p:nvPr userDrawn="1"/>
            </p:nvSpPr>
            <p:spPr bwMode="ltGray">
              <a:xfrm>
                <a:off x="0" y="0"/>
                <a:ext cx="1119" cy="432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" name="Rectangle 1030"/>
            <p:cNvSpPr>
              <a:spLocks noChangeArrowheads="1"/>
            </p:cNvSpPr>
            <p:nvPr/>
          </p:nvSpPr>
          <p:spPr bwMode="white">
            <a:xfrm>
              <a:off x="816" y="2592"/>
              <a:ext cx="701" cy="1728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" name="Group 1031"/>
          <p:cNvGrpSpPr>
            <a:grpSpLocks/>
          </p:cNvGrpSpPr>
          <p:nvPr/>
        </p:nvGrpSpPr>
        <p:grpSpPr bwMode="auto">
          <a:xfrm>
            <a:off x="0" y="1371600"/>
            <a:ext cx="8405813" cy="1246188"/>
            <a:chOff x="0" y="864"/>
            <a:chExt cx="5295" cy="785"/>
          </a:xfrm>
        </p:grpSpPr>
        <p:sp>
          <p:nvSpPr>
            <p:cNvPr id="10" name="Freeform 1032"/>
            <p:cNvSpPr>
              <a:spLocks/>
            </p:cNvSpPr>
            <p:nvPr userDrawn="1"/>
          </p:nvSpPr>
          <p:spPr bwMode="auto">
            <a:xfrm rot="-507431">
              <a:off x="0" y="1477"/>
              <a:ext cx="1059" cy="172"/>
            </a:xfrm>
            <a:custGeom>
              <a:avLst/>
              <a:gdLst>
                <a:gd name="T0" fmla="*/ 1059 w 1059"/>
                <a:gd name="T1" fmla="*/ 0 h 172"/>
                <a:gd name="T2" fmla="*/ 147 w 1059"/>
                <a:gd name="T3" fmla="*/ 144 h 172"/>
                <a:gd name="T4" fmla="*/ 177 w 1059"/>
                <a:gd name="T5" fmla="*/ 171 h 172"/>
                <a:gd name="T6" fmla="*/ 1059 w 1059"/>
                <a:gd name="T7" fmla="*/ 24 h 172"/>
                <a:gd name="T8" fmla="*/ 1059 w 1059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Freeform 1033"/>
            <p:cNvSpPr>
              <a:spLocks/>
            </p:cNvSpPr>
            <p:nvPr userDrawn="1"/>
          </p:nvSpPr>
          <p:spPr bwMode="auto">
            <a:xfrm rot="-507431">
              <a:off x="1173" y="864"/>
              <a:ext cx="4122" cy="630"/>
            </a:xfrm>
            <a:custGeom>
              <a:avLst/>
              <a:gdLst>
                <a:gd name="T0" fmla="*/ 0 w 4122"/>
                <a:gd name="T1" fmla="*/ 204 h 630"/>
                <a:gd name="T2" fmla="*/ 3544 w 4122"/>
                <a:gd name="T3" fmla="*/ 348 h 630"/>
                <a:gd name="T4" fmla="*/ 3680 w 4122"/>
                <a:gd name="T5" fmla="*/ 630 h 630"/>
                <a:gd name="T6" fmla="*/ 3616 w 4122"/>
                <a:gd name="T7" fmla="*/ 624 h 630"/>
                <a:gd name="T8" fmla="*/ 3534 w 4122"/>
                <a:gd name="T9" fmla="*/ 368 h 630"/>
                <a:gd name="T10" fmla="*/ 17 w 4122"/>
                <a:gd name="T11" fmla="*/ 231 h 630"/>
                <a:gd name="T12" fmla="*/ 0 w 4122"/>
                <a:gd name="T13" fmla="*/ 204 h 6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2" name="Group 1034"/>
            <p:cNvGrpSpPr>
              <a:grpSpLocks/>
            </p:cNvGrpSpPr>
            <p:nvPr userDrawn="1"/>
          </p:nvGrpSpPr>
          <p:grpSpPr bwMode="auto">
            <a:xfrm>
              <a:off x="1008" y="1248"/>
              <a:ext cx="288" cy="288"/>
              <a:chOff x="1033" y="326"/>
              <a:chExt cx="192" cy="192"/>
            </a:xfrm>
          </p:grpSpPr>
          <p:sp>
            <p:nvSpPr>
              <p:cNvPr id="13" name="Oval 1035"/>
              <p:cNvSpPr>
                <a:spLocks noChangeArrowheads="1"/>
              </p:cNvSpPr>
              <p:nvPr/>
            </p:nvSpPr>
            <p:spPr bwMode="auto">
              <a:xfrm>
                <a:off x="1033" y="32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" name="Oval 1036"/>
              <p:cNvSpPr>
                <a:spLocks noChangeArrowheads="1"/>
              </p:cNvSpPr>
              <p:nvPr/>
            </p:nvSpPr>
            <p:spPr bwMode="auto">
              <a:xfrm>
                <a:off x="1129" y="377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" name="Oval 1037"/>
              <p:cNvSpPr>
                <a:spLocks noChangeArrowheads="1"/>
              </p:cNvSpPr>
              <p:nvPr/>
            </p:nvSpPr>
            <p:spPr bwMode="auto">
              <a:xfrm>
                <a:off x="1063" y="350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" name="Oval 1038"/>
              <p:cNvSpPr>
                <a:spLocks noChangeArrowheads="1"/>
              </p:cNvSpPr>
              <p:nvPr/>
            </p:nvSpPr>
            <p:spPr bwMode="auto">
              <a:xfrm>
                <a:off x="1063" y="404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" name="Oval 1039"/>
              <p:cNvSpPr>
                <a:spLocks noChangeArrowheads="1"/>
              </p:cNvSpPr>
              <p:nvPr/>
            </p:nvSpPr>
            <p:spPr bwMode="auto">
              <a:xfrm>
                <a:off x="1108" y="42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" name="Oval 1040"/>
              <p:cNvSpPr>
                <a:spLocks noChangeArrowheads="1"/>
              </p:cNvSpPr>
              <p:nvPr/>
            </p:nvSpPr>
            <p:spPr bwMode="auto">
              <a:xfrm>
                <a:off x="1168" y="416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" name="Oval 1041"/>
              <p:cNvSpPr>
                <a:spLocks noChangeArrowheads="1"/>
              </p:cNvSpPr>
              <p:nvPr/>
            </p:nvSpPr>
            <p:spPr bwMode="auto">
              <a:xfrm>
                <a:off x="1120" y="461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" name="Oval 1042"/>
              <p:cNvSpPr>
                <a:spLocks noChangeArrowheads="1"/>
              </p:cNvSpPr>
              <p:nvPr/>
            </p:nvSpPr>
            <p:spPr bwMode="auto">
              <a:xfrm>
                <a:off x="1063" y="45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" name="Oval 1043"/>
              <p:cNvSpPr>
                <a:spLocks noChangeArrowheads="1"/>
              </p:cNvSpPr>
              <p:nvPr/>
            </p:nvSpPr>
            <p:spPr bwMode="auto">
              <a:xfrm>
                <a:off x="1117" y="329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24596" name="Rectangle 1044"/>
          <p:cNvSpPr>
            <a:spLocks noGrp="1" noChangeArrowheads="1"/>
          </p:cNvSpPr>
          <p:nvPr>
            <p:ph type="ctrTitle"/>
          </p:nvPr>
        </p:nvSpPr>
        <p:spPr>
          <a:xfrm>
            <a:off x="1828800" y="2133600"/>
            <a:ext cx="7315200" cy="16002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4597" name="Rectangle 104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2" name="Rectangle 1046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D6F76-2349-B84E-95B7-57FC461E0D1B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3" name="Rectangle 1047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4" name="Rectangle 104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2B19E-6B03-0F42-BAD4-692898E6F1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5633B-C786-D246-BD04-7CFD108EF9FE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96EA9-4EA3-804D-999E-CD230031BC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778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7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86AE-94A6-194F-BF9E-7FC8BB153D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6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2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FD65BB-D4D7-EA44-81E4-CD957FFC054A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7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B609A0-3F44-2643-99E1-E1D5F4DBDDC2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D7B8-3272-834E-A8DE-9A5F7F1E3CF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7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5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5" y="3950355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12A829-F0A3-A04C-900A-C967DD4D83E9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C691-D908-844F-B2A3-C8D441417D3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7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1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1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3FCE07-37E4-2D44-8469-FE1BCD6745E9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B7F7-2336-AC42-943E-DEF4AAF50AF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7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5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F7EAEA-5BC7-994D-B01A-80C97F515C8E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C9CC-B3A7-5744-B751-ACFA56E3E78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60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60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7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E87B9A4-11C2-B246-B317-2CC519557B86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89BA770-14B3-7146-BB2D-F8E1447B09E6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3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7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8A448F2-C7CA-7441-9509-B4839A7FFC43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89BA770-14B3-7146-BB2D-F8E1447B09E6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7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D062CE7-8B42-4542-A1C8-0F349117AC03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89BA770-14B3-7146-BB2D-F8E1447B09E6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7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0DC2D-EFBC-4E4D-B0C1-920857F0CE44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2566-EC86-9949-9F19-3D4B7DA1554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7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59F4B4-548D-5A46-9DE2-AA86A57D72B5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F153-9FD9-3D48-B7AE-C80A5503EDF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7526" y="457200"/>
            <a:ext cx="205898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02932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A8039-E189-194A-AFC3-A4D27E82300C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17FB6-D77F-B84A-B107-BE549DE733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7309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7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9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1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44A901-C62F-F24F-B343-B73A14E50CBA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E84B-6676-8B4D-8DFA-7A8FABA0785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1" y="533401"/>
            <a:ext cx="4476751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5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5" y="6288742"/>
            <a:ext cx="1887537" cy="365125"/>
          </a:xfrm>
        </p:spPr>
        <p:txBody>
          <a:bodyPr/>
          <a:lstStyle/>
          <a:p>
            <a:pPr>
              <a:defRPr/>
            </a:pPr>
            <a:fld id="{86E29363-994E-DF47-8822-42531CCEDE57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288742"/>
            <a:ext cx="2675965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35F7-FA5B-EF40-BBCB-78F925E3425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4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7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1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200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2"/>
            <a:ext cx="1865125" cy="365125"/>
          </a:xfr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48C0AE1-D194-054F-9D9D-6CDF759A60A5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4" y="6288742"/>
            <a:ext cx="5217551" cy="365125"/>
          </a:xfr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89BA770-14B3-7146-BB2D-F8E1447B09E6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7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9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5" y="762001"/>
            <a:ext cx="7427727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6" y="4827494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2"/>
            <a:ext cx="1865125" cy="365125"/>
          </a:xfr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315C12A-4DD6-8C4D-87CC-8FF19F42EBBF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4" y="6288742"/>
            <a:ext cx="5217551" cy="365125"/>
          </a:xfr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89BA770-14B3-7146-BB2D-F8E1447B09E6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7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BD2AD-9F1A-9D43-90AE-A45158FC55BD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7746-7378-E34B-8F39-C9F43913FC2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7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8" y="779463"/>
            <a:ext cx="1358153" cy="5268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3" y="779465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B6B6A-F5E2-EB40-BB00-FD96C0EEDE0E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9A76-9F52-B645-BB77-DD58D1B8A45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12DCBA-235A-7142-B7C8-8475BFBB301B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86AE-94A6-194F-BF9E-7FC8BB153D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43900E-FA07-1F43-939B-D44A550A89B9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D7B8-3272-834E-A8DE-9A5F7F1E3CF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125AC-41A5-5A45-95CD-3ECA418AD6C7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C691-D908-844F-B2A3-C8D441417D3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251B2-FCC3-E34D-B0F2-0C3A5E408D63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B7F7-2336-AC42-943E-DEF4AAF50AF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ver scan small.jpg                                           0000F460&#10;Diana's Files                  B6938BE5: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915026" y="0"/>
            <a:ext cx="3228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" y="0"/>
            <a:ext cx="5902615" cy="1599640"/>
          </a:xfrm>
          <a:solidFill>
            <a:srgbClr val="000000"/>
          </a:solidFill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489" y="1829361"/>
            <a:ext cx="5334000" cy="3123640"/>
          </a:xfrm>
        </p:spPr>
        <p:txBody>
          <a:bodyPr/>
          <a:lstStyle>
            <a:lvl1pPr marL="0" indent="0" algn="r"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209800" cy="304800"/>
          </a:xfr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02623870"/>
      </p:ext>
    </p:extLst>
  </p:cSld>
  <p:clrMapOvr>
    <a:masterClrMapping/>
  </p:clrMapOvr>
  <p:transition>
    <p:split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FED087-2D52-5943-803F-0CE532B86D4A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C9CC-B3A7-5744-B751-ACFA56E3E78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02613-164F-DD40-B725-FC670F994743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2566-EC86-9949-9F19-3D4B7DA1554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2090D-F1ED-A843-BCE2-4BACA8EC8B20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F153-9FD9-3D48-B7AE-C80A5503EDF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24EBA6-4923-4543-AE7A-AAE08BD1E485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E84B-6676-8B4D-8DFA-7A8FABA0785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1BDC38-50AA-3445-BB15-8C5751E2F77D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35F7-FA5B-EF40-BBCB-78F925E3425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1426C8-3D0F-D346-86D7-BF93110A6FE0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7746-7378-E34B-8F39-C9F43913FC2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179B95-D00B-CA40-98BC-8D560A42EDF3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9A76-9F52-B645-BB77-DD58D1B8A45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9C7C7-B811-47BF-9077-7EAA3DC775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24192"/>
      </p:ext>
    </p:extLst>
  </p:cSld>
  <p:clrMapOvr>
    <a:masterClrMapping/>
  </p:clrMapOvr>
  <p:transition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4406714"/>
            <a:ext cx="7771535" cy="136291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906527"/>
            <a:ext cx="7771535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291" indent="0">
              <a:buNone/>
              <a:defRPr sz="1600"/>
            </a:lvl2pPr>
            <a:lvl3pPr marL="820583" indent="0">
              <a:buNone/>
              <a:defRPr sz="1400"/>
            </a:lvl3pPr>
            <a:lvl4pPr marL="1230874" indent="0">
              <a:buNone/>
              <a:defRPr sz="1300"/>
            </a:lvl4pPr>
            <a:lvl5pPr marL="1641165" indent="0">
              <a:buNone/>
              <a:defRPr sz="1300"/>
            </a:lvl5pPr>
            <a:lvl6pPr marL="2051456" indent="0">
              <a:buNone/>
              <a:defRPr sz="1300"/>
            </a:lvl6pPr>
            <a:lvl7pPr marL="2461748" indent="0">
              <a:buNone/>
              <a:defRPr sz="1300"/>
            </a:lvl7pPr>
            <a:lvl8pPr marL="2872039" indent="0">
              <a:buNone/>
              <a:defRPr sz="1300"/>
            </a:lvl8pPr>
            <a:lvl9pPr marL="328233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E2451-160A-40F2-9E06-50B92A07D7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16742"/>
      </p:ext>
    </p:extLst>
  </p:cSld>
  <p:clrMapOvr>
    <a:masterClrMapping/>
  </p:clrMapOvr>
  <p:transition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23" y="1676681"/>
            <a:ext cx="3817216" cy="441931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5786" y="1676681"/>
            <a:ext cx="3817215" cy="441931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1C0C3-5C13-4A25-944E-DE96574C3F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38141"/>
      </p:ext>
    </p:extLst>
  </p:cSld>
  <p:clrMapOvr>
    <a:masterClrMapping/>
  </p:clrMapOvr>
  <p:transition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74544"/>
            <a:ext cx="822902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90" y="1535206"/>
            <a:ext cx="4039465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90" y="2175343"/>
            <a:ext cx="4039465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4" y="1535206"/>
            <a:ext cx="4040909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4" y="2175343"/>
            <a:ext cx="4040909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391D2-7F4B-4D8E-9201-315A7AC4F74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40613"/>
      </p:ext>
    </p:extLst>
  </p:cSld>
  <p:clrMapOvr>
    <a:masterClrMapping/>
  </p:clrMapOvr>
  <p:transition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F7B9A-E6D2-4DA0-AAE6-24A9CD941A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495163"/>
      </p:ext>
    </p:extLst>
  </p:cSld>
  <p:clrMapOvr>
    <a:masterClrMapping/>
  </p:clrMapOvr>
  <p:transition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D1772-1CC4-4DAD-BA1B-E71D2BD732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33993"/>
      </p:ext>
    </p:extLst>
  </p:cSld>
  <p:clrMapOvr>
    <a:masterClrMapping/>
  </p:clrMapOvr>
  <p:transition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0" y="273145"/>
            <a:ext cx="3007591" cy="116261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73144"/>
            <a:ext cx="5111751" cy="58536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0" y="1435755"/>
            <a:ext cx="3007591" cy="4691062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C161E-907F-4210-BC37-00ED181CDCE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40643"/>
      </p:ext>
    </p:extLst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E7F2A-B366-144C-8D26-7987132B56E2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33939-6F31-E04F-82A1-A822AB6152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93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3" y="4800322"/>
            <a:ext cx="5486977" cy="567297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3" y="612123"/>
            <a:ext cx="5486977" cy="4115360"/>
          </a:xfrm>
        </p:spPr>
        <p:txBody>
          <a:bodyPr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3" y="5367618"/>
            <a:ext cx="5486977" cy="804022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DB22B-C959-499C-8812-73BFA67076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87230"/>
      </p:ext>
    </p:extLst>
  </p:cSld>
  <p:clrMapOvr>
    <a:masterClrMapping/>
  </p:clrMapOvr>
  <p:transition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8F99F-8F41-45BB-993F-77963FC4D1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2526"/>
      </p:ext>
    </p:extLst>
  </p:cSld>
  <p:clrMapOvr>
    <a:masterClrMapping/>
  </p:clrMapOvr>
  <p:transition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0479" y="228321"/>
            <a:ext cx="1942523" cy="58676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24" y="228321"/>
            <a:ext cx="5691909" cy="58676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8ADA0-01CE-4281-A011-457F6516CEA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70622"/>
      </p:ext>
    </p:extLst>
  </p:cSld>
  <p:clrMapOvr>
    <a:masterClrMapping/>
  </p:clrMapOvr>
  <p:transition>
    <p:spli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F1414-2BC7-2541-B005-FB42922A0DC7}" type="datetime1">
              <a:rPr lang="en-US" smtClean="0">
                <a:solidFill>
                  <a:srgbClr val="000000"/>
                </a:solidFill>
              </a:rPr>
              <a:t>6/30/21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C115D-4BD2-4B1B-AC7A-F501B9750D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76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2EB3D-40E9-E74F-97C0-F510848E9540}" type="datetime1">
              <a:rPr lang="en-US" smtClean="0">
                <a:solidFill>
                  <a:srgbClr val="000000"/>
                </a:solidFill>
              </a:rPr>
              <a:t>6/30/21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E60AA-F600-4AA6-A312-66ACA58017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17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02586-6036-E648-901F-2C623DE23A93}" type="datetime1">
              <a:rPr lang="en-US" smtClean="0">
                <a:solidFill>
                  <a:srgbClr val="000000"/>
                </a:solidFill>
              </a:rPr>
              <a:t>6/30/21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5E89F-D56E-4F6F-BF5B-6B768A668D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052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50662-43C1-0B4A-ADA8-424146579741}" type="datetime1">
              <a:rPr lang="en-US" smtClean="0">
                <a:solidFill>
                  <a:srgbClr val="000000"/>
                </a:solidFill>
              </a:rPr>
              <a:t>6/30/21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806F5-C2EB-44A2-A4B5-63B3B3431E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34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9EBB8-F46E-4444-8CAC-145A5ECB23B8}" type="datetime1">
              <a:rPr lang="en-US" smtClean="0">
                <a:solidFill>
                  <a:srgbClr val="000000"/>
                </a:solidFill>
              </a:rPr>
              <a:t>6/30/21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6E10B-DB0A-4E39-82DE-7130A39067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2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F275D-E0F1-1F45-9B93-1A4B662F9B91}" type="datetime1">
              <a:rPr lang="en-US" smtClean="0">
                <a:solidFill>
                  <a:srgbClr val="000000"/>
                </a:solidFill>
              </a:rPr>
              <a:t>6/30/21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13314-79C1-40D4-A1DF-6B7B6D3A88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8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72402-68FA-294C-8A32-0437B8116B2A}" type="datetime1">
              <a:rPr lang="en-US" smtClean="0">
                <a:solidFill>
                  <a:srgbClr val="000000"/>
                </a:solidFill>
              </a:rPr>
              <a:t>6/30/21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B649-E299-4B59-BA9A-7F93FB1A44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8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526E8-2981-3F46-8901-E8D3E1B4FF3B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BE814-DFBA-0A4D-B42B-EFFE93C4D9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703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486E7-09C4-0A4F-A72E-D47A99252ECD}" type="datetime1">
              <a:rPr lang="en-US" smtClean="0">
                <a:solidFill>
                  <a:srgbClr val="000000"/>
                </a:solidFill>
              </a:rPr>
              <a:t>6/30/21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F6E97-113E-4E34-8D68-058A7FA77E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0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4A1D2-E8C4-6F44-A15B-1F565ED95B14}" type="datetime1">
              <a:rPr lang="en-US" smtClean="0">
                <a:solidFill>
                  <a:srgbClr val="000000"/>
                </a:solidFill>
              </a:rPr>
              <a:t>6/30/21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B04AA-488F-4B63-B5E2-11F9EA19F2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23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1C29C-6B7C-8F45-9707-5E539E2792B5}" type="datetime1">
              <a:rPr lang="en-US" smtClean="0">
                <a:solidFill>
                  <a:srgbClr val="000000"/>
                </a:solidFill>
              </a:rPr>
              <a:t>6/30/21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FBD51-5616-4735-8D42-9D170ECB8A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52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71F8C-81FD-D346-94D6-DCD9029ACB7E}" type="datetime1">
              <a:rPr lang="en-US" smtClean="0">
                <a:solidFill>
                  <a:srgbClr val="000000"/>
                </a:solidFill>
              </a:rPr>
              <a:t>6/30/21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5A251-29BB-4C51-934A-AE4BE0E378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408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C4343-8612-654B-A8FA-101A8A74F41E}" type="datetime1">
              <a:rPr lang="en-US" smtClean="0">
                <a:solidFill>
                  <a:srgbClr val="000000"/>
                </a:solidFill>
              </a:rPr>
              <a:t>6/30/21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01E94-AC6A-4D3E-B0D0-76A3C66843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81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3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A5908A-83B1-B142-8B32-B9AE0E7BC4B0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4038CF-48EC-DC44-A8B2-7244671E8F6E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33939-6F31-E04F-82A1-A822AB6152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90" y="3774329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0BBE4BF-E935-4E4C-8B2B-7AEF9984463C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5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7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7" y="3617260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6F4844-3777-5949-9BBC-3E4D3FB21190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BE814-DFBA-0A4D-B42B-EFFE93C4D9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79468"/>
            <a:ext cx="7612063" cy="14176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C53068-9C46-D942-AC92-1D02E4612E0F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B4800-0C65-C446-A70E-022C36A47E4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56CA1-661C-604E-ACF5-5169A77117EF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B4800-0C65-C446-A70E-022C36A47E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28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5" y="2649072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2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FDAB8-B740-364C-8347-5889D8791E53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3B015-7EA2-3B47-82E6-637B028ED4B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48B6B0-B16B-A94B-889C-2C4C87506EDC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FEC68-959B-DC43-A384-C5CFE2B9AB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7192A0-4363-0248-8908-C3E20DBD27A4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B6815-2BEA-BE4A-BB1B-3DDBF6129D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7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7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1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F1D2B0B-FA5B-E44B-A3A1-E04A0CF04073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1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7" y="6356351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D9F0BCF-7E0A-3840-8109-25E4F7F20DC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7" y="4267201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7" y="5443539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6509D2-BAF4-134A-862F-647FAFA42B51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A9F1E-5F40-CE42-A06D-03310D022A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7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7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1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AECB6EE-5B19-F24F-A21D-7FBE3F9A7F50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1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7" y="6356351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89BA770-14B3-7146-BB2D-F8E1447B09E6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5" y="3187733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70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6C9E0A-9B1E-AA44-807D-09DFF713F854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96EA9-4EA3-804D-999E-CD230031BC2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7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90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FE7339-C6CF-D04F-8DC4-934269C9BE39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17FB6-D77F-B84A-B107-BE549DE7338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A29A1-B40F-6E40-B44A-F7AC38DD8F1C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B0C9B-5A7D-E24B-A15B-8ADE6F20693C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33939-6F31-E04F-82A1-A822AB6152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51768-DCFF-634F-9743-150DBE693A6C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8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3B015-7EA2-3B47-82E6-637B028ED4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564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0ED8D3-6486-4242-96A8-D74B75313D20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BE814-DFBA-0A4D-B42B-EFFE93C4D9D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77A743-9FB1-4848-93AA-E6FAAF8164EF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B4800-0C65-C446-A70E-022C36A47E4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10A4B9-C0AA-9044-BF2B-6C4612F976B0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3B015-7EA2-3B47-82E6-637B028ED4B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0C11D1-0678-4A45-8EB2-9E2AAF72C0FB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FEC68-959B-DC43-A384-C5CFE2B9AB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39021E-9B81-B049-8DF6-8162F56EEE33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B6815-2BEA-BE4A-BB1B-3DDBF6129D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59A115-356A-F04B-B64C-D7642521084C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F0BCF-7E0A-3840-8109-25E4F7F20DC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F77785-D1BD-B34C-ADEC-BE161FB1D884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A9F1E-5F40-CE42-A06D-03310D022A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AE9603-DBA4-EB47-BF69-679DA5D4E549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96EA9-4EA3-804D-999E-CD230031BC2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C014-A9DB-2C48-8C03-D5D582683C72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17FB6-D77F-B84A-B107-BE549DE7338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G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4150"/>
            <a:ext cx="21336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pi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0364"/>
            <a:ext cx="91440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929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63E51-7CDD-5948-A22A-12811C451735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FEC68-959B-DC43-A384-C5CFE2B9AB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501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G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4150"/>
            <a:ext cx="21336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kripsi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0364"/>
            <a:ext cx="91440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877967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0364"/>
            <a:ext cx="91440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EADER3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59075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3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0364"/>
            <a:ext cx="91440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EADER3c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24862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3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0364"/>
            <a:ext cx="91440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EADER3a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81885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3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0364"/>
            <a:ext cx="91440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EADER3b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39364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44297F-1970-C848-8BB7-8C0324CEDA8C}" type="datetime1">
              <a:rPr lang="en-US" smtClean="0">
                <a:solidFill>
                  <a:srgbClr val="000000"/>
                </a:solidFill>
              </a:rPr>
              <a:t>6/30/21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60C9A-BB0A-4A50-873F-35E7FA57A9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556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BFE39F-E5C0-574F-9248-0D00C267C7CF}" type="datetime1">
              <a:rPr lang="en-US" smtClean="0">
                <a:solidFill>
                  <a:srgbClr val="000000"/>
                </a:solidFill>
              </a:rPr>
              <a:t>6/30/21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C1024-DF5C-4CF2-88BE-38A2339597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912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F6638-CBDE-DD45-9304-81B44390B473}" type="datetime1">
              <a:rPr lang="en-US" smtClean="0">
                <a:solidFill>
                  <a:srgbClr val="000000"/>
                </a:solidFill>
              </a:rPr>
              <a:t>6/30/21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9537D-60E3-4B64-AF57-3B7F7CB01A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536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EE9B3F-5104-3F47-8B5C-3F485E72B40C}" type="datetime1">
              <a:rPr lang="en-US" smtClean="0">
                <a:solidFill>
                  <a:srgbClr val="000000"/>
                </a:solidFill>
              </a:rPr>
              <a:t>6/30/21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091FC-D4F2-4503-893E-9ADD22393D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651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5D100-D70A-FB45-B6AA-0F1A93FFC041}" type="datetime1">
              <a:rPr lang="en-US" smtClean="0">
                <a:solidFill>
                  <a:srgbClr val="000000"/>
                </a:solidFill>
              </a:rPr>
              <a:t>6/30/21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8AF21-2E7A-4CB7-964B-5710F63D87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2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CF1E0-A409-D143-A7B5-FB7A94C481A2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3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B6815-2BEA-BE4A-BB1B-3DDBF6129D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677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BAB71D-C276-A049-B3FB-7A8572E9EFFB}" type="datetime1">
              <a:rPr lang="en-US" smtClean="0">
                <a:solidFill>
                  <a:srgbClr val="000000"/>
                </a:solidFill>
              </a:rPr>
              <a:t>6/30/21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89363-3A7A-4731-AC42-A86DD532BC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461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5730B9-99C1-1249-A5CE-252D0CA071DF}" type="datetime1">
              <a:rPr lang="en-US" smtClean="0">
                <a:solidFill>
                  <a:srgbClr val="000000"/>
                </a:solidFill>
              </a:rPr>
              <a:t>6/30/21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CDA77-63EC-495C-A929-659D99B0B6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523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8E33B2-479B-B941-A727-427A4544EF9B}" type="datetime1">
              <a:rPr lang="en-US" smtClean="0">
                <a:solidFill>
                  <a:srgbClr val="000000"/>
                </a:solidFill>
              </a:rPr>
              <a:t>6/30/21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0641A-11E6-422A-92F2-2B52D461EE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621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A095D5-52B8-6B4B-BFE5-AFCF432E6704}" type="datetime1">
              <a:rPr lang="en-US" smtClean="0">
                <a:solidFill>
                  <a:srgbClr val="000000"/>
                </a:solidFill>
              </a:rPr>
              <a:t>6/30/21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57CB1-A967-4699-AB48-588112D81D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755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BA6EC2-92C1-D543-AEBE-99E31193D9C2}" type="datetime1">
              <a:rPr lang="en-US" smtClean="0">
                <a:solidFill>
                  <a:srgbClr val="000000"/>
                </a:solidFill>
              </a:rPr>
              <a:t>6/30/21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C3A35-D0C9-438A-889A-9302BAE2BB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347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934DD-47DC-514E-B480-09FA72DF33E2}" type="datetime1">
              <a:rPr lang="en-US" smtClean="0">
                <a:solidFill>
                  <a:srgbClr val="000000"/>
                </a:solidFill>
              </a:rPr>
              <a:t>6/30/21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0F22C-CB0B-4022-8F6E-EB32C928CA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230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</p:grpSp>
      <p:sp>
        <p:nvSpPr>
          <p:cNvPr id="2766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1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7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F8AE2A-29C3-D145-81A8-B6B5EFFE0C71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386AE-94A6-194F-BF9E-7FC8BB153D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07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1F899-F515-4C40-A9F2-096D7BCBD67E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7BD7B8-3272-834E-A8DE-9A5F7F1E3C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05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82B95-221D-1143-9625-B2D763ABE25A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1C691-D908-844F-B2A3-C8D441417D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298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B1CE7-78CA-7848-A48C-4383A9233BBE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FB7F7-2336-AC42-943E-DEF4AAF50AF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5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3DD35-FFE8-E44D-8110-668BA1F3EB9E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F0BCF-7E0A-3840-8109-25E4F7F20D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019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82892-1083-E04F-AD84-37E9D1EB6AE9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8BC9CC-B3A7-5744-B751-ACFA56E3E78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858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A0C1A-65A6-2748-BA2B-CF46E4A4F352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C52566-EC86-9949-9F19-3D4B7DA1554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249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91A2A-45CD-FE45-8A44-B6CA0B423812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FF153-9FD9-3D48-B7AE-C80A5503EDF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094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4A729-AF76-3340-8496-116918A65332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F3E84B-6676-8B4D-8DFA-7A8FABA0785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584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1BAD3-D4B3-2642-B1B5-DACA77C917CA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235F7-FA5B-EF40-BBCB-78F925E3425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466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6D52A-7EFD-8D4E-9791-C9C332AF38F9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E7746-7378-E34B-8F39-C9F43913FC2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958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4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4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39F2-7FC8-4C42-BC4A-2A46424AA962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39A76-9F52-B645-BB77-DD58D1B8A45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990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5D17F-EEBE-2C4B-945B-B498CB451F07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AEC841-60E2-5F42-9CB8-DD3721F59C6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739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B7308-E6BA-E84D-ABCC-DA2B2CF51C11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28884-F3CD-2947-A447-CBE892B41C0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496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1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E0B06641-FBC2-2844-9778-69546F855984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7"/>
            <a:ext cx="64366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8386AE-94A6-194F-BF9E-7FC8BB153D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E9BEA-175F-DD43-BBBF-31CF419836D0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A9F1E-5F40-CE42-A06D-03310D022A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023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23985-4485-BF4A-98E8-0C1D35651EAA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D7B8-3272-834E-A8DE-9A5F7F1E3CF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0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1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324E14-5167-414C-BE8E-E84FC7B2B099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C691-D908-844F-B2A3-C8D441417D3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46F0E0-1165-7D43-90B2-D9A36AE74144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B7F7-2336-AC42-943E-DEF4AAF50AF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06B9EF-1729-2146-8332-723AC831FA04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C9CC-B3A7-5744-B751-ACFA56E3E78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46EBF9-D07D-8C4B-908D-0A24EBD30768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2566-EC86-9949-9F19-3D4B7DA1554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D90E27-97AA-094D-AABA-02526B8F87B9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FF153-9FD9-3D48-B7AE-C80A5503EDF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D97272-32C6-FF41-AC1F-6CE7D8B02EAA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E84B-6676-8B4D-8DFA-7A8FABA0785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3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4" y="2657435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3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89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C85E76-AC64-274D-BAEA-AF00F2AA2219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35F7-FA5B-EF40-BBCB-78F925E3425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A27586-81EB-E240-9B82-B6C0C53C0115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7746-7378-E34B-8F39-C9F43913FC2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01E77-5FC7-0048-A831-C315864F78DD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9A76-9F52-B645-BB77-DD58D1B8A45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%14Cover%20scan%20small.jpg%20%20%20%20%20%20%20%20%20%20%20%20%20%20%20%20%20%20%20%20%20%20%20%20%20%20%20%20%20%20%20%20%20%20%20%20%20%20%20%20%20%20%200000F460%0dDiana's%20Files%20%20%20%20%20%20%20%20%20%20%20%20%20%20%20%20%20%20B6938BE5: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23813" y="-141288"/>
            <a:ext cx="9167813" cy="6999288"/>
            <a:chOff x="-15" y="-89"/>
            <a:chExt cx="5775" cy="4409"/>
          </a:xfrm>
        </p:grpSpPr>
        <p:sp>
          <p:nvSpPr>
            <p:cNvPr id="1032" name="Rectangle 3"/>
            <p:cNvSpPr>
              <a:spLocks noChangeArrowheads="1"/>
            </p:cNvSpPr>
            <p:nvPr userDrawn="1"/>
          </p:nvSpPr>
          <p:spPr bwMode="ltGray">
            <a:xfrm>
              <a:off x="0" y="301"/>
              <a:ext cx="5760" cy="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3" name="Rectangle 4" descr="Cacback"/>
            <p:cNvSpPr>
              <a:spLocks noChangeArrowheads="1"/>
            </p:cNvSpPr>
            <p:nvPr userDrawn="1"/>
          </p:nvSpPr>
          <p:spPr bwMode="ltGray">
            <a:xfrm>
              <a:off x="0" y="0"/>
              <a:ext cx="1119" cy="4320"/>
            </a:xfrm>
            <a:prstGeom prst="rect">
              <a:avLst/>
            </a:pr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-15" y="-89"/>
              <a:ext cx="5295" cy="785"/>
              <a:chOff x="20" y="-89"/>
              <a:chExt cx="5295" cy="785"/>
            </a:xfrm>
          </p:grpSpPr>
          <p:sp>
            <p:nvSpPr>
              <p:cNvPr id="1036" name="Freeform 6"/>
              <p:cNvSpPr>
                <a:spLocks/>
              </p:cNvSpPr>
              <p:nvPr userDrawn="1"/>
            </p:nvSpPr>
            <p:spPr bwMode="auto">
              <a:xfrm rot="-507431">
                <a:off x="20" y="524"/>
                <a:ext cx="1059" cy="172"/>
              </a:xfrm>
              <a:custGeom>
                <a:avLst/>
                <a:gdLst>
                  <a:gd name="T0" fmla="*/ 1059 w 1059"/>
                  <a:gd name="T1" fmla="*/ 0 h 172"/>
                  <a:gd name="T2" fmla="*/ 147 w 1059"/>
                  <a:gd name="T3" fmla="*/ 144 h 172"/>
                  <a:gd name="T4" fmla="*/ 177 w 1059"/>
                  <a:gd name="T5" fmla="*/ 171 h 172"/>
                  <a:gd name="T6" fmla="*/ 1059 w 1059"/>
                  <a:gd name="T7" fmla="*/ 24 h 172"/>
                  <a:gd name="T8" fmla="*/ 1059 w 1059"/>
                  <a:gd name="T9" fmla="*/ 0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9" h="172">
                    <a:moveTo>
                      <a:pt x="1059" y="0"/>
                    </a:moveTo>
                    <a:cubicBezTo>
                      <a:pt x="543" y="45"/>
                      <a:pt x="291" y="112"/>
                      <a:pt x="147" y="144"/>
                    </a:cubicBezTo>
                    <a:cubicBezTo>
                      <a:pt x="0" y="172"/>
                      <a:pt x="153" y="147"/>
                      <a:pt x="177" y="171"/>
                    </a:cubicBezTo>
                    <a:cubicBezTo>
                      <a:pt x="329" y="151"/>
                      <a:pt x="339" y="99"/>
                      <a:pt x="1059" y="24"/>
                    </a:cubicBezTo>
                    <a:cubicBezTo>
                      <a:pt x="1059" y="24"/>
                      <a:pt x="1059" y="0"/>
                      <a:pt x="1059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7" name="Freeform 7"/>
              <p:cNvSpPr>
                <a:spLocks/>
              </p:cNvSpPr>
              <p:nvPr userDrawn="1"/>
            </p:nvSpPr>
            <p:spPr bwMode="auto">
              <a:xfrm rot="-507431">
                <a:off x="1193" y="-89"/>
                <a:ext cx="4122" cy="630"/>
              </a:xfrm>
              <a:custGeom>
                <a:avLst/>
                <a:gdLst>
                  <a:gd name="T0" fmla="*/ 0 w 4122"/>
                  <a:gd name="T1" fmla="*/ 204 h 630"/>
                  <a:gd name="T2" fmla="*/ 3544 w 4122"/>
                  <a:gd name="T3" fmla="*/ 348 h 630"/>
                  <a:gd name="T4" fmla="*/ 3680 w 4122"/>
                  <a:gd name="T5" fmla="*/ 630 h 630"/>
                  <a:gd name="T6" fmla="*/ 3616 w 4122"/>
                  <a:gd name="T7" fmla="*/ 624 h 630"/>
                  <a:gd name="T8" fmla="*/ 3534 w 4122"/>
                  <a:gd name="T9" fmla="*/ 368 h 630"/>
                  <a:gd name="T10" fmla="*/ 17 w 4122"/>
                  <a:gd name="T11" fmla="*/ 231 h 630"/>
                  <a:gd name="T12" fmla="*/ 0 w 4122"/>
                  <a:gd name="T13" fmla="*/ 204 h 6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2" h="630">
                    <a:moveTo>
                      <a:pt x="0" y="204"/>
                    </a:moveTo>
                    <a:cubicBezTo>
                      <a:pt x="255" y="198"/>
                      <a:pt x="1686" y="0"/>
                      <a:pt x="3544" y="348"/>
                    </a:cubicBezTo>
                    <a:cubicBezTo>
                      <a:pt x="4122" y="464"/>
                      <a:pt x="3754" y="614"/>
                      <a:pt x="3680" y="630"/>
                    </a:cubicBezTo>
                    <a:cubicBezTo>
                      <a:pt x="3680" y="630"/>
                      <a:pt x="3642" y="626"/>
                      <a:pt x="3616" y="624"/>
                    </a:cubicBezTo>
                    <a:cubicBezTo>
                      <a:pt x="3678" y="612"/>
                      <a:pt x="4118" y="488"/>
                      <a:pt x="3534" y="368"/>
                    </a:cubicBezTo>
                    <a:cubicBezTo>
                      <a:pt x="2029" y="98"/>
                      <a:pt x="696" y="156"/>
                      <a:pt x="17" y="231"/>
                    </a:cubicBezTo>
                    <a:cubicBezTo>
                      <a:pt x="17" y="231"/>
                      <a:pt x="0" y="204"/>
                      <a:pt x="0" y="204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1038" name="Group 8"/>
              <p:cNvGrpSpPr>
                <a:grpSpLocks/>
              </p:cNvGrpSpPr>
              <p:nvPr userDrawn="1"/>
            </p:nvGrpSpPr>
            <p:grpSpPr bwMode="auto">
              <a:xfrm>
                <a:off x="1033" y="326"/>
                <a:ext cx="192" cy="192"/>
                <a:chOff x="1033" y="326"/>
                <a:chExt cx="192" cy="192"/>
              </a:xfrm>
            </p:grpSpPr>
            <p:sp>
              <p:nvSpPr>
                <p:cNvPr id="1039" name="Oval 9"/>
                <p:cNvSpPr>
                  <a:spLocks noChangeArrowheads="1"/>
                </p:cNvSpPr>
                <p:nvPr/>
              </p:nvSpPr>
              <p:spPr bwMode="auto">
                <a:xfrm>
                  <a:off x="1033" y="326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40" name="Oval 10"/>
                <p:cNvSpPr>
                  <a:spLocks noChangeArrowheads="1"/>
                </p:cNvSpPr>
                <p:nvPr/>
              </p:nvSpPr>
              <p:spPr bwMode="auto">
                <a:xfrm>
                  <a:off x="1129" y="377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41" name="Oval 11"/>
                <p:cNvSpPr>
                  <a:spLocks noChangeArrowheads="1"/>
                </p:cNvSpPr>
                <p:nvPr/>
              </p:nvSpPr>
              <p:spPr bwMode="auto">
                <a:xfrm>
                  <a:off x="1063" y="350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42" name="Oval 12"/>
                <p:cNvSpPr>
                  <a:spLocks noChangeArrowheads="1"/>
                </p:cNvSpPr>
                <p:nvPr/>
              </p:nvSpPr>
              <p:spPr bwMode="auto">
                <a:xfrm>
                  <a:off x="1063" y="404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43" name="Oval 13"/>
                <p:cNvSpPr>
                  <a:spLocks noChangeArrowheads="1"/>
                </p:cNvSpPr>
                <p:nvPr/>
              </p:nvSpPr>
              <p:spPr bwMode="auto">
                <a:xfrm>
                  <a:off x="1108" y="42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44" name="Oval 14"/>
                <p:cNvSpPr>
                  <a:spLocks noChangeArrowheads="1"/>
                </p:cNvSpPr>
                <p:nvPr/>
              </p:nvSpPr>
              <p:spPr bwMode="auto">
                <a:xfrm>
                  <a:off x="1168" y="416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45" name="Oval 15"/>
                <p:cNvSpPr>
                  <a:spLocks noChangeArrowheads="1"/>
                </p:cNvSpPr>
                <p:nvPr/>
              </p:nvSpPr>
              <p:spPr bwMode="auto">
                <a:xfrm>
                  <a:off x="1120" y="461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46" name="Oval 16"/>
                <p:cNvSpPr>
                  <a:spLocks noChangeArrowheads="1"/>
                </p:cNvSpPr>
                <p:nvPr/>
              </p:nvSpPr>
              <p:spPr bwMode="auto">
                <a:xfrm>
                  <a:off x="1063" y="45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47" name="Oval 17"/>
                <p:cNvSpPr>
                  <a:spLocks noChangeArrowheads="1"/>
                </p:cNvSpPr>
                <p:nvPr/>
              </p:nvSpPr>
              <p:spPr bwMode="auto">
                <a:xfrm>
                  <a:off x="1117" y="329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</p:grpSp>
        <p:sp>
          <p:nvSpPr>
            <p:cNvPr id="1035" name="Rectangle 18"/>
            <p:cNvSpPr>
              <a:spLocks noChangeArrowheads="1"/>
            </p:cNvSpPr>
            <p:nvPr userDrawn="1"/>
          </p:nvSpPr>
          <p:spPr bwMode="white">
            <a:xfrm>
              <a:off x="426" y="1185"/>
              <a:ext cx="701" cy="3135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027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73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2BD34CD-ABBC-CF40-BAEF-09802ABB1761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3574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23575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 Narrow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89BA770-14B3-7146-BB2D-F8E1447B09E6}" type="slidenum">
              <a:rPr lang="en-US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89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8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5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5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1" y="6288742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88194C7-112B-AC46-A307-80D82FBB8EB3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2"/>
            <a:ext cx="5238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2" y="219636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89BA770-14B3-7146-BB2D-F8E1447B09E6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51AD617-8A04-4E46-83FE-EF5B049B71A5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89BA770-14B3-7146-BB2D-F8E1447B09E6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391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3" rIns="91365" bIns="4568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5" tIns="45683" rIns="91365" bIns="45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09889" y="6656388"/>
            <a:ext cx="4265612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5" tIns="45683" rIns="91365" bIns="45683" numCol="1" anchor="t" anchorCtr="0" compatLnSpc="1">
            <a:prstTxWarp prst="textNoShape">
              <a:avLst/>
            </a:prstTxWarp>
          </a:bodyPr>
          <a:lstStyle>
            <a:lvl1pPr defTabSz="914608">
              <a:lnSpc>
                <a:spcPct val="115000"/>
              </a:lnSpc>
              <a:spcAft>
                <a:spcPct val="57000"/>
              </a:spcAft>
              <a:defRPr sz="800" b="1">
                <a:solidFill>
                  <a:schemeClr val="bg1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endParaRPr lang="en-US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5" tIns="45683" rIns="91365" bIns="45683" numCol="1" anchor="t" anchorCtr="0" compatLnSpc="1">
            <a:prstTxWarp prst="textNoShape">
              <a:avLst/>
            </a:prstTxWarp>
          </a:bodyPr>
          <a:lstStyle>
            <a:lvl1pPr algn="r" defTabSz="914608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A3C37A-31A7-44B3-B7DA-D901C1A55F77}" type="slidenum">
              <a:rPr lang="en-US">
                <a:solidFill>
                  <a:srgbClr val="FFFFFF"/>
                </a:solidFill>
                <a:latin typeface="Bookman Old Style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Bookman Old Style" pitchFamily="18" charset="0"/>
            </a:endParaRPr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152400" y="1524000"/>
            <a:ext cx="8763000" cy="0"/>
          </a:xfrm>
          <a:prstGeom prst="line">
            <a:avLst/>
          </a:prstGeom>
          <a:noFill/>
          <a:ln w="38100" cap="rnd">
            <a:solidFill>
              <a:srgbClr val="008080"/>
            </a:solidFill>
            <a:prstDash val="sysDot"/>
            <a:round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pic>
        <p:nvPicPr>
          <p:cNvPr id="2055" name="Picture 7" descr="Cover scan small.jpg                                           0000F460&#10;Diana's Files                  B6938BE5:"/>
          <p:cNvPicPr>
            <a:picLocks noChangeAspect="1" noChangeArrowheads="1"/>
          </p:cNvPicPr>
          <p:nvPr/>
        </p:nvPicPr>
        <p:blipFill>
          <a:blip r:embed="rId13" r:link="rId14"/>
          <a:srcRect b="50011"/>
          <a:stretch>
            <a:fillRect/>
          </a:stretch>
        </p:blipFill>
        <p:spPr bwMode="auto">
          <a:xfrm>
            <a:off x="152400" y="152401"/>
            <a:ext cx="1136651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3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split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itchFamily="34" charset="0"/>
        </a:defRPr>
      </a:lvl5pPr>
      <a:lvl6pPr marL="410291" algn="l" defTabSz="914608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itchFamily="34" charset="0"/>
        </a:defRPr>
      </a:lvl6pPr>
      <a:lvl7pPr marL="820583" algn="l" defTabSz="914608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itchFamily="34" charset="0"/>
        </a:defRPr>
      </a:lvl7pPr>
      <a:lvl8pPr marL="1230874" algn="l" defTabSz="914608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itchFamily="34" charset="0"/>
        </a:defRPr>
      </a:lvl8pPr>
      <a:lvl9pPr marL="1641165" algn="l" defTabSz="914608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100000"/>
        <a:buFont typeface="Times"/>
        <a:buChar char="•"/>
        <a:defRPr sz="2400" b="1">
          <a:solidFill>
            <a:srgbClr val="CCE6B3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Times"/>
        <a:buChar char="•"/>
        <a:defRPr sz="2000">
          <a:solidFill>
            <a:srgbClr val="CCE6B3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•"/>
        <a:defRPr sz="2400" b="1">
          <a:solidFill>
            <a:srgbClr val="CCE6B3"/>
          </a:solidFill>
          <a:latin typeface="+mn-lt"/>
        </a:defRPr>
      </a:lvl3pPr>
      <a:lvl4pPr marL="1560513" indent="-2270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–"/>
        <a:defRPr sz="2000">
          <a:solidFill>
            <a:srgbClr val="CCE6B3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CE6B3"/>
          </a:solidFill>
          <a:latin typeface="+mn-lt"/>
        </a:defRPr>
      </a:lvl5pPr>
      <a:lvl6pPr marL="2391942" indent="-229365" algn="l" defTabSz="914608" rtl="0" fontAlgn="base">
        <a:spcBef>
          <a:spcPct val="20000"/>
        </a:spcBef>
        <a:spcAft>
          <a:spcPct val="0"/>
        </a:spcAft>
        <a:defRPr sz="1800">
          <a:solidFill>
            <a:srgbClr val="CCE6B3"/>
          </a:solidFill>
          <a:latin typeface="+mn-lt"/>
        </a:defRPr>
      </a:lvl6pPr>
      <a:lvl7pPr marL="2802233" indent="-229365" algn="l" defTabSz="914608" rtl="0" fontAlgn="base">
        <a:spcBef>
          <a:spcPct val="20000"/>
        </a:spcBef>
        <a:spcAft>
          <a:spcPct val="0"/>
        </a:spcAft>
        <a:defRPr sz="1800">
          <a:solidFill>
            <a:srgbClr val="CCE6B3"/>
          </a:solidFill>
          <a:latin typeface="+mn-lt"/>
        </a:defRPr>
      </a:lvl7pPr>
      <a:lvl8pPr marL="3212524" indent="-229365" algn="l" defTabSz="914608" rtl="0" fontAlgn="base">
        <a:spcBef>
          <a:spcPct val="20000"/>
        </a:spcBef>
        <a:spcAft>
          <a:spcPct val="0"/>
        </a:spcAft>
        <a:defRPr sz="1800">
          <a:solidFill>
            <a:srgbClr val="CCE6B3"/>
          </a:solidFill>
          <a:latin typeface="+mn-lt"/>
        </a:defRPr>
      </a:lvl8pPr>
      <a:lvl9pPr marL="3622815" indent="-229365" algn="l" defTabSz="914608" rtl="0" fontAlgn="base">
        <a:spcBef>
          <a:spcPct val="20000"/>
        </a:spcBef>
        <a:spcAft>
          <a:spcPct val="0"/>
        </a:spcAft>
        <a:defRPr sz="1800">
          <a:solidFill>
            <a:srgbClr val="CCE6B3"/>
          </a:solidFill>
          <a:latin typeface="+mn-lt"/>
        </a:defRPr>
      </a:lvl9pPr>
    </p:bodyStyle>
    <p:otherStyle>
      <a:defPPr>
        <a:defRPr lang="id-ID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BAE9805-D71C-EA44-81B1-E3B27F1F1E47}" type="datetime1">
              <a:rPr lang="en-US" smtClean="0">
                <a:solidFill>
                  <a:srgbClr val="000000"/>
                </a:solidFill>
                <a:latin typeface="Arial" charset="0"/>
              </a:rPr>
              <a:t>6/30/21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86E097C-122B-4FC3-9101-EEB71D9BB818}" type="slidenum">
              <a:rPr lang="en-US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8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5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7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587D03A-D504-4647-AC1B-C9396479DBF6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1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89BA770-14B3-7146-BB2D-F8E1447B09E6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F25B4F8-1205-C941-9F58-B3EE35B018ED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89BA770-14B3-7146-BB2D-F8E1447B09E6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9FB03FE-E67D-BE49-B693-254C5E46A21E}" type="datetime1">
              <a:rPr lang="en-US" smtClean="0">
                <a:ea typeface="ＭＳ Ｐゴシック" charset="0"/>
              </a:rPr>
              <a:t>6/30/21</a:t>
            </a:fld>
            <a:endParaRPr lang="en-US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2953DAA-D8DA-5A42-9BA2-38B30E8DD201}" type="slidenum">
              <a:rPr lang="en-US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56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D217EB24-8129-C348-B1C1-88294A5E156F}" type="datetime1"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6/30/21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8F9F9A41-352D-42C0-8923-ECAE857E27B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79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hdr="0" ft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just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32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Arial Black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Arial Black" pitchFamily="34" charset="0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</p:grpSp>
      <p:sp>
        <p:nvSpPr>
          <p:cNvPr id="266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BDF72FF-622A-9A49-8AC5-8D60889416E5}" type="datetime1">
              <a:rPr lang="en-US" smtClean="0">
                <a:solidFill>
                  <a:srgbClr val="FFFFFF"/>
                </a:solidFill>
              </a:rPr>
              <a:t>6/30/21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6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6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059E3EC-8E89-E047-BD8F-32585BCD29DB}" type="slidenum">
              <a:rPr lang="en-US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4180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799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8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3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1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78BCBB6-97C8-B74B-A614-A3044B4D34E7}" type="datetime1">
              <a:rPr lang="en-US" smtClean="0">
                <a:solidFill>
                  <a:srgbClr val="000000"/>
                </a:solidFill>
                <a:latin typeface="Arial Narrow"/>
              </a:rPr>
              <a:t>6/30/21</a:t>
            </a:fld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1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7" y="224492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89BA770-14B3-7146-BB2D-F8E1447B09E6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4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53561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BERPIKIR DAN </a:t>
            </a:r>
            <a:b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</a:b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BERTINDAK ILMIAH: </a:t>
            </a:r>
            <a:r>
              <a:rPr lang="en-US" sz="36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Aplikasi</a:t>
            </a:r>
            <a:r>
              <a:rPr 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Dalam</a:t>
            </a:r>
            <a:r>
              <a:rPr 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Bidang</a:t>
            </a:r>
            <a:r>
              <a:rPr 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Kehutanan</a:t>
            </a:r>
            <a:endParaRPr lang="en-US" sz="3600" b="1" i="1" dirty="0"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5095" y="2635199"/>
            <a:ext cx="4724400" cy="120032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Prof. Dr. Ir. John E. H. J. FoEh, IPU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Arial" charset="0"/>
              </a:rPr>
              <a:t>Universitas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charset="0"/>
              </a:rPr>
              <a:t>Gunadarma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 – Jakarta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934" y="4758267"/>
            <a:ext cx="81449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SEMINAR NASIONAL FAKULTAS KEHUTANAN UNIVERSITAS TADULAKO</a:t>
            </a:r>
          </a:p>
          <a:p>
            <a:pPr algn="ctr"/>
            <a:r>
              <a:rPr lang="en-US" sz="2000" dirty="0"/>
              <a:t>Auditorium </a:t>
            </a:r>
            <a:r>
              <a:rPr lang="en-US" sz="2000" dirty="0" err="1"/>
              <a:t>Universitas</a:t>
            </a:r>
            <a:r>
              <a:rPr lang="en-US" sz="2000" dirty="0"/>
              <a:t> </a:t>
            </a:r>
            <a:r>
              <a:rPr lang="en-US" sz="2000" dirty="0" err="1"/>
              <a:t>Tadulako</a:t>
            </a:r>
            <a:endParaRPr lang="en-US" sz="2000" dirty="0"/>
          </a:p>
          <a:p>
            <a:pPr algn="ctr"/>
            <a:r>
              <a:rPr lang="en-US" sz="2000" dirty="0"/>
              <a:t>18 </a:t>
            </a:r>
            <a:r>
              <a:rPr lang="en-US" sz="2000" dirty="0" err="1"/>
              <a:t>Desember</a:t>
            </a:r>
            <a:r>
              <a:rPr lang="en-US" sz="2000" dirty="0"/>
              <a:t>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C115D-4BD2-4B1B-AC7A-F501B9750D3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4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MUNCUL IDE BARU !</a:t>
            </a:r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005225"/>
              </p:ext>
            </p:extLst>
          </p:nvPr>
        </p:nvGraphicFramePr>
        <p:xfrm>
          <a:off x="369194" y="1022563"/>
          <a:ext cx="2059420" cy="208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Clip" r:id="rId3" imgW="2225644" imgH="2304107" progId="">
                  <p:embed/>
                </p:oleObj>
              </mc:Choice>
              <mc:Fallback>
                <p:oleObj name="Clip" r:id="rId3" imgW="2225644" imgH="230410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194" y="1022563"/>
                        <a:ext cx="2059420" cy="208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j042444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352800"/>
            <a:ext cx="3048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 bwMode="auto">
          <a:xfrm>
            <a:off x="3957646" y="1895671"/>
            <a:ext cx="4968868" cy="4196240"/>
          </a:xfrm>
          <a:prstGeom prst="wedgeEllipseCallout">
            <a:avLst>
              <a:gd name="adj1" fmla="val -62695"/>
              <a:gd name="adj2" fmla="val 3475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1474" y="2650253"/>
            <a:ext cx="39760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TULISKAN IDE / GAGASAN BARU ITU DALAM  SATU CATATAN KHUSUS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33939-6F31-E04F-82A1-A822AB6152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93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g0001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"/>
            <a:ext cx="19812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j0428067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1"/>
            <a:ext cx="2667000" cy="232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 bwMode="auto">
          <a:xfrm>
            <a:off x="2035166" y="1872215"/>
            <a:ext cx="6528812" cy="4183990"/>
          </a:xfrm>
          <a:prstGeom prst="cloudCallout">
            <a:avLst>
              <a:gd name="adj1" fmla="val -39287"/>
              <a:gd name="adj2" fmla="val 5355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3454" y="2653661"/>
            <a:ext cx="48029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3300"/>
                </a:solidFill>
              </a:rPr>
              <a:t>BUAT DAFTAR PERBANDINGAN STUDI-STUDI TERKAIT SEBELUMNYA: </a:t>
            </a:r>
            <a:r>
              <a:rPr lang="en-US" sz="2400" b="1" i="1" dirty="0" err="1">
                <a:solidFill>
                  <a:srgbClr val="003300"/>
                </a:solidFill>
              </a:rPr>
              <a:t>Bandingkan</a:t>
            </a:r>
            <a:r>
              <a:rPr lang="en-US" sz="2400" b="1" i="1" dirty="0">
                <a:solidFill>
                  <a:srgbClr val="003300"/>
                </a:solidFill>
              </a:rPr>
              <a:t>; </a:t>
            </a:r>
            <a:r>
              <a:rPr lang="en-US" sz="2400" b="1" i="1" dirty="0" err="1">
                <a:solidFill>
                  <a:srgbClr val="003300"/>
                </a:solidFill>
              </a:rPr>
              <a:t>teori</a:t>
            </a:r>
            <a:r>
              <a:rPr lang="en-US" sz="2400" b="1" i="1" dirty="0">
                <a:solidFill>
                  <a:srgbClr val="003300"/>
                </a:solidFill>
              </a:rPr>
              <a:t> yang </a:t>
            </a:r>
            <a:r>
              <a:rPr lang="en-US" sz="2400" b="1" i="1" dirty="0" err="1">
                <a:solidFill>
                  <a:srgbClr val="003300"/>
                </a:solidFill>
              </a:rPr>
              <a:t>digunakan</a:t>
            </a:r>
            <a:r>
              <a:rPr lang="en-US" sz="2400" b="1" i="1" dirty="0">
                <a:solidFill>
                  <a:srgbClr val="003300"/>
                </a:solidFill>
              </a:rPr>
              <a:t>, </a:t>
            </a:r>
            <a:r>
              <a:rPr lang="en-US" sz="2400" b="1" i="1" dirty="0" err="1">
                <a:solidFill>
                  <a:srgbClr val="003300"/>
                </a:solidFill>
              </a:rPr>
              <a:t>metoda</a:t>
            </a:r>
            <a:r>
              <a:rPr lang="en-US" sz="2400" b="1" i="1" dirty="0">
                <a:solidFill>
                  <a:srgbClr val="003300"/>
                </a:solidFill>
              </a:rPr>
              <a:t> </a:t>
            </a:r>
            <a:r>
              <a:rPr lang="en-US" sz="2400" b="1" i="1" dirty="0" err="1">
                <a:solidFill>
                  <a:srgbClr val="003300"/>
                </a:solidFill>
              </a:rPr>
              <a:t>penelitian</a:t>
            </a:r>
            <a:r>
              <a:rPr lang="en-US" sz="2400" b="1" i="1" dirty="0">
                <a:solidFill>
                  <a:srgbClr val="003300"/>
                </a:solidFill>
              </a:rPr>
              <a:t>, </a:t>
            </a:r>
            <a:r>
              <a:rPr lang="en-US" sz="2400" b="1" i="1" dirty="0" err="1">
                <a:solidFill>
                  <a:srgbClr val="003300"/>
                </a:solidFill>
              </a:rPr>
              <a:t>metoda</a:t>
            </a:r>
            <a:r>
              <a:rPr lang="en-US" sz="2400" b="1" i="1" dirty="0">
                <a:solidFill>
                  <a:srgbClr val="003300"/>
                </a:solidFill>
              </a:rPr>
              <a:t> </a:t>
            </a:r>
            <a:r>
              <a:rPr lang="en-US" sz="2400" b="1" i="1" dirty="0" err="1">
                <a:solidFill>
                  <a:srgbClr val="003300"/>
                </a:solidFill>
              </a:rPr>
              <a:t>analisis</a:t>
            </a:r>
            <a:r>
              <a:rPr lang="en-US" sz="2400" b="1" i="1" dirty="0">
                <a:solidFill>
                  <a:srgbClr val="003300"/>
                </a:solidFill>
              </a:rPr>
              <a:t> data, </a:t>
            </a:r>
            <a:r>
              <a:rPr lang="en-US" sz="2400" b="1" i="1" dirty="0" err="1">
                <a:solidFill>
                  <a:srgbClr val="003300"/>
                </a:solidFill>
              </a:rPr>
              <a:t>perbedaan</a:t>
            </a:r>
            <a:r>
              <a:rPr lang="en-US" sz="2400" b="1" i="1" dirty="0">
                <a:solidFill>
                  <a:srgbClr val="003300"/>
                </a:solidFill>
              </a:rPr>
              <a:t> </a:t>
            </a:r>
            <a:r>
              <a:rPr lang="en-US" sz="2400" b="1" i="1" dirty="0" err="1">
                <a:solidFill>
                  <a:srgbClr val="003300"/>
                </a:solidFill>
              </a:rPr>
              <a:t>lokasi</a:t>
            </a:r>
            <a:r>
              <a:rPr lang="en-US" sz="2400" b="1" i="1" dirty="0">
                <a:solidFill>
                  <a:srgbClr val="003300"/>
                </a:solidFill>
              </a:rPr>
              <a:t>, </a:t>
            </a:r>
            <a:r>
              <a:rPr lang="en-US" sz="2400" b="1" i="1" dirty="0" err="1">
                <a:solidFill>
                  <a:srgbClr val="003300"/>
                </a:solidFill>
              </a:rPr>
              <a:t>variabel</a:t>
            </a:r>
            <a:r>
              <a:rPr lang="en-US" sz="2400" b="1" i="1" dirty="0">
                <a:solidFill>
                  <a:srgbClr val="003300"/>
                </a:solidFill>
              </a:rPr>
              <a:t> </a:t>
            </a:r>
            <a:r>
              <a:rPr lang="en-US" sz="2400" b="1" i="1" dirty="0" err="1">
                <a:solidFill>
                  <a:srgbClr val="003300"/>
                </a:solidFill>
              </a:rPr>
              <a:t>dan</a:t>
            </a:r>
            <a:r>
              <a:rPr lang="en-US" sz="2400" b="1" i="1" dirty="0">
                <a:solidFill>
                  <a:srgbClr val="003300"/>
                </a:solidFill>
              </a:rPr>
              <a:t> parameter </a:t>
            </a:r>
            <a:r>
              <a:rPr lang="en-US" sz="2400" b="1" i="1" dirty="0" err="1">
                <a:solidFill>
                  <a:srgbClr val="003300"/>
                </a:solidFill>
              </a:rPr>
              <a:t>pengukur</a:t>
            </a:r>
            <a:r>
              <a:rPr lang="en-US" sz="2400" b="1" i="1" dirty="0">
                <a:solidFill>
                  <a:srgbClr val="003300"/>
                </a:solidFill>
              </a:rPr>
              <a:t>, </a:t>
            </a:r>
            <a:r>
              <a:rPr lang="en-US" sz="2400" b="1" i="1" dirty="0" err="1">
                <a:solidFill>
                  <a:srgbClr val="003300"/>
                </a:solidFill>
              </a:rPr>
              <a:t>dll</a:t>
            </a:r>
            <a:r>
              <a:rPr lang="en-US" sz="2400" b="1" i="1" dirty="0">
                <a:solidFill>
                  <a:srgbClr val="003300"/>
                </a:solidFill>
              </a:rPr>
              <a:t> yang </a:t>
            </a:r>
            <a:r>
              <a:rPr lang="en-US" sz="2400" b="1" i="1" dirty="0" err="1">
                <a:solidFill>
                  <a:srgbClr val="003300"/>
                </a:solidFill>
              </a:rPr>
              <a:t>dapat</a:t>
            </a:r>
            <a:r>
              <a:rPr lang="en-US" sz="2400" b="1" i="1" dirty="0">
                <a:solidFill>
                  <a:srgbClr val="003300"/>
                </a:solidFill>
              </a:rPr>
              <a:t> </a:t>
            </a:r>
            <a:r>
              <a:rPr lang="en-US" sz="2400" b="1" i="1" dirty="0" err="1">
                <a:solidFill>
                  <a:srgbClr val="003300"/>
                </a:solidFill>
              </a:rPr>
              <a:t>diperbandingkan</a:t>
            </a:r>
            <a:endParaRPr lang="en-US" sz="2400" b="1" i="1" dirty="0">
              <a:solidFill>
                <a:srgbClr val="0033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B6815-2BEA-BE4A-BB1B-3DDBF6129D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5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defTabSz="914400"/>
            <a:fld id="{4CEF5EF0-D3BA-438F-AA9A-A55B84A3AF2D}" type="slidenum">
              <a:rPr lang="en-US" smtClean="0">
                <a:solidFill>
                  <a:srgbClr val="FFFFFF"/>
                </a:solidFill>
              </a:rPr>
              <a:pPr defTabSz="914400"/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5029200" y="2797175"/>
            <a:ext cx="0" cy="3019425"/>
          </a:xfrm>
          <a:prstGeom prst="line">
            <a:avLst/>
          </a:prstGeom>
          <a:noFill/>
          <a:ln w="50800">
            <a:solidFill>
              <a:srgbClr val="FFFF99"/>
            </a:solidFill>
            <a:round/>
            <a:headEnd/>
            <a:tailEnd/>
          </a:ln>
        </p:spPr>
        <p:txBody>
          <a:bodyPr wrap="none" lIns="82039" tIns="41020" rIns="82039" bIns="4102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7239000" y="2873375"/>
            <a:ext cx="0" cy="2790825"/>
          </a:xfrm>
          <a:prstGeom prst="line">
            <a:avLst/>
          </a:prstGeom>
          <a:noFill/>
          <a:ln w="50800">
            <a:solidFill>
              <a:srgbClr val="FFFF99"/>
            </a:solidFill>
            <a:round/>
            <a:headEnd/>
            <a:tailEnd/>
          </a:ln>
        </p:spPr>
        <p:txBody>
          <a:bodyPr wrap="none" lIns="82039" tIns="41020" rIns="82039" bIns="4102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2743200" y="3330575"/>
            <a:ext cx="0" cy="2486025"/>
          </a:xfrm>
          <a:prstGeom prst="line">
            <a:avLst/>
          </a:prstGeom>
          <a:noFill/>
          <a:ln w="50800">
            <a:solidFill>
              <a:srgbClr val="FFFF99"/>
            </a:solidFill>
            <a:round/>
            <a:headEnd/>
            <a:tailEnd/>
          </a:ln>
        </p:spPr>
        <p:txBody>
          <a:bodyPr wrap="none" lIns="82039" tIns="41020" rIns="82039" bIns="4102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16051" y="2944814"/>
            <a:ext cx="423863" cy="365125"/>
            <a:chOff x="892" y="1855"/>
            <a:chExt cx="267" cy="230"/>
          </a:xfrm>
        </p:grpSpPr>
        <p:sp>
          <p:nvSpPr>
            <p:cNvPr id="49227" name="Freeform 8"/>
            <p:cNvSpPr>
              <a:spLocks/>
            </p:cNvSpPr>
            <p:nvPr/>
          </p:nvSpPr>
          <p:spPr bwMode="auto">
            <a:xfrm>
              <a:off x="892" y="1855"/>
              <a:ext cx="267" cy="230"/>
            </a:xfrm>
            <a:custGeom>
              <a:avLst/>
              <a:gdLst>
                <a:gd name="T0" fmla="*/ 25 w 267"/>
                <a:gd name="T1" fmla="*/ 39 h 230"/>
                <a:gd name="T2" fmla="*/ 78 w 267"/>
                <a:gd name="T3" fmla="*/ 37 h 230"/>
                <a:gd name="T4" fmla="*/ 151 w 267"/>
                <a:gd name="T5" fmla="*/ 21 h 230"/>
                <a:gd name="T6" fmla="*/ 193 w 267"/>
                <a:gd name="T7" fmla="*/ 0 h 230"/>
                <a:gd name="T8" fmla="*/ 236 w 267"/>
                <a:gd name="T9" fmla="*/ 31 h 230"/>
                <a:gd name="T10" fmla="*/ 257 w 267"/>
                <a:gd name="T11" fmla="*/ 75 h 230"/>
                <a:gd name="T12" fmla="*/ 264 w 267"/>
                <a:gd name="T13" fmla="*/ 117 h 230"/>
                <a:gd name="T14" fmla="*/ 266 w 267"/>
                <a:gd name="T15" fmla="*/ 156 h 230"/>
                <a:gd name="T16" fmla="*/ 45 w 267"/>
                <a:gd name="T17" fmla="*/ 229 h 230"/>
                <a:gd name="T18" fmla="*/ 0 w 267"/>
                <a:gd name="T19" fmla="*/ 103 h 230"/>
                <a:gd name="T20" fmla="*/ 25 w 267"/>
                <a:gd name="T21" fmla="*/ 39 h 2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"/>
                <a:gd name="T34" fmla="*/ 0 h 230"/>
                <a:gd name="T35" fmla="*/ 267 w 267"/>
                <a:gd name="T36" fmla="*/ 230 h 2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" h="230">
                  <a:moveTo>
                    <a:pt x="25" y="39"/>
                  </a:moveTo>
                  <a:lnTo>
                    <a:pt x="78" y="37"/>
                  </a:lnTo>
                  <a:lnTo>
                    <a:pt x="151" y="21"/>
                  </a:lnTo>
                  <a:lnTo>
                    <a:pt x="193" y="0"/>
                  </a:lnTo>
                  <a:lnTo>
                    <a:pt x="236" y="31"/>
                  </a:lnTo>
                  <a:lnTo>
                    <a:pt x="257" y="75"/>
                  </a:lnTo>
                  <a:lnTo>
                    <a:pt x="264" y="117"/>
                  </a:lnTo>
                  <a:lnTo>
                    <a:pt x="266" y="156"/>
                  </a:lnTo>
                  <a:lnTo>
                    <a:pt x="45" y="229"/>
                  </a:lnTo>
                  <a:lnTo>
                    <a:pt x="0" y="103"/>
                  </a:lnTo>
                  <a:lnTo>
                    <a:pt x="25" y="39"/>
                  </a:lnTo>
                </a:path>
              </a:pathLst>
            </a:custGeom>
            <a:solidFill>
              <a:srgbClr val="60606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  <p:sp>
          <p:nvSpPr>
            <p:cNvPr id="49228" name="Freeform 9"/>
            <p:cNvSpPr>
              <a:spLocks/>
            </p:cNvSpPr>
            <p:nvPr/>
          </p:nvSpPr>
          <p:spPr bwMode="auto">
            <a:xfrm>
              <a:off x="902" y="1870"/>
              <a:ext cx="239" cy="194"/>
            </a:xfrm>
            <a:custGeom>
              <a:avLst/>
              <a:gdLst>
                <a:gd name="T0" fmla="*/ 25 w 239"/>
                <a:gd name="T1" fmla="*/ 35 h 194"/>
                <a:gd name="T2" fmla="*/ 73 w 239"/>
                <a:gd name="T3" fmla="*/ 35 h 194"/>
                <a:gd name="T4" fmla="*/ 143 w 239"/>
                <a:gd name="T5" fmla="*/ 17 h 194"/>
                <a:gd name="T6" fmla="*/ 176 w 239"/>
                <a:gd name="T7" fmla="*/ 0 h 194"/>
                <a:gd name="T8" fmla="*/ 212 w 239"/>
                <a:gd name="T9" fmla="*/ 24 h 194"/>
                <a:gd name="T10" fmla="*/ 229 w 239"/>
                <a:gd name="T11" fmla="*/ 62 h 194"/>
                <a:gd name="T12" fmla="*/ 236 w 239"/>
                <a:gd name="T13" fmla="*/ 108 h 194"/>
                <a:gd name="T14" fmla="*/ 238 w 239"/>
                <a:gd name="T15" fmla="*/ 128 h 194"/>
                <a:gd name="T16" fmla="*/ 41 w 239"/>
                <a:gd name="T17" fmla="*/ 193 h 194"/>
                <a:gd name="T18" fmla="*/ 0 w 239"/>
                <a:gd name="T19" fmla="*/ 91 h 194"/>
                <a:gd name="T20" fmla="*/ 25 w 239"/>
                <a:gd name="T21" fmla="*/ 35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9"/>
                <a:gd name="T34" fmla="*/ 0 h 194"/>
                <a:gd name="T35" fmla="*/ 239 w 239"/>
                <a:gd name="T36" fmla="*/ 194 h 1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9" h="194">
                  <a:moveTo>
                    <a:pt x="25" y="35"/>
                  </a:moveTo>
                  <a:lnTo>
                    <a:pt x="73" y="35"/>
                  </a:lnTo>
                  <a:lnTo>
                    <a:pt x="143" y="17"/>
                  </a:lnTo>
                  <a:lnTo>
                    <a:pt x="176" y="0"/>
                  </a:lnTo>
                  <a:lnTo>
                    <a:pt x="212" y="24"/>
                  </a:lnTo>
                  <a:lnTo>
                    <a:pt x="229" y="62"/>
                  </a:lnTo>
                  <a:lnTo>
                    <a:pt x="236" y="108"/>
                  </a:lnTo>
                  <a:lnTo>
                    <a:pt x="238" y="128"/>
                  </a:lnTo>
                  <a:lnTo>
                    <a:pt x="41" y="193"/>
                  </a:lnTo>
                  <a:lnTo>
                    <a:pt x="0" y="91"/>
                  </a:lnTo>
                  <a:lnTo>
                    <a:pt x="25" y="35"/>
                  </a:lnTo>
                </a:path>
              </a:pathLst>
            </a:custGeom>
            <a:solidFill>
              <a:srgbClr val="80808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697039" y="2719388"/>
            <a:ext cx="477837" cy="430212"/>
            <a:chOff x="1069" y="1713"/>
            <a:chExt cx="301" cy="271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094" y="1713"/>
              <a:ext cx="276" cy="248"/>
              <a:chOff x="1094" y="1713"/>
              <a:chExt cx="276" cy="248"/>
            </a:xfrm>
          </p:grpSpPr>
          <p:sp>
            <p:nvSpPr>
              <p:cNvPr id="49220" name="Freeform 12"/>
              <p:cNvSpPr>
                <a:spLocks/>
              </p:cNvSpPr>
              <p:nvPr/>
            </p:nvSpPr>
            <p:spPr bwMode="auto">
              <a:xfrm>
                <a:off x="1094" y="1713"/>
                <a:ext cx="276" cy="248"/>
              </a:xfrm>
              <a:custGeom>
                <a:avLst/>
                <a:gdLst>
                  <a:gd name="T0" fmla="*/ 13 w 276"/>
                  <a:gd name="T1" fmla="*/ 157 h 248"/>
                  <a:gd name="T2" fmla="*/ 43 w 276"/>
                  <a:gd name="T3" fmla="*/ 137 h 248"/>
                  <a:gd name="T4" fmla="*/ 59 w 276"/>
                  <a:gd name="T5" fmla="*/ 80 h 248"/>
                  <a:gd name="T6" fmla="*/ 86 w 276"/>
                  <a:gd name="T7" fmla="*/ 55 h 248"/>
                  <a:gd name="T8" fmla="*/ 91 w 276"/>
                  <a:gd name="T9" fmla="*/ 44 h 248"/>
                  <a:gd name="T10" fmla="*/ 119 w 276"/>
                  <a:gd name="T11" fmla="*/ 35 h 248"/>
                  <a:gd name="T12" fmla="*/ 146 w 276"/>
                  <a:gd name="T13" fmla="*/ 22 h 248"/>
                  <a:gd name="T14" fmla="*/ 151 w 276"/>
                  <a:gd name="T15" fmla="*/ 35 h 248"/>
                  <a:gd name="T16" fmla="*/ 151 w 276"/>
                  <a:gd name="T17" fmla="*/ 43 h 248"/>
                  <a:gd name="T18" fmla="*/ 140 w 276"/>
                  <a:gd name="T19" fmla="*/ 55 h 248"/>
                  <a:gd name="T20" fmla="*/ 127 w 276"/>
                  <a:gd name="T21" fmla="*/ 61 h 248"/>
                  <a:gd name="T22" fmla="*/ 122 w 276"/>
                  <a:gd name="T23" fmla="*/ 74 h 248"/>
                  <a:gd name="T24" fmla="*/ 154 w 276"/>
                  <a:gd name="T25" fmla="*/ 52 h 248"/>
                  <a:gd name="T26" fmla="*/ 179 w 276"/>
                  <a:gd name="T27" fmla="*/ 33 h 248"/>
                  <a:gd name="T28" fmla="*/ 193 w 276"/>
                  <a:gd name="T29" fmla="*/ 18 h 248"/>
                  <a:gd name="T30" fmla="*/ 209 w 276"/>
                  <a:gd name="T31" fmla="*/ 4 h 248"/>
                  <a:gd name="T32" fmla="*/ 220 w 276"/>
                  <a:gd name="T33" fmla="*/ 0 h 248"/>
                  <a:gd name="T34" fmla="*/ 229 w 276"/>
                  <a:gd name="T35" fmla="*/ 5 h 248"/>
                  <a:gd name="T36" fmla="*/ 228 w 276"/>
                  <a:gd name="T37" fmla="*/ 16 h 248"/>
                  <a:gd name="T38" fmla="*/ 220 w 276"/>
                  <a:gd name="T39" fmla="*/ 28 h 248"/>
                  <a:gd name="T40" fmla="*/ 200 w 276"/>
                  <a:gd name="T41" fmla="*/ 52 h 248"/>
                  <a:gd name="T42" fmla="*/ 239 w 276"/>
                  <a:gd name="T43" fmla="*/ 29 h 248"/>
                  <a:gd name="T44" fmla="*/ 253 w 276"/>
                  <a:gd name="T45" fmla="*/ 22 h 248"/>
                  <a:gd name="T46" fmla="*/ 269 w 276"/>
                  <a:gd name="T47" fmla="*/ 23 h 248"/>
                  <a:gd name="T48" fmla="*/ 274 w 276"/>
                  <a:gd name="T49" fmla="*/ 31 h 248"/>
                  <a:gd name="T50" fmla="*/ 266 w 276"/>
                  <a:gd name="T51" fmla="*/ 43 h 248"/>
                  <a:gd name="T52" fmla="*/ 275 w 276"/>
                  <a:gd name="T53" fmla="*/ 46 h 248"/>
                  <a:gd name="T54" fmla="*/ 274 w 276"/>
                  <a:gd name="T55" fmla="*/ 55 h 248"/>
                  <a:gd name="T56" fmla="*/ 266 w 276"/>
                  <a:gd name="T57" fmla="*/ 71 h 248"/>
                  <a:gd name="T58" fmla="*/ 254 w 276"/>
                  <a:gd name="T59" fmla="*/ 82 h 248"/>
                  <a:gd name="T60" fmla="*/ 254 w 276"/>
                  <a:gd name="T61" fmla="*/ 95 h 248"/>
                  <a:gd name="T62" fmla="*/ 250 w 276"/>
                  <a:gd name="T63" fmla="*/ 113 h 248"/>
                  <a:gd name="T64" fmla="*/ 230 w 276"/>
                  <a:gd name="T65" fmla="*/ 133 h 248"/>
                  <a:gd name="T66" fmla="*/ 199 w 276"/>
                  <a:gd name="T67" fmla="*/ 167 h 248"/>
                  <a:gd name="T68" fmla="*/ 158 w 276"/>
                  <a:gd name="T69" fmla="*/ 202 h 248"/>
                  <a:gd name="T70" fmla="*/ 127 w 276"/>
                  <a:gd name="T71" fmla="*/ 214 h 248"/>
                  <a:gd name="T72" fmla="*/ 91 w 276"/>
                  <a:gd name="T73" fmla="*/ 224 h 248"/>
                  <a:gd name="T74" fmla="*/ 37 w 276"/>
                  <a:gd name="T75" fmla="*/ 247 h 248"/>
                  <a:gd name="T76" fmla="*/ 12 w 276"/>
                  <a:gd name="T77" fmla="*/ 226 h 248"/>
                  <a:gd name="T78" fmla="*/ 0 w 276"/>
                  <a:gd name="T79" fmla="*/ 197 h 248"/>
                  <a:gd name="T80" fmla="*/ 3 w 276"/>
                  <a:gd name="T81" fmla="*/ 176 h 248"/>
                  <a:gd name="T82" fmla="*/ 13 w 276"/>
                  <a:gd name="T83" fmla="*/ 157 h 2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76"/>
                  <a:gd name="T127" fmla="*/ 0 h 248"/>
                  <a:gd name="T128" fmla="*/ 276 w 276"/>
                  <a:gd name="T129" fmla="*/ 248 h 2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76" h="248">
                    <a:moveTo>
                      <a:pt x="13" y="157"/>
                    </a:moveTo>
                    <a:lnTo>
                      <a:pt x="43" y="137"/>
                    </a:lnTo>
                    <a:lnTo>
                      <a:pt x="59" y="80"/>
                    </a:lnTo>
                    <a:lnTo>
                      <a:pt x="86" y="55"/>
                    </a:lnTo>
                    <a:lnTo>
                      <a:pt x="91" y="44"/>
                    </a:lnTo>
                    <a:lnTo>
                      <a:pt x="119" y="35"/>
                    </a:lnTo>
                    <a:lnTo>
                      <a:pt x="146" y="22"/>
                    </a:lnTo>
                    <a:lnTo>
                      <a:pt x="151" y="35"/>
                    </a:lnTo>
                    <a:lnTo>
                      <a:pt x="151" y="43"/>
                    </a:lnTo>
                    <a:lnTo>
                      <a:pt x="140" y="55"/>
                    </a:lnTo>
                    <a:lnTo>
                      <a:pt x="127" y="61"/>
                    </a:lnTo>
                    <a:lnTo>
                      <a:pt x="122" y="74"/>
                    </a:lnTo>
                    <a:lnTo>
                      <a:pt x="154" y="52"/>
                    </a:lnTo>
                    <a:lnTo>
                      <a:pt x="179" y="33"/>
                    </a:lnTo>
                    <a:lnTo>
                      <a:pt x="193" y="18"/>
                    </a:lnTo>
                    <a:lnTo>
                      <a:pt x="209" y="4"/>
                    </a:lnTo>
                    <a:lnTo>
                      <a:pt x="220" y="0"/>
                    </a:lnTo>
                    <a:lnTo>
                      <a:pt x="229" y="5"/>
                    </a:lnTo>
                    <a:lnTo>
                      <a:pt x="228" y="16"/>
                    </a:lnTo>
                    <a:lnTo>
                      <a:pt x="220" y="28"/>
                    </a:lnTo>
                    <a:lnTo>
                      <a:pt x="200" y="52"/>
                    </a:lnTo>
                    <a:lnTo>
                      <a:pt x="239" y="29"/>
                    </a:lnTo>
                    <a:lnTo>
                      <a:pt x="253" y="22"/>
                    </a:lnTo>
                    <a:lnTo>
                      <a:pt x="269" y="23"/>
                    </a:lnTo>
                    <a:lnTo>
                      <a:pt x="274" y="31"/>
                    </a:lnTo>
                    <a:lnTo>
                      <a:pt x="266" y="43"/>
                    </a:lnTo>
                    <a:lnTo>
                      <a:pt x="275" y="46"/>
                    </a:lnTo>
                    <a:lnTo>
                      <a:pt x="274" y="55"/>
                    </a:lnTo>
                    <a:lnTo>
                      <a:pt x="266" y="71"/>
                    </a:lnTo>
                    <a:lnTo>
                      <a:pt x="254" y="82"/>
                    </a:lnTo>
                    <a:lnTo>
                      <a:pt x="254" y="95"/>
                    </a:lnTo>
                    <a:lnTo>
                      <a:pt x="250" y="113"/>
                    </a:lnTo>
                    <a:lnTo>
                      <a:pt x="230" y="133"/>
                    </a:lnTo>
                    <a:lnTo>
                      <a:pt x="199" y="167"/>
                    </a:lnTo>
                    <a:lnTo>
                      <a:pt x="158" y="202"/>
                    </a:lnTo>
                    <a:lnTo>
                      <a:pt x="127" y="214"/>
                    </a:lnTo>
                    <a:lnTo>
                      <a:pt x="91" y="224"/>
                    </a:lnTo>
                    <a:lnTo>
                      <a:pt x="37" y="247"/>
                    </a:lnTo>
                    <a:lnTo>
                      <a:pt x="12" y="226"/>
                    </a:lnTo>
                    <a:lnTo>
                      <a:pt x="0" y="197"/>
                    </a:lnTo>
                    <a:lnTo>
                      <a:pt x="3" y="176"/>
                    </a:lnTo>
                    <a:lnTo>
                      <a:pt x="13" y="157"/>
                    </a:lnTo>
                  </a:path>
                </a:pathLst>
              </a:custGeom>
              <a:solidFill>
                <a:srgbClr val="FFC080"/>
              </a:solidFill>
              <a:ln w="12700" cap="rnd">
                <a:solidFill>
                  <a:srgbClr val="603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000000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49221" name="Freeform 13"/>
              <p:cNvSpPr>
                <a:spLocks/>
              </p:cNvSpPr>
              <p:nvPr/>
            </p:nvSpPr>
            <p:spPr bwMode="auto">
              <a:xfrm>
                <a:off x="1276" y="1766"/>
                <a:ext cx="58" cy="43"/>
              </a:xfrm>
              <a:custGeom>
                <a:avLst/>
                <a:gdLst>
                  <a:gd name="T0" fmla="*/ 57 w 58"/>
                  <a:gd name="T1" fmla="*/ 0 h 43"/>
                  <a:gd name="T2" fmla="*/ 33 w 58"/>
                  <a:gd name="T3" fmla="*/ 17 h 43"/>
                  <a:gd name="T4" fmla="*/ 17 w 58"/>
                  <a:gd name="T5" fmla="*/ 26 h 43"/>
                  <a:gd name="T6" fmla="*/ 5 w 58"/>
                  <a:gd name="T7" fmla="*/ 36 h 43"/>
                  <a:gd name="T8" fmla="*/ 0 w 58"/>
                  <a:gd name="T9" fmla="*/ 35 h 43"/>
                  <a:gd name="T10" fmla="*/ 2 w 58"/>
                  <a:gd name="T11" fmla="*/ 42 h 43"/>
                  <a:gd name="T12" fmla="*/ 14 w 58"/>
                  <a:gd name="T13" fmla="*/ 32 h 43"/>
                  <a:gd name="T14" fmla="*/ 28 w 58"/>
                  <a:gd name="T15" fmla="*/ 23 h 43"/>
                  <a:gd name="T16" fmla="*/ 46 w 58"/>
                  <a:gd name="T17" fmla="*/ 12 h 43"/>
                  <a:gd name="T18" fmla="*/ 57 w 58"/>
                  <a:gd name="T19" fmla="*/ 0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8"/>
                  <a:gd name="T31" fmla="*/ 0 h 43"/>
                  <a:gd name="T32" fmla="*/ 58 w 58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8" h="43">
                    <a:moveTo>
                      <a:pt x="57" y="0"/>
                    </a:moveTo>
                    <a:lnTo>
                      <a:pt x="33" y="17"/>
                    </a:lnTo>
                    <a:lnTo>
                      <a:pt x="17" y="26"/>
                    </a:lnTo>
                    <a:lnTo>
                      <a:pt x="5" y="36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14" y="32"/>
                    </a:lnTo>
                    <a:lnTo>
                      <a:pt x="28" y="23"/>
                    </a:lnTo>
                    <a:lnTo>
                      <a:pt x="46" y="12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603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000000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49222" name="Freeform 14"/>
              <p:cNvSpPr>
                <a:spLocks/>
              </p:cNvSpPr>
              <p:nvPr/>
            </p:nvSpPr>
            <p:spPr bwMode="auto">
              <a:xfrm>
                <a:off x="1286" y="1803"/>
                <a:ext cx="44" cy="38"/>
              </a:xfrm>
              <a:custGeom>
                <a:avLst/>
                <a:gdLst>
                  <a:gd name="T0" fmla="*/ 43 w 44"/>
                  <a:gd name="T1" fmla="*/ 0 h 38"/>
                  <a:gd name="T2" fmla="*/ 27 w 44"/>
                  <a:gd name="T3" fmla="*/ 9 h 38"/>
                  <a:gd name="T4" fmla="*/ 19 w 44"/>
                  <a:gd name="T5" fmla="*/ 19 h 38"/>
                  <a:gd name="T6" fmla="*/ 9 w 44"/>
                  <a:gd name="T7" fmla="*/ 29 h 38"/>
                  <a:gd name="T8" fmla="*/ 7 w 44"/>
                  <a:gd name="T9" fmla="*/ 37 h 38"/>
                  <a:gd name="T10" fmla="*/ 0 w 44"/>
                  <a:gd name="T11" fmla="*/ 25 h 38"/>
                  <a:gd name="T12" fmla="*/ 5 w 44"/>
                  <a:gd name="T13" fmla="*/ 29 h 38"/>
                  <a:gd name="T14" fmla="*/ 17 w 44"/>
                  <a:gd name="T15" fmla="*/ 15 h 38"/>
                  <a:gd name="T16" fmla="*/ 28 w 44"/>
                  <a:gd name="T17" fmla="*/ 5 h 38"/>
                  <a:gd name="T18" fmla="*/ 43 w 44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38"/>
                  <a:gd name="T32" fmla="*/ 44 w 44"/>
                  <a:gd name="T33" fmla="*/ 38 h 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38">
                    <a:moveTo>
                      <a:pt x="43" y="0"/>
                    </a:moveTo>
                    <a:lnTo>
                      <a:pt x="27" y="9"/>
                    </a:lnTo>
                    <a:lnTo>
                      <a:pt x="19" y="19"/>
                    </a:lnTo>
                    <a:lnTo>
                      <a:pt x="9" y="29"/>
                    </a:lnTo>
                    <a:lnTo>
                      <a:pt x="7" y="37"/>
                    </a:lnTo>
                    <a:lnTo>
                      <a:pt x="0" y="25"/>
                    </a:lnTo>
                    <a:lnTo>
                      <a:pt x="5" y="29"/>
                    </a:lnTo>
                    <a:lnTo>
                      <a:pt x="17" y="15"/>
                    </a:lnTo>
                    <a:lnTo>
                      <a:pt x="28" y="5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603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000000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49223" name="Freeform 15"/>
              <p:cNvSpPr>
                <a:spLocks/>
              </p:cNvSpPr>
              <p:nvPr/>
            </p:nvSpPr>
            <p:spPr bwMode="auto">
              <a:xfrm>
                <a:off x="1169" y="1842"/>
                <a:ext cx="50" cy="54"/>
              </a:xfrm>
              <a:custGeom>
                <a:avLst/>
                <a:gdLst>
                  <a:gd name="T0" fmla="*/ 49 w 50"/>
                  <a:gd name="T1" fmla="*/ 0 h 54"/>
                  <a:gd name="T2" fmla="*/ 32 w 50"/>
                  <a:gd name="T3" fmla="*/ 11 h 54"/>
                  <a:gd name="T4" fmla="*/ 25 w 50"/>
                  <a:gd name="T5" fmla="*/ 18 h 54"/>
                  <a:gd name="T6" fmla="*/ 14 w 50"/>
                  <a:gd name="T7" fmla="*/ 31 h 54"/>
                  <a:gd name="T8" fmla="*/ 4 w 50"/>
                  <a:gd name="T9" fmla="*/ 53 h 54"/>
                  <a:gd name="T10" fmla="*/ 9 w 50"/>
                  <a:gd name="T11" fmla="*/ 35 h 54"/>
                  <a:gd name="T12" fmla="*/ 21 w 50"/>
                  <a:gd name="T13" fmla="*/ 17 h 54"/>
                  <a:gd name="T14" fmla="*/ 21 w 50"/>
                  <a:gd name="T15" fmla="*/ 12 h 54"/>
                  <a:gd name="T16" fmla="*/ 0 w 50"/>
                  <a:gd name="T17" fmla="*/ 13 h 54"/>
                  <a:gd name="T18" fmla="*/ 24 w 50"/>
                  <a:gd name="T19" fmla="*/ 9 h 54"/>
                  <a:gd name="T20" fmla="*/ 35 w 50"/>
                  <a:gd name="T21" fmla="*/ 5 h 54"/>
                  <a:gd name="T22" fmla="*/ 49 w 50"/>
                  <a:gd name="T23" fmla="*/ 0 h 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"/>
                  <a:gd name="T37" fmla="*/ 0 h 54"/>
                  <a:gd name="T38" fmla="*/ 50 w 50"/>
                  <a:gd name="T39" fmla="*/ 54 h 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" h="54">
                    <a:moveTo>
                      <a:pt x="49" y="0"/>
                    </a:moveTo>
                    <a:lnTo>
                      <a:pt x="32" y="11"/>
                    </a:lnTo>
                    <a:lnTo>
                      <a:pt x="25" y="18"/>
                    </a:lnTo>
                    <a:lnTo>
                      <a:pt x="14" y="31"/>
                    </a:lnTo>
                    <a:lnTo>
                      <a:pt x="4" y="53"/>
                    </a:lnTo>
                    <a:lnTo>
                      <a:pt x="9" y="35"/>
                    </a:lnTo>
                    <a:lnTo>
                      <a:pt x="21" y="17"/>
                    </a:lnTo>
                    <a:lnTo>
                      <a:pt x="21" y="12"/>
                    </a:lnTo>
                    <a:lnTo>
                      <a:pt x="0" y="13"/>
                    </a:lnTo>
                    <a:lnTo>
                      <a:pt x="24" y="9"/>
                    </a:lnTo>
                    <a:lnTo>
                      <a:pt x="35" y="5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603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000000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49224" name="Freeform 16"/>
              <p:cNvSpPr>
                <a:spLocks/>
              </p:cNvSpPr>
              <p:nvPr/>
            </p:nvSpPr>
            <p:spPr bwMode="auto">
              <a:xfrm>
                <a:off x="1208" y="1807"/>
                <a:ext cx="11" cy="25"/>
              </a:xfrm>
              <a:custGeom>
                <a:avLst/>
                <a:gdLst>
                  <a:gd name="T0" fmla="*/ 9 w 11"/>
                  <a:gd name="T1" fmla="*/ 0 h 25"/>
                  <a:gd name="T2" fmla="*/ 8 w 11"/>
                  <a:gd name="T3" fmla="*/ 9 h 25"/>
                  <a:gd name="T4" fmla="*/ 3 w 11"/>
                  <a:gd name="T5" fmla="*/ 19 h 25"/>
                  <a:gd name="T6" fmla="*/ 0 w 11"/>
                  <a:gd name="T7" fmla="*/ 24 h 25"/>
                  <a:gd name="T8" fmla="*/ 7 w 11"/>
                  <a:gd name="T9" fmla="*/ 18 h 25"/>
                  <a:gd name="T10" fmla="*/ 10 w 11"/>
                  <a:gd name="T11" fmla="*/ 12 h 25"/>
                  <a:gd name="T12" fmla="*/ 9 w 11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25"/>
                  <a:gd name="T23" fmla="*/ 11 w 11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25">
                    <a:moveTo>
                      <a:pt x="9" y="0"/>
                    </a:moveTo>
                    <a:lnTo>
                      <a:pt x="8" y="9"/>
                    </a:lnTo>
                    <a:lnTo>
                      <a:pt x="3" y="19"/>
                    </a:lnTo>
                    <a:lnTo>
                      <a:pt x="0" y="24"/>
                    </a:lnTo>
                    <a:lnTo>
                      <a:pt x="7" y="18"/>
                    </a:lnTo>
                    <a:lnTo>
                      <a:pt x="10" y="12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603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000000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49225" name="Freeform 17"/>
              <p:cNvSpPr>
                <a:spLocks/>
              </p:cNvSpPr>
              <p:nvPr/>
            </p:nvSpPr>
            <p:spPr bwMode="auto">
              <a:xfrm>
                <a:off x="1262" y="1765"/>
                <a:ext cx="30" cy="22"/>
              </a:xfrm>
              <a:custGeom>
                <a:avLst/>
                <a:gdLst>
                  <a:gd name="T0" fmla="*/ 23 w 30"/>
                  <a:gd name="T1" fmla="*/ 0 h 22"/>
                  <a:gd name="T2" fmla="*/ 29 w 30"/>
                  <a:gd name="T3" fmla="*/ 2 h 22"/>
                  <a:gd name="T4" fmla="*/ 16 w 30"/>
                  <a:gd name="T5" fmla="*/ 9 h 22"/>
                  <a:gd name="T6" fmla="*/ 7 w 30"/>
                  <a:gd name="T7" fmla="*/ 16 h 22"/>
                  <a:gd name="T8" fmla="*/ 2 w 30"/>
                  <a:gd name="T9" fmla="*/ 21 h 22"/>
                  <a:gd name="T10" fmla="*/ 0 w 30"/>
                  <a:gd name="T11" fmla="*/ 16 h 22"/>
                  <a:gd name="T12" fmla="*/ 5 w 30"/>
                  <a:gd name="T13" fmla="*/ 14 h 22"/>
                  <a:gd name="T14" fmla="*/ 14 w 30"/>
                  <a:gd name="T15" fmla="*/ 6 h 22"/>
                  <a:gd name="T16" fmla="*/ 23 w 30"/>
                  <a:gd name="T17" fmla="*/ 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22"/>
                  <a:gd name="T29" fmla="*/ 30 w 30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22">
                    <a:moveTo>
                      <a:pt x="23" y="0"/>
                    </a:moveTo>
                    <a:lnTo>
                      <a:pt x="29" y="2"/>
                    </a:lnTo>
                    <a:lnTo>
                      <a:pt x="16" y="9"/>
                    </a:lnTo>
                    <a:lnTo>
                      <a:pt x="7" y="16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5" y="14"/>
                    </a:lnTo>
                    <a:lnTo>
                      <a:pt x="14" y="6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603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000000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49226" name="Freeform 18"/>
              <p:cNvSpPr>
                <a:spLocks/>
              </p:cNvSpPr>
              <p:nvPr/>
            </p:nvSpPr>
            <p:spPr bwMode="auto">
              <a:xfrm>
                <a:off x="1184" y="1783"/>
                <a:ext cx="26" cy="10"/>
              </a:xfrm>
              <a:custGeom>
                <a:avLst/>
                <a:gdLst>
                  <a:gd name="T0" fmla="*/ 23 w 26"/>
                  <a:gd name="T1" fmla="*/ 0 h 10"/>
                  <a:gd name="T2" fmla="*/ 25 w 26"/>
                  <a:gd name="T3" fmla="*/ 4 h 10"/>
                  <a:gd name="T4" fmla="*/ 19 w 26"/>
                  <a:gd name="T5" fmla="*/ 4 h 10"/>
                  <a:gd name="T6" fmla="*/ 6 w 26"/>
                  <a:gd name="T7" fmla="*/ 6 h 10"/>
                  <a:gd name="T8" fmla="*/ 0 w 26"/>
                  <a:gd name="T9" fmla="*/ 9 h 10"/>
                  <a:gd name="T10" fmla="*/ 6 w 26"/>
                  <a:gd name="T11" fmla="*/ 4 h 10"/>
                  <a:gd name="T12" fmla="*/ 23 w 26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10"/>
                  <a:gd name="T23" fmla="*/ 26 w 26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10">
                    <a:moveTo>
                      <a:pt x="23" y="0"/>
                    </a:moveTo>
                    <a:lnTo>
                      <a:pt x="25" y="4"/>
                    </a:lnTo>
                    <a:lnTo>
                      <a:pt x="19" y="4"/>
                    </a:lnTo>
                    <a:lnTo>
                      <a:pt x="6" y="6"/>
                    </a:lnTo>
                    <a:lnTo>
                      <a:pt x="0" y="9"/>
                    </a:lnTo>
                    <a:lnTo>
                      <a:pt x="6" y="4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603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000000"/>
                  </a:solidFill>
                  <a:latin typeface="Bookman Old Style" pitchFamily="18" charset="0"/>
                </a:endParaRPr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1069" y="1857"/>
              <a:ext cx="98" cy="127"/>
              <a:chOff x="1069" y="1857"/>
              <a:chExt cx="98" cy="127"/>
            </a:xfrm>
          </p:grpSpPr>
          <p:sp>
            <p:nvSpPr>
              <p:cNvPr id="49218" name="Freeform 20"/>
              <p:cNvSpPr>
                <a:spLocks/>
              </p:cNvSpPr>
              <p:nvPr/>
            </p:nvSpPr>
            <p:spPr bwMode="auto">
              <a:xfrm>
                <a:off x="1069" y="1857"/>
                <a:ext cx="98" cy="127"/>
              </a:xfrm>
              <a:custGeom>
                <a:avLst/>
                <a:gdLst>
                  <a:gd name="T0" fmla="*/ 44 w 98"/>
                  <a:gd name="T1" fmla="*/ 0 h 127"/>
                  <a:gd name="T2" fmla="*/ 38 w 98"/>
                  <a:gd name="T3" fmla="*/ 25 h 127"/>
                  <a:gd name="T4" fmla="*/ 43 w 98"/>
                  <a:gd name="T5" fmla="*/ 50 h 127"/>
                  <a:gd name="T6" fmla="*/ 55 w 98"/>
                  <a:gd name="T7" fmla="*/ 67 h 127"/>
                  <a:gd name="T8" fmla="*/ 69 w 98"/>
                  <a:gd name="T9" fmla="*/ 79 h 127"/>
                  <a:gd name="T10" fmla="*/ 97 w 98"/>
                  <a:gd name="T11" fmla="*/ 94 h 127"/>
                  <a:gd name="T12" fmla="*/ 42 w 98"/>
                  <a:gd name="T13" fmla="*/ 126 h 127"/>
                  <a:gd name="T14" fmla="*/ 4 w 98"/>
                  <a:gd name="T15" fmla="*/ 95 h 127"/>
                  <a:gd name="T16" fmla="*/ 0 w 98"/>
                  <a:gd name="T17" fmla="*/ 57 h 127"/>
                  <a:gd name="T18" fmla="*/ 5 w 98"/>
                  <a:gd name="T19" fmla="*/ 28 h 127"/>
                  <a:gd name="T20" fmla="*/ 10 w 98"/>
                  <a:gd name="T21" fmla="*/ 18 h 127"/>
                  <a:gd name="T22" fmla="*/ 44 w 98"/>
                  <a:gd name="T23" fmla="*/ 0 h 1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8"/>
                  <a:gd name="T37" fmla="*/ 0 h 127"/>
                  <a:gd name="T38" fmla="*/ 98 w 98"/>
                  <a:gd name="T39" fmla="*/ 127 h 1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8" h="127">
                    <a:moveTo>
                      <a:pt x="44" y="0"/>
                    </a:moveTo>
                    <a:lnTo>
                      <a:pt x="38" y="25"/>
                    </a:lnTo>
                    <a:lnTo>
                      <a:pt x="43" y="50"/>
                    </a:lnTo>
                    <a:lnTo>
                      <a:pt x="55" y="67"/>
                    </a:lnTo>
                    <a:lnTo>
                      <a:pt x="69" y="79"/>
                    </a:lnTo>
                    <a:lnTo>
                      <a:pt x="97" y="94"/>
                    </a:lnTo>
                    <a:lnTo>
                      <a:pt x="42" y="126"/>
                    </a:lnTo>
                    <a:lnTo>
                      <a:pt x="4" y="95"/>
                    </a:lnTo>
                    <a:lnTo>
                      <a:pt x="0" y="57"/>
                    </a:lnTo>
                    <a:lnTo>
                      <a:pt x="5" y="28"/>
                    </a:lnTo>
                    <a:lnTo>
                      <a:pt x="10" y="18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000000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49219" name="Freeform 21"/>
              <p:cNvSpPr>
                <a:spLocks/>
              </p:cNvSpPr>
              <p:nvPr/>
            </p:nvSpPr>
            <p:spPr bwMode="auto">
              <a:xfrm>
                <a:off x="1078" y="1871"/>
                <a:ext cx="66" cy="94"/>
              </a:xfrm>
              <a:custGeom>
                <a:avLst/>
                <a:gdLst>
                  <a:gd name="T0" fmla="*/ 20 w 66"/>
                  <a:gd name="T1" fmla="*/ 0 h 94"/>
                  <a:gd name="T2" fmla="*/ 6 w 66"/>
                  <a:gd name="T3" fmla="*/ 7 h 94"/>
                  <a:gd name="T4" fmla="*/ 0 w 66"/>
                  <a:gd name="T5" fmla="*/ 35 h 94"/>
                  <a:gd name="T6" fmla="*/ 1 w 66"/>
                  <a:gd name="T7" fmla="*/ 68 h 94"/>
                  <a:gd name="T8" fmla="*/ 21 w 66"/>
                  <a:gd name="T9" fmla="*/ 90 h 94"/>
                  <a:gd name="T10" fmla="*/ 33 w 66"/>
                  <a:gd name="T11" fmla="*/ 93 h 94"/>
                  <a:gd name="T12" fmla="*/ 65 w 66"/>
                  <a:gd name="T13" fmla="*/ 75 h 94"/>
                  <a:gd name="T14" fmla="*/ 37 w 66"/>
                  <a:gd name="T15" fmla="*/ 60 h 94"/>
                  <a:gd name="T16" fmla="*/ 24 w 66"/>
                  <a:gd name="T17" fmla="*/ 41 h 94"/>
                  <a:gd name="T18" fmla="*/ 19 w 66"/>
                  <a:gd name="T19" fmla="*/ 26 h 94"/>
                  <a:gd name="T20" fmla="*/ 17 w 66"/>
                  <a:gd name="T21" fmla="*/ 16 h 94"/>
                  <a:gd name="T22" fmla="*/ 20 w 66"/>
                  <a:gd name="T23" fmla="*/ 0 h 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6"/>
                  <a:gd name="T37" fmla="*/ 0 h 94"/>
                  <a:gd name="T38" fmla="*/ 66 w 66"/>
                  <a:gd name="T39" fmla="*/ 94 h 9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6" h="94">
                    <a:moveTo>
                      <a:pt x="20" y="0"/>
                    </a:moveTo>
                    <a:lnTo>
                      <a:pt x="6" y="7"/>
                    </a:lnTo>
                    <a:lnTo>
                      <a:pt x="0" y="35"/>
                    </a:lnTo>
                    <a:lnTo>
                      <a:pt x="1" y="68"/>
                    </a:lnTo>
                    <a:lnTo>
                      <a:pt x="21" y="90"/>
                    </a:lnTo>
                    <a:lnTo>
                      <a:pt x="33" y="93"/>
                    </a:lnTo>
                    <a:lnTo>
                      <a:pt x="65" y="75"/>
                    </a:lnTo>
                    <a:lnTo>
                      <a:pt x="37" y="60"/>
                    </a:lnTo>
                    <a:lnTo>
                      <a:pt x="24" y="41"/>
                    </a:lnTo>
                    <a:lnTo>
                      <a:pt x="19" y="26"/>
                    </a:lnTo>
                    <a:lnTo>
                      <a:pt x="17" y="16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>
                  <a:solidFill>
                    <a:srgbClr val="000000"/>
                  </a:solidFill>
                  <a:latin typeface="Bookman Old Style" pitchFamily="18" charset="0"/>
                </a:endParaRPr>
              </a:p>
            </p:txBody>
          </p:sp>
        </p:grp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833437" y="5865814"/>
            <a:ext cx="704851" cy="363537"/>
            <a:chOff x="525" y="3695"/>
            <a:chExt cx="444" cy="229"/>
          </a:xfrm>
        </p:grpSpPr>
        <p:sp>
          <p:nvSpPr>
            <p:cNvPr id="49209" name="Freeform 23"/>
            <p:cNvSpPr>
              <a:spLocks/>
            </p:cNvSpPr>
            <p:nvPr/>
          </p:nvSpPr>
          <p:spPr bwMode="auto">
            <a:xfrm>
              <a:off x="525" y="3695"/>
              <a:ext cx="444" cy="229"/>
            </a:xfrm>
            <a:custGeom>
              <a:avLst/>
              <a:gdLst>
                <a:gd name="T0" fmla="*/ 10 w 444"/>
                <a:gd name="T1" fmla="*/ 48 h 229"/>
                <a:gd name="T2" fmla="*/ 3 w 444"/>
                <a:gd name="T3" fmla="*/ 85 h 229"/>
                <a:gd name="T4" fmla="*/ 0 w 444"/>
                <a:gd name="T5" fmla="*/ 112 h 229"/>
                <a:gd name="T6" fmla="*/ 4 w 444"/>
                <a:gd name="T7" fmla="*/ 139 h 229"/>
                <a:gd name="T8" fmla="*/ 9 w 444"/>
                <a:gd name="T9" fmla="*/ 154 h 229"/>
                <a:gd name="T10" fmla="*/ 31 w 444"/>
                <a:gd name="T11" fmla="*/ 163 h 229"/>
                <a:gd name="T12" fmla="*/ 46 w 444"/>
                <a:gd name="T13" fmla="*/ 163 h 229"/>
                <a:gd name="T14" fmla="*/ 82 w 444"/>
                <a:gd name="T15" fmla="*/ 198 h 229"/>
                <a:gd name="T16" fmla="*/ 133 w 444"/>
                <a:gd name="T17" fmla="*/ 220 h 229"/>
                <a:gd name="T18" fmla="*/ 187 w 444"/>
                <a:gd name="T19" fmla="*/ 228 h 229"/>
                <a:gd name="T20" fmla="*/ 237 w 444"/>
                <a:gd name="T21" fmla="*/ 223 h 229"/>
                <a:gd name="T22" fmla="*/ 256 w 444"/>
                <a:gd name="T23" fmla="*/ 211 h 229"/>
                <a:gd name="T24" fmla="*/ 259 w 444"/>
                <a:gd name="T25" fmla="*/ 193 h 229"/>
                <a:gd name="T26" fmla="*/ 253 w 444"/>
                <a:gd name="T27" fmla="*/ 178 h 229"/>
                <a:gd name="T28" fmla="*/ 237 w 444"/>
                <a:gd name="T29" fmla="*/ 157 h 229"/>
                <a:gd name="T30" fmla="*/ 220 w 444"/>
                <a:gd name="T31" fmla="*/ 144 h 229"/>
                <a:gd name="T32" fmla="*/ 203 w 444"/>
                <a:gd name="T33" fmla="*/ 123 h 229"/>
                <a:gd name="T34" fmla="*/ 229 w 444"/>
                <a:gd name="T35" fmla="*/ 126 h 229"/>
                <a:gd name="T36" fmla="*/ 244 w 444"/>
                <a:gd name="T37" fmla="*/ 122 h 229"/>
                <a:gd name="T38" fmla="*/ 274 w 444"/>
                <a:gd name="T39" fmla="*/ 134 h 229"/>
                <a:gd name="T40" fmla="*/ 310 w 444"/>
                <a:gd name="T41" fmla="*/ 143 h 229"/>
                <a:gd name="T42" fmla="*/ 382 w 444"/>
                <a:gd name="T43" fmla="*/ 149 h 229"/>
                <a:gd name="T44" fmla="*/ 442 w 444"/>
                <a:gd name="T45" fmla="*/ 143 h 229"/>
                <a:gd name="T46" fmla="*/ 443 w 444"/>
                <a:gd name="T47" fmla="*/ 119 h 229"/>
                <a:gd name="T48" fmla="*/ 421 w 444"/>
                <a:gd name="T49" fmla="*/ 111 h 229"/>
                <a:gd name="T50" fmla="*/ 373 w 444"/>
                <a:gd name="T51" fmla="*/ 86 h 229"/>
                <a:gd name="T52" fmla="*/ 328 w 444"/>
                <a:gd name="T53" fmla="*/ 57 h 229"/>
                <a:gd name="T54" fmla="*/ 303 w 444"/>
                <a:gd name="T55" fmla="*/ 37 h 229"/>
                <a:gd name="T56" fmla="*/ 177 w 444"/>
                <a:gd name="T57" fmla="*/ 0 h 229"/>
                <a:gd name="T58" fmla="*/ 13 w 444"/>
                <a:gd name="T59" fmla="*/ 15 h 229"/>
                <a:gd name="T60" fmla="*/ 10 w 444"/>
                <a:gd name="T61" fmla="*/ 48 h 22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44"/>
                <a:gd name="T94" fmla="*/ 0 h 229"/>
                <a:gd name="T95" fmla="*/ 444 w 444"/>
                <a:gd name="T96" fmla="*/ 229 h 2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44" h="229">
                  <a:moveTo>
                    <a:pt x="10" y="48"/>
                  </a:moveTo>
                  <a:lnTo>
                    <a:pt x="3" y="85"/>
                  </a:lnTo>
                  <a:lnTo>
                    <a:pt x="0" y="112"/>
                  </a:lnTo>
                  <a:lnTo>
                    <a:pt x="4" y="139"/>
                  </a:lnTo>
                  <a:lnTo>
                    <a:pt x="9" y="154"/>
                  </a:lnTo>
                  <a:lnTo>
                    <a:pt x="31" y="163"/>
                  </a:lnTo>
                  <a:lnTo>
                    <a:pt x="46" y="163"/>
                  </a:lnTo>
                  <a:lnTo>
                    <a:pt x="82" y="198"/>
                  </a:lnTo>
                  <a:lnTo>
                    <a:pt x="133" y="220"/>
                  </a:lnTo>
                  <a:lnTo>
                    <a:pt x="187" y="228"/>
                  </a:lnTo>
                  <a:lnTo>
                    <a:pt x="237" y="223"/>
                  </a:lnTo>
                  <a:lnTo>
                    <a:pt x="256" y="211"/>
                  </a:lnTo>
                  <a:lnTo>
                    <a:pt x="259" y="193"/>
                  </a:lnTo>
                  <a:lnTo>
                    <a:pt x="253" y="178"/>
                  </a:lnTo>
                  <a:lnTo>
                    <a:pt x="237" y="157"/>
                  </a:lnTo>
                  <a:lnTo>
                    <a:pt x="220" y="144"/>
                  </a:lnTo>
                  <a:lnTo>
                    <a:pt x="203" y="123"/>
                  </a:lnTo>
                  <a:lnTo>
                    <a:pt x="229" y="126"/>
                  </a:lnTo>
                  <a:lnTo>
                    <a:pt x="244" y="122"/>
                  </a:lnTo>
                  <a:lnTo>
                    <a:pt x="274" y="134"/>
                  </a:lnTo>
                  <a:lnTo>
                    <a:pt x="310" y="143"/>
                  </a:lnTo>
                  <a:lnTo>
                    <a:pt x="382" y="149"/>
                  </a:lnTo>
                  <a:lnTo>
                    <a:pt x="442" y="143"/>
                  </a:lnTo>
                  <a:lnTo>
                    <a:pt x="443" y="119"/>
                  </a:lnTo>
                  <a:lnTo>
                    <a:pt x="421" y="111"/>
                  </a:lnTo>
                  <a:lnTo>
                    <a:pt x="373" y="86"/>
                  </a:lnTo>
                  <a:lnTo>
                    <a:pt x="328" y="57"/>
                  </a:lnTo>
                  <a:lnTo>
                    <a:pt x="303" y="37"/>
                  </a:lnTo>
                  <a:lnTo>
                    <a:pt x="177" y="0"/>
                  </a:lnTo>
                  <a:lnTo>
                    <a:pt x="13" y="15"/>
                  </a:lnTo>
                  <a:lnTo>
                    <a:pt x="10" y="48"/>
                  </a:lnTo>
                </a:path>
              </a:pathLst>
            </a:custGeom>
            <a:solidFill>
              <a:srgbClr val="40404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  <p:sp>
          <p:nvSpPr>
            <p:cNvPr id="49210" name="Freeform 24"/>
            <p:cNvSpPr>
              <a:spLocks/>
            </p:cNvSpPr>
            <p:nvPr/>
          </p:nvSpPr>
          <p:spPr bwMode="auto">
            <a:xfrm>
              <a:off x="592" y="3770"/>
              <a:ext cx="115" cy="55"/>
            </a:xfrm>
            <a:custGeom>
              <a:avLst/>
              <a:gdLst>
                <a:gd name="T0" fmla="*/ 17 w 115"/>
                <a:gd name="T1" fmla="*/ 5 h 55"/>
                <a:gd name="T2" fmla="*/ 61 w 115"/>
                <a:gd name="T3" fmla="*/ 8 h 55"/>
                <a:gd name="T4" fmla="*/ 78 w 115"/>
                <a:gd name="T5" fmla="*/ 0 h 55"/>
                <a:gd name="T6" fmla="*/ 114 w 115"/>
                <a:gd name="T7" fmla="*/ 40 h 55"/>
                <a:gd name="T8" fmla="*/ 84 w 115"/>
                <a:gd name="T9" fmla="*/ 51 h 55"/>
                <a:gd name="T10" fmla="*/ 29 w 115"/>
                <a:gd name="T11" fmla="*/ 54 h 55"/>
                <a:gd name="T12" fmla="*/ 4 w 115"/>
                <a:gd name="T13" fmla="*/ 21 h 55"/>
                <a:gd name="T14" fmla="*/ 0 w 115"/>
                <a:gd name="T15" fmla="*/ 2 h 55"/>
                <a:gd name="T16" fmla="*/ 17 w 115"/>
                <a:gd name="T17" fmla="*/ 5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55"/>
                <a:gd name="T29" fmla="*/ 115 w 115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55">
                  <a:moveTo>
                    <a:pt x="17" y="5"/>
                  </a:moveTo>
                  <a:lnTo>
                    <a:pt x="61" y="8"/>
                  </a:lnTo>
                  <a:lnTo>
                    <a:pt x="78" y="0"/>
                  </a:lnTo>
                  <a:lnTo>
                    <a:pt x="114" y="40"/>
                  </a:lnTo>
                  <a:lnTo>
                    <a:pt x="84" y="51"/>
                  </a:lnTo>
                  <a:lnTo>
                    <a:pt x="29" y="54"/>
                  </a:lnTo>
                  <a:lnTo>
                    <a:pt x="4" y="21"/>
                  </a:lnTo>
                  <a:lnTo>
                    <a:pt x="0" y="2"/>
                  </a:lnTo>
                  <a:lnTo>
                    <a:pt x="17" y="5"/>
                  </a:lnTo>
                </a:path>
              </a:pathLst>
            </a:custGeom>
            <a:solidFill>
              <a:srgbClr val="60606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  <p:sp>
          <p:nvSpPr>
            <p:cNvPr id="49211" name="Freeform 25"/>
            <p:cNvSpPr>
              <a:spLocks/>
            </p:cNvSpPr>
            <p:nvPr/>
          </p:nvSpPr>
          <p:spPr bwMode="auto">
            <a:xfrm>
              <a:off x="631" y="3820"/>
              <a:ext cx="133" cy="58"/>
            </a:xfrm>
            <a:custGeom>
              <a:avLst/>
              <a:gdLst>
                <a:gd name="T0" fmla="*/ 0 w 133"/>
                <a:gd name="T1" fmla="*/ 14 h 58"/>
                <a:gd name="T2" fmla="*/ 26 w 133"/>
                <a:gd name="T3" fmla="*/ 35 h 58"/>
                <a:gd name="T4" fmla="*/ 63 w 133"/>
                <a:gd name="T5" fmla="*/ 49 h 58"/>
                <a:gd name="T6" fmla="*/ 95 w 133"/>
                <a:gd name="T7" fmla="*/ 57 h 58"/>
                <a:gd name="T8" fmla="*/ 121 w 133"/>
                <a:gd name="T9" fmla="*/ 56 h 58"/>
                <a:gd name="T10" fmla="*/ 132 w 133"/>
                <a:gd name="T11" fmla="*/ 52 h 58"/>
                <a:gd name="T12" fmla="*/ 103 w 133"/>
                <a:gd name="T13" fmla="*/ 27 h 58"/>
                <a:gd name="T14" fmla="*/ 80 w 133"/>
                <a:gd name="T15" fmla="*/ 0 h 58"/>
                <a:gd name="T16" fmla="*/ 52 w 133"/>
                <a:gd name="T17" fmla="*/ 14 h 58"/>
                <a:gd name="T18" fmla="*/ 0 w 133"/>
                <a:gd name="T19" fmla="*/ 14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3"/>
                <a:gd name="T31" fmla="*/ 0 h 58"/>
                <a:gd name="T32" fmla="*/ 133 w 133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3" h="58">
                  <a:moveTo>
                    <a:pt x="0" y="14"/>
                  </a:moveTo>
                  <a:lnTo>
                    <a:pt x="26" y="35"/>
                  </a:lnTo>
                  <a:lnTo>
                    <a:pt x="63" y="49"/>
                  </a:lnTo>
                  <a:lnTo>
                    <a:pt x="95" y="57"/>
                  </a:lnTo>
                  <a:lnTo>
                    <a:pt x="121" y="56"/>
                  </a:lnTo>
                  <a:lnTo>
                    <a:pt x="132" y="52"/>
                  </a:lnTo>
                  <a:lnTo>
                    <a:pt x="103" y="27"/>
                  </a:lnTo>
                  <a:lnTo>
                    <a:pt x="80" y="0"/>
                  </a:lnTo>
                  <a:lnTo>
                    <a:pt x="52" y="14"/>
                  </a:lnTo>
                  <a:lnTo>
                    <a:pt x="0" y="14"/>
                  </a:lnTo>
                </a:path>
              </a:pathLst>
            </a:custGeom>
            <a:solidFill>
              <a:srgbClr val="60606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  <p:sp>
          <p:nvSpPr>
            <p:cNvPr id="49212" name="Freeform 26"/>
            <p:cNvSpPr>
              <a:spLocks/>
            </p:cNvSpPr>
            <p:nvPr/>
          </p:nvSpPr>
          <p:spPr bwMode="auto">
            <a:xfrm>
              <a:off x="787" y="3749"/>
              <a:ext cx="67" cy="27"/>
            </a:xfrm>
            <a:custGeom>
              <a:avLst/>
              <a:gdLst>
                <a:gd name="T0" fmla="*/ 0 w 67"/>
                <a:gd name="T1" fmla="*/ 0 h 27"/>
                <a:gd name="T2" fmla="*/ 23 w 67"/>
                <a:gd name="T3" fmla="*/ 20 h 27"/>
                <a:gd name="T4" fmla="*/ 48 w 67"/>
                <a:gd name="T5" fmla="*/ 26 h 27"/>
                <a:gd name="T6" fmla="*/ 66 w 67"/>
                <a:gd name="T7" fmla="*/ 19 h 27"/>
                <a:gd name="T8" fmla="*/ 50 w 67"/>
                <a:gd name="T9" fmla="*/ 9 h 27"/>
                <a:gd name="T10" fmla="*/ 44 w 67"/>
                <a:gd name="T11" fmla="*/ 0 h 27"/>
                <a:gd name="T12" fmla="*/ 0 w 67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27"/>
                <a:gd name="T23" fmla="*/ 67 w 67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27">
                  <a:moveTo>
                    <a:pt x="0" y="0"/>
                  </a:moveTo>
                  <a:lnTo>
                    <a:pt x="23" y="20"/>
                  </a:lnTo>
                  <a:lnTo>
                    <a:pt x="48" y="26"/>
                  </a:lnTo>
                  <a:lnTo>
                    <a:pt x="66" y="19"/>
                  </a:lnTo>
                  <a:lnTo>
                    <a:pt x="50" y="9"/>
                  </a:lnTo>
                  <a:lnTo>
                    <a:pt x="44" y="0"/>
                  </a:lnTo>
                  <a:lnTo>
                    <a:pt x="0" y="0"/>
                  </a:lnTo>
                </a:path>
              </a:pathLst>
            </a:custGeom>
            <a:solidFill>
              <a:srgbClr val="60606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  <p:sp>
          <p:nvSpPr>
            <p:cNvPr id="49213" name="Freeform 27"/>
            <p:cNvSpPr>
              <a:spLocks/>
            </p:cNvSpPr>
            <p:nvPr/>
          </p:nvSpPr>
          <p:spPr bwMode="auto">
            <a:xfrm>
              <a:off x="847" y="3775"/>
              <a:ext cx="91" cy="35"/>
            </a:xfrm>
            <a:custGeom>
              <a:avLst/>
              <a:gdLst>
                <a:gd name="T0" fmla="*/ 17 w 91"/>
                <a:gd name="T1" fmla="*/ 0 h 35"/>
                <a:gd name="T2" fmla="*/ 0 w 91"/>
                <a:gd name="T3" fmla="*/ 9 h 35"/>
                <a:gd name="T4" fmla="*/ 21 w 91"/>
                <a:gd name="T5" fmla="*/ 23 h 35"/>
                <a:gd name="T6" fmla="*/ 59 w 91"/>
                <a:gd name="T7" fmla="*/ 31 h 35"/>
                <a:gd name="T8" fmla="*/ 90 w 91"/>
                <a:gd name="T9" fmla="*/ 34 h 35"/>
                <a:gd name="T10" fmla="*/ 65 w 91"/>
                <a:gd name="T11" fmla="*/ 24 h 35"/>
                <a:gd name="T12" fmla="*/ 17 w 91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"/>
                <a:gd name="T22" fmla="*/ 0 h 35"/>
                <a:gd name="T23" fmla="*/ 91 w 91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" h="35">
                  <a:moveTo>
                    <a:pt x="17" y="0"/>
                  </a:moveTo>
                  <a:lnTo>
                    <a:pt x="0" y="9"/>
                  </a:lnTo>
                  <a:lnTo>
                    <a:pt x="21" y="23"/>
                  </a:lnTo>
                  <a:lnTo>
                    <a:pt x="59" y="31"/>
                  </a:lnTo>
                  <a:lnTo>
                    <a:pt x="90" y="34"/>
                  </a:lnTo>
                  <a:lnTo>
                    <a:pt x="65" y="24"/>
                  </a:lnTo>
                  <a:lnTo>
                    <a:pt x="17" y="0"/>
                  </a:lnTo>
                </a:path>
              </a:pathLst>
            </a:custGeom>
            <a:solidFill>
              <a:srgbClr val="60606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  <p:sp>
          <p:nvSpPr>
            <p:cNvPr id="49214" name="Freeform 28"/>
            <p:cNvSpPr>
              <a:spLocks/>
            </p:cNvSpPr>
            <p:nvPr/>
          </p:nvSpPr>
          <p:spPr bwMode="auto">
            <a:xfrm>
              <a:off x="691" y="3757"/>
              <a:ext cx="265" cy="74"/>
            </a:xfrm>
            <a:custGeom>
              <a:avLst/>
              <a:gdLst>
                <a:gd name="T0" fmla="*/ 0 w 265"/>
                <a:gd name="T1" fmla="*/ 9 h 74"/>
                <a:gd name="T2" fmla="*/ 30 w 265"/>
                <a:gd name="T3" fmla="*/ 42 h 74"/>
                <a:gd name="T4" fmla="*/ 66 w 265"/>
                <a:gd name="T5" fmla="*/ 42 h 74"/>
                <a:gd name="T6" fmla="*/ 92 w 265"/>
                <a:gd name="T7" fmla="*/ 47 h 74"/>
                <a:gd name="T8" fmla="*/ 118 w 265"/>
                <a:gd name="T9" fmla="*/ 59 h 74"/>
                <a:gd name="T10" fmla="*/ 151 w 265"/>
                <a:gd name="T11" fmla="*/ 67 h 74"/>
                <a:gd name="T12" fmla="*/ 212 w 265"/>
                <a:gd name="T13" fmla="*/ 73 h 74"/>
                <a:gd name="T14" fmla="*/ 264 w 265"/>
                <a:gd name="T15" fmla="*/ 70 h 74"/>
                <a:gd name="T16" fmla="*/ 262 w 265"/>
                <a:gd name="T17" fmla="*/ 56 h 74"/>
                <a:gd name="T18" fmla="*/ 221 w 265"/>
                <a:gd name="T19" fmla="*/ 56 h 74"/>
                <a:gd name="T20" fmla="*/ 186 w 265"/>
                <a:gd name="T21" fmla="*/ 53 h 74"/>
                <a:gd name="T22" fmla="*/ 145 w 265"/>
                <a:gd name="T23" fmla="*/ 40 h 74"/>
                <a:gd name="T24" fmla="*/ 115 w 265"/>
                <a:gd name="T25" fmla="*/ 25 h 74"/>
                <a:gd name="T26" fmla="*/ 85 w 265"/>
                <a:gd name="T27" fmla="*/ 0 h 74"/>
                <a:gd name="T28" fmla="*/ 54 w 265"/>
                <a:gd name="T29" fmla="*/ 6 h 74"/>
                <a:gd name="T30" fmla="*/ 0 w 265"/>
                <a:gd name="T31" fmla="*/ 9 h 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5"/>
                <a:gd name="T49" fmla="*/ 0 h 74"/>
                <a:gd name="T50" fmla="*/ 265 w 265"/>
                <a:gd name="T51" fmla="*/ 74 h 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5" h="74">
                  <a:moveTo>
                    <a:pt x="0" y="9"/>
                  </a:moveTo>
                  <a:lnTo>
                    <a:pt x="30" y="42"/>
                  </a:lnTo>
                  <a:lnTo>
                    <a:pt x="66" y="42"/>
                  </a:lnTo>
                  <a:lnTo>
                    <a:pt x="92" y="47"/>
                  </a:lnTo>
                  <a:lnTo>
                    <a:pt x="118" y="59"/>
                  </a:lnTo>
                  <a:lnTo>
                    <a:pt x="151" y="67"/>
                  </a:lnTo>
                  <a:lnTo>
                    <a:pt x="212" y="73"/>
                  </a:lnTo>
                  <a:lnTo>
                    <a:pt x="264" y="70"/>
                  </a:lnTo>
                  <a:lnTo>
                    <a:pt x="262" y="56"/>
                  </a:lnTo>
                  <a:lnTo>
                    <a:pt x="221" y="56"/>
                  </a:lnTo>
                  <a:lnTo>
                    <a:pt x="186" y="53"/>
                  </a:lnTo>
                  <a:lnTo>
                    <a:pt x="145" y="40"/>
                  </a:lnTo>
                  <a:lnTo>
                    <a:pt x="115" y="25"/>
                  </a:lnTo>
                  <a:lnTo>
                    <a:pt x="85" y="0"/>
                  </a:lnTo>
                  <a:lnTo>
                    <a:pt x="54" y="6"/>
                  </a:lnTo>
                  <a:lnTo>
                    <a:pt x="0" y="9"/>
                  </a:lnTo>
                </a:path>
              </a:pathLst>
            </a:custGeom>
            <a:solidFill>
              <a:srgbClr val="60606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  <p:sp>
          <p:nvSpPr>
            <p:cNvPr id="49215" name="Freeform 29"/>
            <p:cNvSpPr>
              <a:spLocks/>
            </p:cNvSpPr>
            <p:nvPr/>
          </p:nvSpPr>
          <p:spPr bwMode="auto">
            <a:xfrm>
              <a:off x="532" y="3782"/>
              <a:ext cx="238" cy="129"/>
            </a:xfrm>
            <a:custGeom>
              <a:avLst/>
              <a:gdLst>
                <a:gd name="T0" fmla="*/ 4 w 238"/>
                <a:gd name="T1" fmla="*/ 0 h 129"/>
                <a:gd name="T2" fmla="*/ 29 w 238"/>
                <a:gd name="T3" fmla="*/ 11 h 129"/>
                <a:gd name="T4" fmla="*/ 51 w 238"/>
                <a:gd name="T5" fmla="*/ 6 h 129"/>
                <a:gd name="T6" fmla="*/ 76 w 238"/>
                <a:gd name="T7" fmla="*/ 48 h 129"/>
                <a:gd name="T8" fmla="*/ 100 w 238"/>
                <a:gd name="T9" fmla="*/ 69 h 129"/>
                <a:gd name="T10" fmla="*/ 149 w 238"/>
                <a:gd name="T11" fmla="*/ 94 h 129"/>
                <a:gd name="T12" fmla="*/ 188 w 238"/>
                <a:gd name="T13" fmla="*/ 103 h 129"/>
                <a:gd name="T14" fmla="*/ 217 w 238"/>
                <a:gd name="T15" fmla="*/ 103 h 129"/>
                <a:gd name="T16" fmla="*/ 234 w 238"/>
                <a:gd name="T17" fmla="*/ 97 h 129"/>
                <a:gd name="T18" fmla="*/ 237 w 238"/>
                <a:gd name="T19" fmla="*/ 109 h 129"/>
                <a:gd name="T20" fmla="*/ 226 w 238"/>
                <a:gd name="T21" fmla="*/ 123 h 129"/>
                <a:gd name="T22" fmla="*/ 178 w 238"/>
                <a:gd name="T23" fmla="*/ 128 h 129"/>
                <a:gd name="T24" fmla="*/ 127 w 238"/>
                <a:gd name="T25" fmla="*/ 120 h 129"/>
                <a:gd name="T26" fmla="*/ 91 w 238"/>
                <a:gd name="T27" fmla="*/ 105 h 129"/>
                <a:gd name="T28" fmla="*/ 56 w 238"/>
                <a:gd name="T29" fmla="*/ 79 h 129"/>
                <a:gd name="T30" fmla="*/ 47 w 238"/>
                <a:gd name="T31" fmla="*/ 65 h 129"/>
                <a:gd name="T32" fmla="*/ 29 w 238"/>
                <a:gd name="T33" fmla="*/ 56 h 129"/>
                <a:gd name="T34" fmla="*/ 3 w 238"/>
                <a:gd name="T35" fmla="*/ 51 h 129"/>
                <a:gd name="T36" fmla="*/ 0 w 238"/>
                <a:gd name="T37" fmla="*/ 29 h 129"/>
                <a:gd name="T38" fmla="*/ 4 w 238"/>
                <a:gd name="T39" fmla="*/ 0 h 1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"/>
                <a:gd name="T61" fmla="*/ 0 h 129"/>
                <a:gd name="T62" fmla="*/ 238 w 238"/>
                <a:gd name="T63" fmla="*/ 129 h 1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" h="129">
                  <a:moveTo>
                    <a:pt x="4" y="0"/>
                  </a:moveTo>
                  <a:lnTo>
                    <a:pt x="29" y="11"/>
                  </a:lnTo>
                  <a:lnTo>
                    <a:pt x="51" y="6"/>
                  </a:lnTo>
                  <a:lnTo>
                    <a:pt x="76" y="48"/>
                  </a:lnTo>
                  <a:lnTo>
                    <a:pt x="100" y="69"/>
                  </a:lnTo>
                  <a:lnTo>
                    <a:pt x="149" y="94"/>
                  </a:lnTo>
                  <a:lnTo>
                    <a:pt x="188" y="103"/>
                  </a:lnTo>
                  <a:lnTo>
                    <a:pt x="217" y="103"/>
                  </a:lnTo>
                  <a:lnTo>
                    <a:pt x="234" y="97"/>
                  </a:lnTo>
                  <a:lnTo>
                    <a:pt x="237" y="109"/>
                  </a:lnTo>
                  <a:lnTo>
                    <a:pt x="226" y="123"/>
                  </a:lnTo>
                  <a:lnTo>
                    <a:pt x="178" y="128"/>
                  </a:lnTo>
                  <a:lnTo>
                    <a:pt x="127" y="120"/>
                  </a:lnTo>
                  <a:lnTo>
                    <a:pt x="91" y="105"/>
                  </a:lnTo>
                  <a:lnTo>
                    <a:pt x="56" y="79"/>
                  </a:lnTo>
                  <a:lnTo>
                    <a:pt x="47" y="65"/>
                  </a:lnTo>
                  <a:lnTo>
                    <a:pt x="29" y="56"/>
                  </a:lnTo>
                  <a:lnTo>
                    <a:pt x="3" y="51"/>
                  </a:lnTo>
                  <a:lnTo>
                    <a:pt x="0" y="29"/>
                  </a:lnTo>
                  <a:lnTo>
                    <a:pt x="4" y="0"/>
                  </a:lnTo>
                </a:path>
              </a:pathLst>
            </a:custGeom>
            <a:solidFill>
              <a:srgbClr val="60606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</p:grpSp>
      <p:sp>
        <p:nvSpPr>
          <p:cNvPr id="49162" name="Freeform 30"/>
          <p:cNvSpPr>
            <a:spLocks/>
          </p:cNvSpPr>
          <p:nvPr/>
        </p:nvSpPr>
        <p:spPr bwMode="auto">
          <a:xfrm>
            <a:off x="636588" y="2322514"/>
            <a:ext cx="1117600" cy="3660775"/>
          </a:xfrm>
          <a:custGeom>
            <a:avLst/>
            <a:gdLst>
              <a:gd name="T0" fmla="*/ 2147483647 w 705"/>
              <a:gd name="T1" fmla="*/ 0 h 2306"/>
              <a:gd name="T2" fmla="*/ 2147483647 w 705"/>
              <a:gd name="T3" fmla="*/ 2147483647 h 2306"/>
              <a:gd name="T4" fmla="*/ 2147483647 w 705"/>
              <a:gd name="T5" fmla="*/ 2147483647 h 2306"/>
              <a:gd name="T6" fmla="*/ 2147483647 w 705"/>
              <a:gd name="T7" fmla="*/ 2147483647 h 2306"/>
              <a:gd name="T8" fmla="*/ 2147483647 w 705"/>
              <a:gd name="T9" fmla="*/ 2147483647 h 2306"/>
              <a:gd name="T10" fmla="*/ 0 w 705"/>
              <a:gd name="T11" fmla="*/ 2147483647 h 2306"/>
              <a:gd name="T12" fmla="*/ 2147483647 w 705"/>
              <a:gd name="T13" fmla="*/ 2147483647 h 2306"/>
              <a:gd name="T14" fmla="*/ 2147483647 w 705"/>
              <a:gd name="T15" fmla="*/ 2147483647 h 2306"/>
              <a:gd name="T16" fmla="*/ 2147483647 w 705"/>
              <a:gd name="T17" fmla="*/ 2147483647 h 2306"/>
              <a:gd name="T18" fmla="*/ 2147483647 w 705"/>
              <a:gd name="T19" fmla="*/ 2147483647 h 2306"/>
              <a:gd name="T20" fmla="*/ 2147483647 w 705"/>
              <a:gd name="T21" fmla="*/ 2147483647 h 2306"/>
              <a:gd name="T22" fmla="*/ 2147483647 w 705"/>
              <a:gd name="T23" fmla="*/ 2147483647 h 2306"/>
              <a:gd name="T24" fmla="*/ 2147483647 w 705"/>
              <a:gd name="T25" fmla="*/ 2147483647 h 2306"/>
              <a:gd name="T26" fmla="*/ 2147483647 w 705"/>
              <a:gd name="T27" fmla="*/ 2147483647 h 2306"/>
              <a:gd name="T28" fmla="*/ 2147483647 w 705"/>
              <a:gd name="T29" fmla="*/ 2147483647 h 2306"/>
              <a:gd name="T30" fmla="*/ 2147483647 w 705"/>
              <a:gd name="T31" fmla="*/ 2147483647 h 2306"/>
              <a:gd name="T32" fmla="*/ 2147483647 w 705"/>
              <a:gd name="T33" fmla="*/ 2147483647 h 2306"/>
              <a:gd name="T34" fmla="*/ 2147483647 w 705"/>
              <a:gd name="T35" fmla="*/ 2147483647 h 2306"/>
              <a:gd name="T36" fmla="*/ 2147483647 w 705"/>
              <a:gd name="T37" fmla="*/ 2147483647 h 2306"/>
              <a:gd name="T38" fmla="*/ 2147483647 w 705"/>
              <a:gd name="T39" fmla="*/ 2147483647 h 2306"/>
              <a:gd name="T40" fmla="*/ 2147483647 w 705"/>
              <a:gd name="T41" fmla="*/ 2147483647 h 2306"/>
              <a:gd name="T42" fmla="*/ 2147483647 w 705"/>
              <a:gd name="T43" fmla="*/ 2147483647 h 2306"/>
              <a:gd name="T44" fmla="*/ 2147483647 w 705"/>
              <a:gd name="T45" fmla="*/ 2147483647 h 2306"/>
              <a:gd name="T46" fmla="*/ 2147483647 w 705"/>
              <a:gd name="T47" fmla="*/ 2147483647 h 2306"/>
              <a:gd name="T48" fmla="*/ 2147483647 w 705"/>
              <a:gd name="T49" fmla="*/ 2147483647 h 2306"/>
              <a:gd name="T50" fmla="*/ 2147483647 w 705"/>
              <a:gd name="T51" fmla="*/ 2147483647 h 2306"/>
              <a:gd name="T52" fmla="*/ 2147483647 w 705"/>
              <a:gd name="T53" fmla="*/ 2147483647 h 2306"/>
              <a:gd name="T54" fmla="*/ 2147483647 w 705"/>
              <a:gd name="T55" fmla="*/ 2147483647 h 2306"/>
              <a:gd name="T56" fmla="*/ 2147483647 w 705"/>
              <a:gd name="T57" fmla="*/ 2147483647 h 2306"/>
              <a:gd name="T58" fmla="*/ 2147483647 w 705"/>
              <a:gd name="T59" fmla="*/ 2147483647 h 2306"/>
              <a:gd name="T60" fmla="*/ 2147483647 w 705"/>
              <a:gd name="T61" fmla="*/ 2147483647 h 2306"/>
              <a:gd name="T62" fmla="*/ 2147483647 w 705"/>
              <a:gd name="T63" fmla="*/ 2147483647 h 2306"/>
              <a:gd name="T64" fmla="*/ 2147483647 w 705"/>
              <a:gd name="T65" fmla="*/ 2147483647 h 2306"/>
              <a:gd name="T66" fmla="*/ 2147483647 w 705"/>
              <a:gd name="T67" fmla="*/ 2147483647 h 2306"/>
              <a:gd name="T68" fmla="*/ 2147483647 w 705"/>
              <a:gd name="T69" fmla="*/ 2147483647 h 2306"/>
              <a:gd name="T70" fmla="*/ 2147483647 w 705"/>
              <a:gd name="T71" fmla="*/ 2147483647 h 2306"/>
              <a:gd name="T72" fmla="*/ 2147483647 w 705"/>
              <a:gd name="T73" fmla="*/ 2147483647 h 2306"/>
              <a:gd name="T74" fmla="*/ 2147483647 w 705"/>
              <a:gd name="T75" fmla="*/ 2147483647 h 2306"/>
              <a:gd name="T76" fmla="*/ 2147483647 w 705"/>
              <a:gd name="T77" fmla="*/ 2147483647 h 2306"/>
              <a:gd name="T78" fmla="*/ 2147483647 w 705"/>
              <a:gd name="T79" fmla="*/ 2147483647 h 2306"/>
              <a:gd name="T80" fmla="*/ 2147483647 w 705"/>
              <a:gd name="T81" fmla="*/ 2147483647 h 2306"/>
              <a:gd name="T82" fmla="*/ 2147483647 w 705"/>
              <a:gd name="T83" fmla="*/ 2147483647 h 2306"/>
              <a:gd name="T84" fmla="*/ 2147483647 w 705"/>
              <a:gd name="T85" fmla="*/ 2147483647 h 2306"/>
              <a:gd name="T86" fmla="*/ 2147483647 w 705"/>
              <a:gd name="T87" fmla="*/ 2147483647 h 2306"/>
              <a:gd name="T88" fmla="*/ 2147483647 w 705"/>
              <a:gd name="T89" fmla="*/ 2147483647 h 2306"/>
              <a:gd name="T90" fmla="*/ 2147483647 w 705"/>
              <a:gd name="T91" fmla="*/ 2147483647 h 2306"/>
              <a:gd name="T92" fmla="*/ 2147483647 w 705"/>
              <a:gd name="T93" fmla="*/ 2147483647 h 2306"/>
              <a:gd name="T94" fmla="*/ 2147483647 w 705"/>
              <a:gd name="T95" fmla="*/ 2147483647 h 2306"/>
              <a:gd name="T96" fmla="*/ 2147483647 w 705"/>
              <a:gd name="T97" fmla="*/ 2147483647 h 2306"/>
              <a:gd name="T98" fmla="*/ 2147483647 w 705"/>
              <a:gd name="T99" fmla="*/ 2147483647 h 2306"/>
              <a:gd name="T100" fmla="*/ 2147483647 w 705"/>
              <a:gd name="T101" fmla="*/ 2147483647 h 2306"/>
              <a:gd name="T102" fmla="*/ 2147483647 w 705"/>
              <a:gd name="T103" fmla="*/ 2147483647 h 2306"/>
              <a:gd name="T104" fmla="*/ 2147483647 w 705"/>
              <a:gd name="T105" fmla="*/ 2147483647 h 2306"/>
              <a:gd name="T106" fmla="*/ 2147483647 w 705"/>
              <a:gd name="T107" fmla="*/ 2147483647 h 2306"/>
              <a:gd name="T108" fmla="*/ 2147483647 w 705"/>
              <a:gd name="T109" fmla="*/ 2147483647 h 2306"/>
              <a:gd name="T110" fmla="*/ 2147483647 w 705"/>
              <a:gd name="T111" fmla="*/ 0 h 230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05"/>
              <a:gd name="T169" fmla="*/ 0 h 2306"/>
              <a:gd name="T170" fmla="*/ 705 w 705"/>
              <a:gd name="T171" fmla="*/ 2306 h 230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05" h="2306">
                <a:moveTo>
                  <a:pt x="210" y="0"/>
                </a:moveTo>
                <a:lnTo>
                  <a:pt x="174" y="60"/>
                </a:lnTo>
                <a:lnTo>
                  <a:pt x="90" y="120"/>
                </a:lnTo>
                <a:lnTo>
                  <a:pt x="66" y="144"/>
                </a:lnTo>
                <a:lnTo>
                  <a:pt x="36" y="216"/>
                </a:lnTo>
                <a:lnTo>
                  <a:pt x="0" y="318"/>
                </a:lnTo>
                <a:lnTo>
                  <a:pt x="30" y="432"/>
                </a:lnTo>
                <a:lnTo>
                  <a:pt x="54" y="534"/>
                </a:lnTo>
                <a:lnTo>
                  <a:pt x="54" y="636"/>
                </a:lnTo>
                <a:lnTo>
                  <a:pt x="90" y="690"/>
                </a:lnTo>
                <a:lnTo>
                  <a:pt x="78" y="936"/>
                </a:lnTo>
                <a:lnTo>
                  <a:pt x="96" y="1020"/>
                </a:lnTo>
                <a:lnTo>
                  <a:pt x="96" y="1103"/>
                </a:lnTo>
                <a:lnTo>
                  <a:pt x="90" y="1169"/>
                </a:lnTo>
                <a:lnTo>
                  <a:pt x="126" y="1175"/>
                </a:lnTo>
                <a:lnTo>
                  <a:pt x="138" y="1259"/>
                </a:lnTo>
                <a:lnTo>
                  <a:pt x="139" y="1376"/>
                </a:lnTo>
                <a:lnTo>
                  <a:pt x="114" y="1565"/>
                </a:lnTo>
                <a:lnTo>
                  <a:pt x="90" y="1771"/>
                </a:lnTo>
                <a:lnTo>
                  <a:pt x="81" y="1912"/>
                </a:lnTo>
                <a:lnTo>
                  <a:pt x="93" y="2098"/>
                </a:lnTo>
                <a:lnTo>
                  <a:pt x="114" y="2284"/>
                </a:lnTo>
                <a:lnTo>
                  <a:pt x="188" y="2299"/>
                </a:lnTo>
                <a:lnTo>
                  <a:pt x="261" y="2305"/>
                </a:lnTo>
                <a:lnTo>
                  <a:pt x="297" y="2262"/>
                </a:lnTo>
                <a:lnTo>
                  <a:pt x="383" y="2275"/>
                </a:lnTo>
                <a:lnTo>
                  <a:pt x="477" y="2278"/>
                </a:lnTo>
                <a:lnTo>
                  <a:pt x="483" y="2149"/>
                </a:lnTo>
                <a:lnTo>
                  <a:pt x="513" y="2014"/>
                </a:lnTo>
                <a:lnTo>
                  <a:pt x="543" y="1837"/>
                </a:lnTo>
                <a:lnTo>
                  <a:pt x="561" y="1699"/>
                </a:lnTo>
                <a:lnTo>
                  <a:pt x="576" y="1559"/>
                </a:lnTo>
                <a:lnTo>
                  <a:pt x="600" y="1385"/>
                </a:lnTo>
                <a:lnTo>
                  <a:pt x="618" y="1211"/>
                </a:lnTo>
                <a:lnTo>
                  <a:pt x="636" y="1185"/>
                </a:lnTo>
                <a:lnTo>
                  <a:pt x="624" y="1055"/>
                </a:lnTo>
                <a:lnTo>
                  <a:pt x="612" y="924"/>
                </a:lnTo>
                <a:lnTo>
                  <a:pt x="588" y="864"/>
                </a:lnTo>
                <a:lnTo>
                  <a:pt x="582" y="762"/>
                </a:lnTo>
                <a:lnTo>
                  <a:pt x="684" y="774"/>
                </a:lnTo>
                <a:lnTo>
                  <a:pt x="690" y="748"/>
                </a:lnTo>
                <a:lnTo>
                  <a:pt x="699" y="715"/>
                </a:lnTo>
                <a:lnTo>
                  <a:pt x="704" y="677"/>
                </a:lnTo>
                <a:lnTo>
                  <a:pt x="704" y="643"/>
                </a:lnTo>
                <a:lnTo>
                  <a:pt x="696" y="606"/>
                </a:lnTo>
                <a:lnTo>
                  <a:pt x="672" y="576"/>
                </a:lnTo>
                <a:lnTo>
                  <a:pt x="551" y="557"/>
                </a:lnTo>
                <a:lnTo>
                  <a:pt x="521" y="491"/>
                </a:lnTo>
                <a:lnTo>
                  <a:pt x="522" y="432"/>
                </a:lnTo>
                <a:lnTo>
                  <a:pt x="519" y="369"/>
                </a:lnTo>
                <a:lnTo>
                  <a:pt x="504" y="306"/>
                </a:lnTo>
                <a:lnTo>
                  <a:pt x="474" y="204"/>
                </a:lnTo>
                <a:lnTo>
                  <a:pt x="450" y="132"/>
                </a:lnTo>
                <a:lnTo>
                  <a:pt x="426" y="96"/>
                </a:lnTo>
                <a:lnTo>
                  <a:pt x="396" y="36"/>
                </a:lnTo>
                <a:lnTo>
                  <a:pt x="210" y="0"/>
                </a:lnTo>
              </a:path>
            </a:pathLst>
          </a:custGeom>
          <a:solidFill>
            <a:srgbClr val="60606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63" name="Freeform 31"/>
          <p:cNvSpPr>
            <a:spLocks/>
          </p:cNvSpPr>
          <p:nvPr/>
        </p:nvSpPr>
        <p:spPr bwMode="auto">
          <a:xfrm>
            <a:off x="1119189" y="3833813"/>
            <a:ext cx="474663" cy="2076450"/>
          </a:xfrm>
          <a:custGeom>
            <a:avLst/>
            <a:gdLst>
              <a:gd name="T0" fmla="*/ 2147483647 w 298"/>
              <a:gd name="T1" fmla="*/ 2147483647 h 1308"/>
              <a:gd name="T2" fmla="*/ 2147483647 w 298"/>
              <a:gd name="T3" fmla="*/ 2147483647 h 1308"/>
              <a:gd name="T4" fmla="*/ 2147483647 w 298"/>
              <a:gd name="T5" fmla="*/ 2147483647 h 1308"/>
              <a:gd name="T6" fmla="*/ 2147483647 w 298"/>
              <a:gd name="T7" fmla="*/ 0 h 1308"/>
              <a:gd name="T8" fmla="*/ 2147483647 w 298"/>
              <a:gd name="T9" fmla="*/ 2147483647 h 1308"/>
              <a:gd name="T10" fmla="*/ 2147483647 w 298"/>
              <a:gd name="T11" fmla="*/ 2147483647 h 1308"/>
              <a:gd name="T12" fmla="*/ 2147483647 w 298"/>
              <a:gd name="T13" fmla="*/ 2147483647 h 1308"/>
              <a:gd name="T14" fmla="*/ 2147483647 w 298"/>
              <a:gd name="T15" fmla="*/ 2147483647 h 1308"/>
              <a:gd name="T16" fmla="*/ 2147483647 w 298"/>
              <a:gd name="T17" fmla="*/ 2147483647 h 1308"/>
              <a:gd name="T18" fmla="*/ 2147483647 w 298"/>
              <a:gd name="T19" fmla="*/ 2147483647 h 1308"/>
              <a:gd name="T20" fmla="*/ 2147483647 w 298"/>
              <a:gd name="T21" fmla="*/ 2147483647 h 1308"/>
              <a:gd name="T22" fmla="*/ 2147483647 w 298"/>
              <a:gd name="T23" fmla="*/ 2147483647 h 1308"/>
              <a:gd name="T24" fmla="*/ 2147483647 w 298"/>
              <a:gd name="T25" fmla="*/ 2147483647 h 1308"/>
              <a:gd name="T26" fmla="*/ 2147483647 w 298"/>
              <a:gd name="T27" fmla="*/ 2147483647 h 1308"/>
              <a:gd name="T28" fmla="*/ 2147483647 w 298"/>
              <a:gd name="T29" fmla="*/ 2147483647 h 1308"/>
              <a:gd name="T30" fmla="*/ 0 w 298"/>
              <a:gd name="T31" fmla="*/ 2147483647 h 1308"/>
              <a:gd name="T32" fmla="*/ 2147483647 w 298"/>
              <a:gd name="T33" fmla="*/ 2147483647 h 1308"/>
              <a:gd name="T34" fmla="*/ 2147483647 w 298"/>
              <a:gd name="T35" fmla="*/ 2147483647 h 1308"/>
              <a:gd name="T36" fmla="*/ 2147483647 w 298"/>
              <a:gd name="T37" fmla="*/ 2147483647 h 1308"/>
              <a:gd name="T38" fmla="*/ 2147483647 w 298"/>
              <a:gd name="T39" fmla="*/ 2147483647 h 1308"/>
              <a:gd name="T40" fmla="*/ 2147483647 w 298"/>
              <a:gd name="T41" fmla="*/ 2147483647 h 1308"/>
              <a:gd name="T42" fmla="*/ 2147483647 w 298"/>
              <a:gd name="T43" fmla="*/ 2147483647 h 1308"/>
              <a:gd name="T44" fmla="*/ 2147483647 w 298"/>
              <a:gd name="T45" fmla="*/ 2147483647 h 1308"/>
              <a:gd name="T46" fmla="*/ 2147483647 w 298"/>
              <a:gd name="T47" fmla="*/ 2147483647 h 1308"/>
              <a:gd name="T48" fmla="*/ 2147483647 w 298"/>
              <a:gd name="T49" fmla="*/ 2147483647 h 1308"/>
              <a:gd name="T50" fmla="*/ 2147483647 w 298"/>
              <a:gd name="T51" fmla="*/ 2147483647 h 130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98"/>
              <a:gd name="T79" fmla="*/ 0 h 1308"/>
              <a:gd name="T80" fmla="*/ 298 w 298"/>
              <a:gd name="T81" fmla="*/ 1308 h 130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98" h="1308">
                <a:moveTo>
                  <a:pt x="180" y="247"/>
                </a:moveTo>
                <a:lnTo>
                  <a:pt x="200" y="250"/>
                </a:lnTo>
                <a:lnTo>
                  <a:pt x="209" y="99"/>
                </a:lnTo>
                <a:lnTo>
                  <a:pt x="203" y="0"/>
                </a:lnTo>
                <a:lnTo>
                  <a:pt x="235" y="89"/>
                </a:lnTo>
                <a:lnTo>
                  <a:pt x="239" y="176"/>
                </a:lnTo>
                <a:lnTo>
                  <a:pt x="244" y="244"/>
                </a:lnTo>
                <a:lnTo>
                  <a:pt x="297" y="256"/>
                </a:lnTo>
                <a:lnTo>
                  <a:pt x="271" y="501"/>
                </a:lnTo>
                <a:lnTo>
                  <a:pt x="238" y="747"/>
                </a:lnTo>
                <a:lnTo>
                  <a:pt x="224" y="869"/>
                </a:lnTo>
                <a:lnTo>
                  <a:pt x="207" y="970"/>
                </a:lnTo>
                <a:lnTo>
                  <a:pt x="197" y="1053"/>
                </a:lnTo>
                <a:lnTo>
                  <a:pt x="163" y="1182"/>
                </a:lnTo>
                <a:lnTo>
                  <a:pt x="159" y="1307"/>
                </a:lnTo>
                <a:lnTo>
                  <a:pt x="0" y="1295"/>
                </a:lnTo>
                <a:lnTo>
                  <a:pt x="10" y="1185"/>
                </a:lnTo>
                <a:lnTo>
                  <a:pt x="30" y="1059"/>
                </a:lnTo>
                <a:lnTo>
                  <a:pt x="48" y="967"/>
                </a:lnTo>
                <a:lnTo>
                  <a:pt x="63" y="865"/>
                </a:lnTo>
                <a:lnTo>
                  <a:pt x="74" y="781"/>
                </a:lnTo>
                <a:lnTo>
                  <a:pt x="98" y="695"/>
                </a:lnTo>
                <a:lnTo>
                  <a:pt x="133" y="560"/>
                </a:lnTo>
                <a:lnTo>
                  <a:pt x="148" y="471"/>
                </a:lnTo>
                <a:lnTo>
                  <a:pt x="169" y="330"/>
                </a:lnTo>
                <a:lnTo>
                  <a:pt x="180" y="247"/>
                </a:lnTo>
              </a:path>
            </a:pathLst>
          </a:custGeom>
          <a:solidFill>
            <a:srgbClr val="808080"/>
          </a:solidFill>
          <a:ln w="12700" cap="rnd">
            <a:noFill/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64" name="Freeform 32"/>
          <p:cNvSpPr>
            <a:spLocks/>
          </p:cNvSpPr>
          <p:nvPr/>
        </p:nvSpPr>
        <p:spPr bwMode="auto">
          <a:xfrm>
            <a:off x="717551" y="2357439"/>
            <a:ext cx="754063" cy="844550"/>
          </a:xfrm>
          <a:custGeom>
            <a:avLst/>
            <a:gdLst>
              <a:gd name="T0" fmla="*/ 2147483647 w 475"/>
              <a:gd name="T1" fmla="*/ 0 h 532"/>
              <a:gd name="T2" fmla="*/ 2147483647 w 475"/>
              <a:gd name="T3" fmla="*/ 2147483647 h 532"/>
              <a:gd name="T4" fmla="*/ 2147483647 w 475"/>
              <a:gd name="T5" fmla="*/ 2147483647 h 532"/>
              <a:gd name="T6" fmla="*/ 2147483647 w 475"/>
              <a:gd name="T7" fmla="*/ 2147483647 h 532"/>
              <a:gd name="T8" fmla="*/ 2147483647 w 475"/>
              <a:gd name="T9" fmla="*/ 2147483647 h 532"/>
              <a:gd name="T10" fmla="*/ 2147483647 w 475"/>
              <a:gd name="T11" fmla="*/ 2147483647 h 532"/>
              <a:gd name="T12" fmla="*/ 2147483647 w 475"/>
              <a:gd name="T13" fmla="*/ 2147483647 h 532"/>
              <a:gd name="T14" fmla="*/ 2147483647 w 475"/>
              <a:gd name="T15" fmla="*/ 2147483647 h 532"/>
              <a:gd name="T16" fmla="*/ 2147483647 w 475"/>
              <a:gd name="T17" fmla="*/ 2147483647 h 532"/>
              <a:gd name="T18" fmla="*/ 2147483647 w 475"/>
              <a:gd name="T19" fmla="*/ 2147483647 h 532"/>
              <a:gd name="T20" fmla="*/ 2147483647 w 475"/>
              <a:gd name="T21" fmla="*/ 2147483647 h 532"/>
              <a:gd name="T22" fmla="*/ 2147483647 w 475"/>
              <a:gd name="T23" fmla="*/ 2147483647 h 532"/>
              <a:gd name="T24" fmla="*/ 2147483647 w 475"/>
              <a:gd name="T25" fmla="*/ 2147483647 h 532"/>
              <a:gd name="T26" fmla="*/ 2147483647 w 475"/>
              <a:gd name="T27" fmla="*/ 2147483647 h 532"/>
              <a:gd name="T28" fmla="*/ 2147483647 w 475"/>
              <a:gd name="T29" fmla="*/ 2147483647 h 532"/>
              <a:gd name="T30" fmla="*/ 2147483647 w 475"/>
              <a:gd name="T31" fmla="*/ 2147483647 h 532"/>
              <a:gd name="T32" fmla="*/ 2147483647 w 475"/>
              <a:gd name="T33" fmla="*/ 2147483647 h 532"/>
              <a:gd name="T34" fmla="*/ 2147483647 w 475"/>
              <a:gd name="T35" fmla="*/ 2147483647 h 532"/>
              <a:gd name="T36" fmla="*/ 2147483647 w 475"/>
              <a:gd name="T37" fmla="*/ 2147483647 h 532"/>
              <a:gd name="T38" fmla="*/ 2147483647 w 475"/>
              <a:gd name="T39" fmla="*/ 2147483647 h 532"/>
              <a:gd name="T40" fmla="*/ 2147483647 w 475"/>
              <a:gd name="T41" fmla="*/ 2147483647 h 532"/>
              <a:gd name="T42" fmla="*/ 2147483647 w 475"/>
              <a:gd name="T43" fmla="*/ 2147483647 h 532"/>
              <a:gd name="T44" fmla="*/ 2147483647 w 475"/>
              <a:gd name="T45" fmla="*/ 2147483647 h 532"/>
              <a:gd name="T46" fmla="*/ 2147483647 w 475"/>
              <a:gd name="T47" fmla="*/ 2147483647 h 532"/>
              <a:gd name="T48" fmla="*/ 2147483647 w 475"/>
              <a:gd name="T49" fmla="*/ 2147483647 h 532"/>
              <a:gd name="T50" fmla="*/ 2147483647 w 475"/>
              <a:gd name="T51" fmla="*/ 2147483647 h 532"/>
              <a:gd name="T52" fmla="*/ 2147483647 w 475"/>
              <a:gd name="T53" fmla="*/ 2147483647 h 532"/>
              <a:gd name="T54" fmla="*/ 2147483647 w 475"/>
              <a:gd name="T55" fmla="*/ 2147483647 h 532"/>
              <a:gd name="T56" fmla="*/ 2147483647 w 475"/>
              <a:gd name="T57" fmla="*/ 2147483647 h 532"/>
              <a:gd name="T58" fmla="*/ 2147483647 w 475"/>
              <a:gd name="T59" fmla="*/ 2147483647 h 532"/>
              <a:gd name="T60" fmla="*/ 2147483647 w 475"/>
              <a:gd name="T61" fmla="*/ 2147483647 h 532"/>
              <a:gd name="T62" fmla="*/ 2147483647 w 475"/>
              <a:gd name="T63" fmla="*/ 2147483647 h 532"/>
              <a:gd name="T64" fmla="*/ 2147483647 w 475"/>
              <a:gd name="T65" fmla="*/ 2147483647 h 532"/>
              <a:gd name="T66" fmla="*/ 2147483647 w 475"/>
              <a:gd name="T67" fmla="*/ 2147483647 h 532"/>
              <a:gd name="T68" fmla="*/ 2147483647 w 475"/>
              <a:gd name="T69" fmla="*/ 2147483647 h 532"/>
              <a:gd name="T70" fmla="*/ 0 w 475"/>
              <a:gd name="T71" fmla="*/ 2147483647 h 532"/>
              <a:gd name="T72" fmla="*/ 2147483647 w 475"/>
              <a:gd name="T73" fmla="*/ 2147483647 h 532"/>
              <a:gd name="T74" fmla="*/ 2147483647 w 475"/>
              <a:gd name="T75" fmla="*/ 2147483647 h 532"/>
              <a:gd name="T76" fmla="*/ 2147483647 w 475"/>
              <a:gd name="T77" fmla="*/ 2147483647 h 532"/>
              <a:gd name="T78" fmla="*/ 2147483647 w 475"/>
              <a:gd name="T79" fmla="*/ 0 h 53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75"/>
              <a:gd name="T121" fmla="*/ 0 h 532"/>
              <a:gd name="T122" fmla="*/ 475 w 475"/>
              <a:gd name="T123" fmla="*/ 532 h 53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75" h="532">
                <a:moveTo>
                  <a:pt x="160" y="0"/>
                </a:moveTo>
                <a:lnTo>
                  <a:pt x="205" y="42"/>
                </a:lnTo>
                <a:lnTo>
                  <a:pt x="294" y="173"/>
                </a:lnTo>
                <a:lnTo>
                  <a:pt x="327" y="223"/>
                </a:lnTo>
                <a:lnTo>
                  <a:pt x="353" y="268"/>
                </a:lnTo>
                <a:lnTo>
                  <a:pt x="409" y="390"/>
                </a:lnTo>
                <a:lnTo>
                  <a:pt x="450" y="475"/>
                </a:lnTo>
                <a:lnTo>
                  <a:pt x="474" y="531"/>
                </a:lnTo>
                <a:lnTo>
                  <a:pt x="453" y="528"/>
                </a:lnTo>
                <a:lnTo>
                  <a:pt x="433" y="469"/>
                </a:lnTo>
                <a:lnTo>
                  <a:pt x="376" y="398"/>
                </a:lnTo>
                <a:lnTo>
                  <a:pt x="323" y="306"/>
                </a:lnTo>
                <a:lnTo>
                  <a:pt x="264" y="258"/>
                </a:lnTo>
                <a:lnTo>
                  <a:pt x="293" y="199"/>
                </a:lnTo>
                <a:lnTo>
                  <a:pt x="222" y="172"/>
                </a:lnTo>
                <a:lnTo>
                  <a:pt x="148" y="71"/>
                </a:lnTo>
                <a:lnTo>
                  <a:pt x="204" y="166"/>
                </a:lnTo>
                <a:lnTo>
                  <a:pt x="240" y="193"/>
                </a:lnTo>
                <a:lnTo>
                  <a:pt x="276" y="208"/>
                </a:lnTo>
                <a:lnTo>
                  <a:pt x="258" y="258"/>
                </a:lnTo>
                <a:lnTo>
                  <a:pt x="338" y="338"/>
                </a:lnTo>
                <a:lnTo>
                  <a:pt x="370" y="410"/>
                </a:lnTo>
                <a:lnTo>
                  <a:pt x="421" y="473"/>
                </a:lnTo>
                <a:lnTo>
                  <a:pt x="441" y="531"/>
                </a:lnTo>
                <a:lnTo>
                  <a:pt x="407" y="518"/>
                </a:lnTo>
                <a:lnTo>
                  <a:pt x="380" y="491"/>
                </a:lnTo>
                <a:lnTo>
                  <a:pt x="347" y="479"/>
                </a:lnTo>
                <a:lnTo>
                  <a:pt x="326" y="438"/>
                </a:lnTo>
                <a:lnTo>
                  <a:pt x="296" y="396"/>
                </a:lnTo>
                <a:lnTo>
                  <a:pt x="278" y="379"/>
                </a:lnTo>
                <a:lnTo>
                  <a:pt x="267" y="341"/>
                </a:lnTo>
                <a:lnTo>
                  <a:pt x="204" y="225"/>
                </a:lnTo>
                <a:lnTo>
                  <a:pt x="151" y="142"/>
                </a:lnTo>
                <a:lnTo>
                  <a:pt x="101" y="128"/>
                </a:lnTo>
                <a:lnTo>
                  <a:pt x="36" y="136"/>
                </a:lnTo>
                <a:lnTo>
                  <a:pt x="0" y="177"/>
                </a:lnTo>
                <a:lnTo>
                  <a:pt x="27" y="124"/>
                </a:lnTo>
                <a:lnTo>
                  <a:pt x="64" y="92"/>
                </a:lnTo>
                <a:lnTo>
                  <a:pt x="124" y="53"/>
                </a:lnTo>
                <a:lnTo>
                  <a:pt x="160" y="0"/>
                </a:lnTo>
              </a:path>
            </a:pathLst>
          </a:custGeom>
          <a:solidFill>
            <a:srgbClr val="808080"/>
          </a:solidFill>
          <a:ln w="12700" cap="rnd">
            <a:noFill/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65" name="Freeform 33"/>
          <p:cNvSpPr>
            <a:spLocks/>
          </p:cNvSpPr>
          <p:nvPr/>
        </p:nvSpPr>
        <p:spPr bwMode="auto">
          <a:xfrm>
            <a:off x="657225" y="2801939"/>
            <a:ext cx="1071563" cy="719137"/>
          </a:xfrm>
          <a:custGeom>
            <a:avLst/>
            <a:gdLst>
              <a:gd name="T0" fmla="*/ 0 w 675"/>
              <a:gd name="T1" fmla="*/ 2147483647 h 453"/>
              <a:gd name="T2" fmla="*/ 2147483647 w 675"/>
              <a:gd name="T3" fmla="*/ 2147483647 h 453"/>
              <a:gd name="T4" fmla="*/ 2147483647 w 675"/>
              <a:gd name="T5" fmla="*/ 2147483647 h 453"/>
              <a:gd name="T6" fmla="*/ 2147483647 w 675"/>
              <a:gd name="T7" fmla="*/ 2147483647 h 453"/>
              <a:gd name="T8" fmla="*/ 2147483647 w 675"/>
              <a:gd name="T9" fmla="*/ 2147483647 h 453"/>
              <a:gd name="T10" fmla="*/ 2147483647 w 675"/>
              <a:gd name="T11" fmla="*/ 2147483647 h 453"/>
              <a:gd name="T12" fmla="*/ 2147483647 w 675"/>
              <a:gd name="T13" fmla="*/ 2147483647 h 453"/>
              <a:gd name="T14" fmla="*/ 2147483647 w 675"/>
              <a:gd name="T15" fmla="*/ 2147483647 h 453"/>
              <a:gd name="T16" fmla="*/ 2147483647 w 675"/>
              <a:gd name="T17" fmla="*/ 2147483647 h 453"/>
              <a:gd name="T18" fmla="*/ 2147483647 w 675"/>
              <a:gd name="T19" fmla="*/ 2147483647 h 453"/>
              <a:gd name="T20" fmla="*/ 2147483647 w 675"/>
              <a:gd name="T21" fmla="*/ 2147483647 h 453"/>
              <a:gd name="T22" fmla="*/ 2147483647 w 675"/>
              <a:gd name="T23" fmla="*/ 2147483647 h 453"/>
              <a:gd name="T24" fmla="*/ 2147483647 w 675"/>
              <a:gd name="T25" fmla="*/ 2147483647 h 453"/>
              <a:gd name="T26" fmla="*/ 2147483647 w 675"/>
              <a:gd name="T27" fmla="*/ 2147483647 h 453"/>
              <a:gd name="T28" fmla="*/ 2147483647 w 675"/>
              <a:gd name="T29" fmla="*/ 2147483647 h 453"/>
              <a:gd name="T30" fmla="*/ 2147483647 w 675"/>
              <a:gd name="T31" fmla="*/ 2147483647 h 453"/>
              <a:gd name="T32" fmla="*/ 2147483647 w 675"/>
              <a:gd name="T33" fmla="*/ 2147483647 h 453"/>
              <a:gd name="T34" fmla="*/ 2147483647 w 675"/>
              <a:gd name="T35" fmla="*/ 2147483647 h 453"/>
              <a:gd name="T36" fmla="*/ 2147483647 w 675"/>
              <a:gd name="T37" fmla="*/ 2147483647 h 453"/>
              <a:gd name="T38" fmla="*/ 2147483647 w 675"/>
              <a:gd name="T39" fmla="*/ 2147483647 h 453"/>
              <a:gd name="T40" fmla="*/ 2147483647 w 675"/>
              <a:gd name="T41" fmla="*/ 2147483647 h 453"/>
              <a:gd name="T42" fmla="*/ 2147483647 w 675"/>
              <a:gd name="T43" fmla="*/ 2147483647 h 453"/>
              <a:gd name="T44" fmla="*/ 2147483647 w 675"/>
              <a:gd name="T45" fmla="*/ 2147483647 h 453"/>
              <a:gd name="T46" fmla="*/ 2147483647 w 675"/>
              <a:gd name="T47" fmla="*/ 2147483647 h 453"/>
              <a:gd name="T48" fmla="*/ 2147483647 w 675"/>
              <a:gd name="T49" fmla="*/ 2147483647 h 453"/>
              <a:gd name="T50" fmla="*/ 2147483647 w 675"/>
              <a:gd name="T51" fmla="*/ 2147483647 h 453"/>
              <a:gd name="T52" fmla="*/ 2147483647 w 675"/>
              <a:gd name="T53" fmla="*/ 2147483647 h 453"/>
              <a:gd name="T54" fmla="*/ 2147483647 w 675"/>
              <a:gd name="T55" fmla="*/ 0 h 453"/>
              <a:gd name="T56" fmla="*/ 0 w 675"/>
              <a:gd name="T57" fmla="*/ 2147483647 h 45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75"/>
              <a:gd name="T88" fmla="*/ 0 h 453"/>
              <a:gd name="T89" fmla="*/ 675 w 675"/>
              <a:gd name="T90" fmla="*/ 453 h 45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75" h="453">
                <a:moveTo>
                  <a:pt x="0" y="18"/>
                </a:moveTo>
                <a:lnTo>
                  <a:pt x="36" y="101"/>
                </a:lnTo>
                <a:lnTo>
                  <a:pt x="74" y="161"/>
                </a:lnTo>
                <a:lnTo>
                  <a:pt x="137" y="226"/>
                </a:lnTo>
                <a:lnTo>
                  <a:pt x="214" y="300"/>
                </a:lnTo>
                <a:lnTo>
                  <a:pt x="263" y="344"/>
                </a:lnTo>
                <a:lnTo>
                  <a:pt x="299" y="387"/>
                </a:lnTo>
                <a:lnTo>
                  <a:pt x="381" y="406"/>
                </a:lnTo>
                <a:lnTo>
                  <a:pt x="475" y="428"/>
                </a:lnTo>
                <a:lnTo>
                  <a:pt x="579" y="443"/>
                </a:lnTo>
                <a:lnTo>
                  <a:pt x="650" y="452"/>
                </a:lnTo>
                <a:lnTo>
                  <a:pt x="671" y="393"/>
                </a:lnTo>
                <a:lnTo>
                  <a:pt x="674" y="346"/>
                </a:lnTo>
                <a:lnTo>
                  <a:pt x="663" y="310"/>
                </a:lnTo>
                <a:lnTo>
                  <a:pt x="647" y="283"/>
                </a:lnTo>
                <a:lnTo>
                  <a:pt x="597" y="274"/>
                </a:lnTo>
                <a:lnTo>
                  <a:pt x="516" y="263"/>
                </a:lnTo>
                <a:lnTo>
                  <a:pt x="448" y="251"/>
                </a:lnTo>
                <a:lnTo>
                  <a:pt x="403" y="215"/>
                </a:lnTo>
                <a:lnTo>
                  <a:pt x="380" y="215"/>
                </a:lnTo>
                <a:lnTo>
                  <a:pt x="371" y="186"/>
                </a:lnTo>
                <a:lnTo>
                  <a:pt x="335" y="132"/>
                </a:lnTo>
                <a:lnTo>
                  <a:pt x="293" y="138"/>
                </a:lnTo>
                <a:lnTo>
                  <a:pt x="192" y="123"/>
                </a:lnTo>
                <a:lnTo>
                  <a:pt x="133" y="103"/>
                </a:lnTo>
                <a:lnTo>
                  <a:pt x="67" y="61"/>
                </a:lnTo>
                <a:lnTo>
                  <a:pt x="21" y="27"/>
                </a:lnTo>
                <a:lnTo>
                  <a:pt x="3" y="0"/>
                </a:lnTo>
                <a:lnTo>
                  <a:pt x="0" y="18"/>
                </a:lnTo>
              </a:path>
            </a:pathLst>
          </a:custGeom>
          <a:solidFill>
            <a:srgbClr val="808080"/>
          </a:solidFill>
          <a:ln w="12700" cap="rnd">
            <a:noFill/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66" name="Freeform 34"/>
          <p:cNvSpPr>
            <a:spLocks/>
          </p:cNvSpPr>
          <p:nvPr/>
        </p:nvSpPr>
        <p:spPr bwMode="auto">
          <a:xfrm>
            <a:off x="671514" y="2581276"/>
            <a:ext cx="490537" cy="415925"/>
          </a:xfrm>
          <a:custGeom>
            <a:avLst/>
            <a:gdLst>
              <a:gd name="T0" fmla="*/ 2147483647 w 309"/>
              <a:gd name="T1" fmla="*/ 2147483647 h 262"/>
              <a:gd name="T2" fmla="*/ 2147483647 w 309"/>
              <a:gd name="T3" fmla="*/ 2147483647 h 262"/>
              <a:gd name="T4" fmla="*/ 2147483647 w 309"/>
              <a:gd name="T5" fmla="*/ 2147483647 h 262"/>
              <a:gd name="T6" fmla="*/ 2147483647 w 309"/>
              <a:gd name="T7" fmla="*/ 2147483647 h 262"/>
              <a:gd name="T8" fmla="*/ 2147483647 w 309"/>
              <a:gd name="T9" fmla="*/ 2147483647 h 262"/>
              <a:gd name="T10" fmla="*/ 2147483647 w 309"/>
              <a:gd name="T11" fmla="*/ 2147483647 h 262"/>
              <a:gd name="T12" fmla="*/ 2147483647 w 309"/>
              <a:gd name="T13" fmla="*/ 2147483647 h 262"/>
              <a:gd name="T14" fmla="*/ 2147483647 w 309"/>
              <a:gd name="T15" fmla="*/ 2147483647 h 262"/>
              <a:gd name="T16" fmla="*/ 2147483647 w 309"/>
              <a:gd name="T17" fmla="*/ 2147483647 h 262"/>
              <a:gd name="T18" fmla="*/ 2147483647 w 309"/>
              <a:gd name="T19" fmla="*/ 2147483647 h 262"/>
              <a:gd name="T20" fmla="*/ 2147483647 w 309"/>
              <a:gd name="T21" fmla="*/ 2147483647 h 262"/>
              <a:gd name="T22" fmla="*/ 2147483647 w 309"/>
              <a:gd name="T23" fmla="*/ 2147483647 h 262"/>
              <a:gd name="T24" fmla="*/ 2147483647 w 309"/>
              <a:gd name="T25" fmla="*/ 2147483647 h 262"/>
              <a:gd name="T26" fmla="*/ 2147483647 w 309"/>
              <a:gd name="T27" fmla="*/ 2147483647 h 262"/>
              <a:gd name="T28" fmla="*/ 2147483647 w 309"/>
              <a:gd name="T29" fmla="*/ 2147483647 h 262"/>
              <a:gd name="T30" fmla="*/ 2147483647 w 309"/>
              <a:gd name="T31" fmla="*/ 2147483647 h 262"/>
              <a:gd name="T32" fmla="*/ 2147483647 w 309"/>
              <a:gd name="T33" fmla="*/ 2147483647 h 262"/>
              <a:gd name="T34" fmla="*/ 2147483647 w 309"/>
              <a:gd name="T35" fmla="*/ 2147483647 h 262"/>
              <a:gd name="T36" fmla="*/ 2147483647 w 309"/>
              <a:gd name="T37" fmla="*/ 2147483647 h 262"/>
              <a:gd name="T38" fmla="*/ 2147483647 w 309"/>
              <a:gd name="T39" fmla="*/ 2147483647 h 262"/>
              <a:gd name="T40" fmla="*/ 2147483647 w 309"/>
              <a:gd name="T41" fmla="*/ 2147483647 h 262"/>
              <a:gd name="T42" fmla="*/ 2147483647 w 309"/>
              <a:gd name="T43" fmla="*/ 2147483647 h 262"/>
              <a:gd name="T44" fmla="*/ 2147483647 w 309"/>
              <a:gd name="T45" fmla="*/ 2147483647 h 262"/>
              <a:gd name="T46" fmla="*/ 2147483647 w 309"/>
              <a:gd name="T47" fmla="*/ 2147483647 h 262"/>
              <a:gd name="T48" fmla="*/ 2147483647 w 309"/>
              <a:gd name="T49" fmla="*/ 2147483647 h 262"/>
              <a:gd name="T50" fmla="*/ 2147483647 w 309"/>
              <a:gd name="T51" fmla="*/ 2147483647 h 262"/>
              <a:gd name="T52" fmla="*/ 2147483647 w 309"/>
              <a:gd name="T53" fmla="*/ 2147483647 h 262"/>
              <a:gd name="T54" fmla="*/ 2147483647 w 309"/>
              <a:gd name="T55" fmla="*/ 2147483647 h 262"/>
              <a:gd name="T56" fmla="*/ 2147483647 w 309"/>
              <a:gd name="T57" fmla="*/ 2147483647 h 262"/>
              <a:gd name="T58" fmla="*/ 2147483647 w 309"/>
              <a:gd name="T59" fmla="*/ 2147483647 h 262"/>
              <a:gd name="T60" fmla="*/ 2147483647 w 309"/>
              <a:gd name="T61" fmla="*/ 2147483647 h 262"/>
              <a:gd name="T62" fmla="*/ 2147483647 w 309"/>
              <a:gd name="T63" fmla="*/ 2147483647 h 262"/>
              <a:gd name="T64" fmla="*/ 2147483647 w 309"/>
              <a:gd name="T65" fmla="*/ 2147483647 h 262"/>
              <a:gd name="T66" fmla="*/ 2147483647 w 309"/>
              <a:gd name="T67" fmla="*/ 2147483647 h 262"/>
              <a:gd name="T68" fmla="*/ 2147483647 w 309"/>
              <a:gd name="T69" fmla="*/ 2147483647 h 262"/>
              <a:gd name="T70" fmla="*/ 2147483647 w 309"/>
              <a:gd name="T71" fmla="*/ 2147483647 h 262"/>
              <a:gd name="T72" fmla="*/ 2147483647 w 309"/>
              <a:gd name="T73" fmla="*/ 0 h 262"/>
              <a:gd name="T74" fmla="*/ 2147483647 w 309"/>
              <a:gd name="T75" fmla="*/ 0 h 262"/>
              <a:gd name="T76" fmla="*/ 2147483647 w 309"/>
              <a:gd name="T77" fmla="*/ 2147483647 h 262"/>
              <a:gd name="T78" fmla="*/ 2147483647 w 309"/>
              <a:gd name="T79" fmla="*/ 2147483647 h 262"/>
              <a:gd name="T80" fmla="*/ 2147483647 w 309"/>
              <a:gd name="T81" fmla="*/ 2147483647 h 262"/>
              <a:gd name="T82" fmla="*/ 0 w 309"/>
              <a:gd name="T83" fmla="*/ 2147483647 h 262"/>
              <a:gd name="T84" fmla="*/ 2147483647 w 309"/>
              <a:gd name="T85" fmla="*/ 2147483647 h 26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09"/>
              <a:gd name="T130" fmla="*/ 0 h 262"/>
              <a:gd name="T131" fmla="*/ 309 w 309"/>
              <a:gd name="T132" fmla="*/ 262 h 26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09" h="262">
                <a:moveTo>
                  <a:pt x="12" y="148"/>
                </a:moveTo>
                <a:lnTo>
                  <a:pt x="90" y="208"/>
                </a:lnTo>
                <a:lnTo>
                  <a:pt x="164" y="240"/>
                </a:lnTo>
                <a:lnTo>
                  <a:pt x="246" y="261"/>
                </a:lnTo>
                <a:lnTo>
                  <a:pt x="308" y="261"/>
                </a:lnTo>
                <a:lnTo>
                  <a:pt x="258" y="232"/>
                </a:lnTo>
                <a:lnTo>
                  <a:pt x="181" y="199"/>
                </a:lnTo>
                <a:lnTo>
                  <a:pt x="120" y="176"/>
                </a:lnTo>
                <a:lnTo>
                  <a:pt x="58" y="147"/>
                </a:lnTo>
                <a:lnTo>
                  <a:pt x="111" y="150"/>
                </a:lnTo>
                <a:lnTo>
                  <a:pt x="170" y="179"/>
                </a:lnTo>
                <a:lnTo>
                  <a:pt x="258" y="220"/>
                </a:lnTo>
                <a:lnTo>
                  <a:pt x="187" y="155"/>
                </a:lnTo>
                <a:lnTo>
                  <a:pt x="128" y="111"/>
                </a:lnTo>
                <a:lnTo>
                  <a:pt x="84" y="85"/>
                </a:lnTo>
                <a:lnTo>
                  <a:pt x="52" y="70"/>
                </a:lnTo>
                <a:lnTo>
                  <a:pt x="111" y="67"/>
                </a:lnTo>
                <a:lnTo>
                  <a:pt x="167" y="103"/>
                </a:lnTo>
                <a:lnTo>
                  <a:pt x="220" y="155"/>
                </a:lnTo>
                <a:lnTo>
                  <a:pt x="270" y="214"/>
                </a:lnTo>
                <a:lnTo>
                  <a:pt x="293" y="240"/>
                </a:lnTo>
                <a:lnTo>
                  <a:pt x="270" y="191"/>
                </a:lnTo>
                <a:lnTo>
                  <a:pt x="231" y="135"/>
                </a:lnTo>
                <a:lnTo>
                  <a:pt x="179" y="76"/>
                </a:lnTo>
                <a:lnTo>
                  <a:pt x="126" y="53"/>
                </a:lnTo>
                <a:lnTo>
                  <a:pt x="81" y="44"/>
                </a:lnTo>
                <a:lnTo>
                  <a:pt x="52" y="50"/>
                </a:lnTo>
                <a:lnTo>
                  <a:pt x="67" y="35"/>
                </a:lnTo>
                <a:lnTo>
                  <a:pt x="120" y="32"/>
                </a:lnTo>
                <a:lnTo>
                  <a:pt x="152" y="50"/>
                </a:lnTo>
                <a:lnTo>
                  <a:pt x="190" y="76"/>
                </a:lnTo>
                <a:lnTo>
                  <a:pt x="214" y="103"/>
                </a:lnTo>
                <a:lnTo>
                  <a:pt x="252" y="150"/>
                </a:lnTo>
                <a:lnTo>
                  <a:pt x="217" y="82"/>
                </a:lnTo>
                <a:lnTo>
                  <a:pt x="187" y="47"/>
                </a:lnTo>
                <a:lnTo>
                  <a:pt x="161" y="6"/>
                </a:lnTo>
                <a:lnTo>
                  <a:pt x="128" y="0"/>
                </a:lnTo>
                <a:lnTo>
                  <a:pt x="96" y="0"/>
                </a:lnTo>
                <a:lnTo>
                  <a:pt x="70" y="12"/>
                </a:lnTo>
                <a:lnTo>
                  <a:pt x="37" y="35"/>
                </a:lnTo>
                <a:lnTo>
                  <a:pt x="14" y="85"/>
                </a:lnTo>
                <a:lnTo>
                  <a:pt x="0" y="127"/>
                </a:lnTo>
                <a:lnTo>
                  <a:pt x="12" y="148"/>
                </a:lnTo>
              </a:path>
            </a:pathLst>
          </a:custGeom>
          <a:solidFill>
            <a:srgbClr val="808080"/>
          </a:solidFill>
          <a:ln w="12700" cap="rnd">
            <a:noFill/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67" name="Freeform 35"/>
          <p:cNvSpPr>
            <a:spLocks/>
          </p:cNvSpPr>
          <p:nvPr/>
        </p:nvSpPr>
        <p:spPr bwMode="auto">
          <a:xfrm>
            <a:off x="658814" y="2857500"/>
            <a:ext cx="836612" cy="1352550"/>
          </a:xfrm>
          <a:custGeom>
            <a:avLst/>
            <a:gdLst>
              <a:gd name="T0" fmla="*/ 0 w 526"/>
              <a:gd name="T1" fmla="*/ 0 h 852"/>
              <a:gd name="T2" fmla="*/ 2147483647 w 526"/>
              <a:gd name="T3" fmla="*/ 2147483647 h 852"/>
              <a:gd name="T4" fmla="*/ 2147483647 w 526"/>
              <a:gd name="T5" fmla="*/ 2147483647 h 852"/>
              <a:gd name="T6" fmla="*/ 2147483647 w 526"/>
              <a:gd name="T7" fmla="*/ 2147483647 h 852"/>
              <a:gd name="T8" fmla="*/ 2147483647 w 526"/>
              <a:gd name="T9" fmla="*/ 2147483647 h 852"/>
              <a:gd name="T10" fmla="*/ 2147483647 w 526"/>
              <a:gd name="T11" fmla="*/ 2147483647 h 852"/>
              <a:gd name="T12" fmla="*/ 2147483647 w 526"/>
              <a:gd name="T13" fmla="*/ 2147483647 h 852"/>
              <a:gd name="T14" fmla="*/ 2147483647 w 526"/>
              <a:gd name="T15" fmla="*/ 2147483647 h 852"/>
              <a:gd name="T16" fmla="*/ 2147483647 w 526"/>
              <a:gd name="T17" fmla="*/ 2147483647 h 852"/>
              <a:gd name="T18" fmla="*/ 2147483647 w 526"/>
              <a:gd name="T19" fmla="*/ 2147483647 h 852"/>
              <a:gd name="T20" fmla="*/ 2147483647 w 526"/>
              <a:gd name="T21" fmla="*/ 2147483647 h 852"/>
              <a:gd name="T22" fmla="*/ 2147483647 w 526"/>
              <a:gd name="T23" fmla="*/ 2147483647 h 852"/>
              <a:gd name="T24" fmla="*/ 2147483647 w 526"/>
              <a:gd name="T25" fmla="*/ 2147483647 h 852"/>
              <a:gd name="T26" fmla="*/ 2147483647 w 526"/>
              <a:gd name="T27" fmla="*/ 2147483647 h 852"/>
              <a:gd name="T28" fmla="*/ 2147483647 w 526"/>
              <a:gd name="T29" fmla="*/ 2147483647 h 852"/>
              <a:gd name="T30" fmla="*/ 2147483647 w 526"/>
              <a:gd name="T31" fmla="*/ 2147483647 h 852"/>
              <a:gd name="T32" fmla="*/ 2147483647 w 526"/>
              <a:gd name="T33" fmla="*/ 2147483647 h 852"/>
              <a:gd name="T34" fmla="*/ 2147483647 w 526"/>
              <a:gd name="T35" fmla="*/ 2147483647 h 852"/>
              <a:gd name="T36" fmla="*/ 2147483647 w 526"/>
              <a:gd name="T37" fmla="*/ 2147483647 h 852"/>
              <a:gd name="T38" fmla="*/ 2147483647 w 526"/>
              <a:gd name="T39" fmla="*/ 2147483647 h 852"/>
              <a:gd name="T40" fmla="*/ 2147483647 w 526"/>
              <a:gd name="T41" fmla="*/ 2147483647 h 852"/>
              <a:gd name="T42" fmla="*/ 2147483647 w 526"/>
              <a:gd name="T43" fmla="*/ 2147483647 h 852"/>
              <a:gd name="T44" fmla="*/ 2147483647 w 526"/>
              <a:gd name="T45" fmla="*/ 2147483647 h 852"/>
              <a:gd name="T46" fmla="*/ 2147483647 w 526"/>
              <a:gd name="T47" fmla="*/ 2147483647 h 852"/>
              <a:gd name="T48" fmla="*/ 2147483647 w 526"/>
              <a:gd name="T49" fmla="*/ 2147483647 h 852"/>
              <a:gd name="T50" fmla="*/ 2147483647 w 526"/>
              <a:gd name="T51" fmla="*/ 2147483647 h 852"/>
              <a:gd name="T52" fmla="*/ 2147483647 w 526"/>
              <a:gd name="T53" fmla="*/ 2147483647 h 852"/>
              <a:gd name="T54" fmla="*/ 2147483647 w 526"/>
              <a:gd name="T55" fmla="*/ 2147483647 h 852"/>
              <a:gd name="T56" fmla="*/ 2147483647 w 526"/>
              <a:gd name="T57" fmla="*/ 2147483647 h 852"/>
              <a:gd name="T58" fmla="*/ 0 w 526"/>
              <a:gd name="T59" fmla="*/ 0 h 8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26"/>
              <a:gd name="T91" fmla="*/ 0 h 852"/>
              <a:gd name="T92" fmla="*/ 526 w 526"/>
              <a:gd name="T93" fmla="*/ 852 h 8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26" h="852">
                <a:moveTo>
                  <a:pt x="0" y="0"/>
                </a:moveTo>
                <a:lnTo>
                  <a:pt x="24" y="66"/>
                </a:lnTo>
                <a:lnTo>
                  <a:pt x="62" y="131"/>
                </a:lnTo>
                <a:lnTo>
                  <a:pt x="137" y="207"/>
                </a:lnTo>
                <a:lnTo>
                  <a:pt x="185" y="258"/>
                </a:lnTo>
                <a:lnTo>
                  <a:pt x="243" y="307"/>
                </a:lnTo>
                <a:lnTo>
                  <a:pt x="282" y="363"/>
                </a:lnTo>
                <a:lnTo>
                  <a:pt x="338" y="375"/>
                </a:lnTo>
                <a:lnTo>
                  <a:pt x="457" y="405"/>
                </a:lnTo>
                <a:lnTo>
                  <a:pt x="507" y="411"/>
                </a:lnTo>
                <a:lnTo>
                  <a:pt x="525" y="414"/>
                </a:lnTo>
                <a:lnTo>
                  <a:pt x="498" y="518"/>
                </a:lnTo>
                <a:lnTo>
                  <a:pt x="486" y="596"/>
                </a:lnTo>
                <a:lnTo>
                  <a:pt x="489" y="717"/>
                </a:lnTo>
                <a:lnTo>
                  <a:pt x="483" y="843"/>
                </a:lnTo>
                <a:lnTo>
                  <a:pt x="433" y="851"/>
                </a:lnTo>
                <a:lnTo>
                  <a:pt x="329" y="843"/>
                </a:lnTo>
                <a:lnTo>
                  <a:pt x="178" y="828"/>
                </a:lnTo>
                <a:lnTo>
                  <a:pt x="89" y="815"/>
                </a:lnTo>
                <a:lnTo>
                  <a:pt x="95" y="711"/>
                </a:lnTo>
                <a:lnTo>
                  <a:pt x="80" y="626"/>
                </a:lnTo>
                <a:lnTo>
                  <a:pt x="80" y="548"/>
                </a:lnTo>
                <a:lnTo>
                  <a:pt x="89" y="366"/>
                </a:lnTo>
                <a:lnTo>
                  <a:pt x="86" y="340"/>
                </a:lnTo>
                <a:lnTo>
                  <a:pt x="53" y="301"/>
                </a:lnTo>
                <a:lnTo>
                  <a:pt x="53" y="232"/>
                </a:lnTo>
                <a:lnTo>
                  <a:pt x="50" y="185"/>
                </a:lnTo>
                <a:lnTo>
                  <a:pt x="39" y="143"/>
                </a:lnTo>
                <a:lnTo>
                  <a:pt x="30" y="107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 w="12700" cap="rnd">
            <a:noFill/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68" name="Freeform 36"/>
          <p:cNvSpPr>
            <a:spLocks/>
          </p:cNvSpPr>
          <p:nvPr/>
        </p:nvSpPr>
        <p:spPr bwMode="auto">
          <a:xfrm>
            <a:off x="1455739" y="3519489"/>
            <a:ext cx="163512" cy="700087"/>
          </a:xfrm>
          <a:custGeom>
            <a:avLst/>
            <a:gdLst>
              <a:gd name="T0" fmla="*/ 2147483647 w 103"/>
              <a:gd name="T1" fmla="*/ 2147483647 h 441"/>
              <a:gd name="T2" fmla="*/ 2147483647 w 103"/>
              <a:gd name="T3" fmla="*/ 0 h 441"/>
              <a:gd name="T4" fmla="*/ 2147483647 w 103"/>
              <a:gd name="T5" fmla="*/ 2147483647 h 441"/>
              <a:gd name="T6" fmla="*/ 0 w 103"/>
              <a:gd name="T7" fmla="*/ 2147483647 h 441"/>
              <a:gd name="T8" fmla="*/ 2147483647 w 103"/>
              <a:gd name="T9" fmla="*/ 2147483647 h 441"/>
              <a:gd name="T10" fmla="*/ 2147483647 w 103"/>
              <a:gd name="T11" fmla="*/ 2147483647 h 441"/>
              <a:gd name="T12" fmla="*/ 2147483647 w 103"/>
              <a:gd name="T13" fmla="*/ 2147483647 h 441"/>
              <a:gd name="T14" fmla="*/ 2147483647 w 103"/>
              <a:gd name="T15" fmla="*/ 2147483647 h 441"/>
              <a:gd name="T16" fmla="*/ 2147483647 w 103"/>
              <a:gd name="T17" fmla="*/ 2147483647 h 441"/>
              <a:gd name="T18" fmla="*/ 2147483647 w 103"/>
              <a:gd name="T19" fmla="*/ 2147483647 h 441"/>
              <a:gd name="T20" fmla="*/ 2147483647 w 103"/>
              <a:gd name="T21" fmla="*/ 2147483647 h 441"/>
              <a:gd name="T22" fmla="*/ 2147483647 w 103"/>
              <a:gd name="T23" fmla="*/ 2147483647 h 441"/>
              <a:gd name="T24" fmla="*/ 2147483647 w 103"/>
              <a:gd name="T25" fmla="*/ 2147483647 h 441"/>
              <a:gd name="T26" fmla="*/ 2147483647 w 103"/>
              <a:gd name="T27" fmla="*/ 2147483647 h 44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3"/>
              <a:gd name="T43" fmla="*/ 0 h 441"/>
              <a:gd name="T44" fmla="*/ 103 w 103"/>
              <a:gd name="T45" fmla="*/ 441 h 44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3" h="441">
                <a:moveTo>
                  <a:pt x="54" y="3"/>
                </a:moveTo>
                <a:lnTo>
                  <a:pt x="26" y="0"/>
                </a:lnTo>
                <a:lnTo>
                  <a:pt x="5" y="98"/>
                </a:lnTo>
                <a:lnTo>
                  <a:pt x="0" y="178"/>
                </a:lnTo>
                <a:lnTo>
                  <a:pt x="31" y="283"/>
                </a:lnTo>
                <a:lnTo>
                  <a:pt x="44" y="429"/>
                </a:lnTo>
                <a:lnTo>
                  <a:pt x="93" y="440"/>
                </a:lnTo>
                <a:lnTo>
                  <a:pt x="102" y="419"/>
                </a:lnTo>
                <a:lnTo>
                  <a:pt x="96" y="366"/>
                </a:lnTo>
                <a:lnTo>
                  <a:pt x="87" y="258"/>
                </a:lnTo>
                <a:lnTo>
                  <a:pt x="84" y="178"/>
                </a:lnTo>
                <a:lnTo>
                  <a:pt x="60" y="118"/>
                </a:lnTo>
                <a:lnTo>
                  <a:pt x="57" y="36"/>
                </a:lnTo>
                <a:lnTo>
                  <a:pt x="54" y="3"/>
                </a:lnTo>
              </a:path>
            </a:pathLst>
          </a:custGeom>
          <a:solidFill>
            <a:srgbClr val="808080"/>
          </a:solidFill>
          <a:ln w="12700" cap="rnd">
            <a:noFill/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69" name="Freeform 37"/>
          <p:cNvSpPr>
            <a:spLocks/>
          </p:cNvSpPr>
          <p:nvPr/>
        </p:nvSpPr>
        <p:spPr bwMode="auto">
          <a:xfrm>
            <a:off x="782639" y="4189413"/>
            <a:ext cx="415925" cy="1763712"/>
          </a:xfrm>
          <a:custGeom>
            <a:avLst/>
            <a:gdLst>
              <a:gd name="T0" fmla="*/ 2147483647 w 263"/>
              <a:gd name="T1" fmla="*/ 0 h 1111"/>
              <a:gd name="T2" fmla="*/ 2147483647 w 263"/>
              <a:gd name="T3" fmla="*/ 2147483647 h 1111"/>
              <a:gd name="T4" fmla="*/ 2147483647 w 263"/>
              <a:gd name="T5" fmla="*/ 2147483647 h 1111"/>
              <a:gd name="T6" fmla="*/ 2147483647 w 263"/>
              <a:gd name="T7" fmla="*/ 2147483647 h 1111"/>
              <a:gd name="T8" fmla="*/ 2147483647 w 263"/>
              <a:gd name="T9" fmla="*/ 2147483647 h 1111"/>
              <a:gd name="T10" fmla="*/ 2147483647 w 263"/>
              <a:gd name="T11" fmla="*/ 2147483647 h 1111"/>
              <a:gd name="T12" fmla="*/ 2147483647 w 263"/>
              <a:gd name="T13" fmla="*/ 2147483647 h 1111"/>
              <a:gd name="T14" fmla="*/ 2147483647 w 263"/>
              <a:gd name="T15" fmla="*/ 2147483647 h 1111"/>
              <a:gd name="T16" fmla="*/ 2147483647 w 263"/>
              <a:gd name="T17" fmla="*/ 2147483647 h 1111"/>
              <a:gd name="T18" fmla="*/ 2147483647 w 263"/>
              <a:gd name="T19" fmla="*/ 2147483647 h 1111"/>
              <a:gd name="T20" fmla="*/ 2147483647 w 263"/>
              <a:gd name="T21" fmla="*/ 2147483647 h 1111"/>
              <a:gd name="T22" fmla="*/ 0 w 263"/>
              <a:gd name="T23" fmla="*/ 2147483647 h 1111"/>
              <a:gd name="T24" fmla="*/ 2147483647 w 263"/>
              <a:gd name="T25" fmla="*/ 2147483647 h 1111"/>
              <a:gd name="T26" fmla="*/ 2147483647 w 263"/>
              <a:gd name="T27" fmla="*/ 2147483647 h 1111"/>
              <a:gd name="T28" fmla="*/ 2147483647 w 263"/>
              <a:gd name="T29" fmla="*/ 2147483647 h 1111"/>
              <a:gd name="T30" fmla="*/ 2147483647 w 263"/>
              <a:gd name="T31" fmla="*/ 2147483647 h 1111"/>
              <a:gd name="T32" fmla="*/ 2147483647 w 263"/>
              <a:gd name="T33" fmla="*/ 2147483647 h 1111"/>
              <a:gd name="T34" fmla="*/ 2147483647 w 263"/>
              <a:gd name="T35" fmla="*/ 2147483647 h 1111"/>
              <a:gd name="T36" fmla="*/ 2147483647 w 263"/>
              <a:gd name="T37" fmla="*/ 0 h 11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63"/>
              <a:gd name="T58" fmla="*/ 0 h 1111"/>
              <a:gd name="T59" fmla="*/ 263 w 263"/>
              <a:gd name="T60" fmla="*/ 1111 h 111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63" h="1111">
                <a:moveTo>
                  <a:pt x="44" y="0"/>
                </a:moveTo>
                <a:lnTo>
                  <a:pt x="262" y="24"/>
                </a:lnTo>
                <a:lnTo>
                  <a:pt x="247" y="239"/>
                </a:lnTo>
                <a:lnTo>
                  <a:pt x="218" y="424"/>
                </a:lnTo>
                <a:lnTo>
                  <a:pt x="197" y="630"/>
                </a:lnTo>
                <a:lnTo>
                  <a:pt x="180" y="806"/>
                </a:lnTo>
                <a:lnTo>
                  <a:pt x="168" y="979"/>
                </a:lnTo>
                <a:lnTo>
                  <a:pt x="161" y="1110"/>
                </a:lnTo>
                <a:lnTo>
                  <a:pt x="95" y="1108"/>
                </a:lnTo>
                <a:lnTo>
                  <a:pt x="30" y="1090"/>
                </a:lnTo>
                <a:lnTo>
                  <a:pt x="10" y="853"/>
                </a:lnTo>
                <a:lnTo>
                  <a:pt x="0" y="725"/>
                </a:lnTo>
                <a:lnTo>
                  <a:pt x="19" y="549"/>
                </a:lnTo>
                <a:lnTo>
                  <a:pt x="33" y="388"/>
                </a:lnTo>
                <a:lnTo>
                  <a:pt x="49" y="285"/>
                </a:lnTo>
                <a:lnTo>
                  <a:pt x="58" y="211"/>
                </a:lnTo>
                <a:lnTo>
                  <a:pt x="58" y="133"/>
                </a:lnTo>
                <a:lnTo>
                  <a:pt x="60" y="78"/>
                </a:lnTo>
                <a:lnTo>
                  <a:pt x="44" y="0"/>
                </a:lnTo>
              </a:path>
            </a:pathLst>
          </a:custGeom>
          <a:solidFill>
            <a:srgbClr val="808080"/>
          </a:solidFill>
          <a:ln w="12700" cap="rnd">
            <a:noFill/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70" name="Freeform 38"/>
          <p:cNvSpPr>
            <a:spLocks/>
          </p:cNvSpPr>
          <p:nvPr/>
        </p:nvSpPr>
        <p:spPr bwMode="auto">
          <a:xfrm>
            <a:off x="1060450" y="4222751"/>
            <a:ext cx="325439" cy="1706563"/>
          </a:xfrm>
          <a:custGeom>
            <a:avLst/>
            <a:gdLst>
              <a:gd name="T0" fmla="*/ 2147483647 w 205"/>
              <a:gd name="T1" fmla="*/ 0 h 1075"/>
              <a:gd name="T2" fmla="*/ 2147483647 w 205"/>
              <a:gd name="T3" fmla="*/ 2147483647 h 1075"/>
              <a:gd name="T4" fmla="*/ 2147483647 w 205"/>
              <a:gd name="T5" fmla="*/ 2147483647 h 1075"/>
              <a:gd name="T6" fmla="*/ 2147483647 w 205"/>
              <a:gd name="T7" fmla="*/ 2147483647 h 1075"/>
              <a:gd name="T8" fmla="*/ 2147483647 w 205"/>
              <a:gd name="T9" fmla="*/ 2147483647 h 1075"/>
              <a:gd name="T10" fmla="*/ 2147483647 w 205"/>
              <a:gd name="T11" fmla="*/ 2147483647 h 1075"/>
              <a:gd name="T12" fmla="*/ 2147483647 w 205"/>
              <a:gd name="T13" fmla="*/ 2147483647 h 1075"/>
              <a:gd name="T14" fmla="*/ 2147483647 w 205"/>
              <a:gd name="T15" fmla="*/ 2147483647 h 1075"/>
              <a:gd name="T16" fmla="*/ 2147483647 w 205"/>
              <a:gd name="T17" fmla="*/ 2147483647 h 1075"/>
              <a:gd name="T18" fmla="*/ 0 w 205"/>
              <a:gd name="T19" fmla="*/ 2147483647 h 1075"/>
              <a:gd name="T20" fmla="*/ 2147483647 w 205"/>
              <a:gd name="T21" fmla="*/ 2147483647 h 1075"/>
              <a:gd name="T22" fmla="*/ 2147483647 w 205"/>
              <a:gd name="T23" fmla="*/ 2147483647 h 1075"/>
              <a:gd name="T24" fmla="*/ 2147483647 w 205"/>
              <a:gd name="T25" fmla="*/ 2147483647 h 1075"/>
              <a:gd name="T26" fmla="*/ 2147483647 w 205"/>
              <a:gd name="T27" fmla="*/ 2147483647 h 1075"/>
              <a:gd name="T28" fmla="*/ 2147483647 w 205"/>
              <a:gd name="T29" fmla="*/ 2147483647 h 1075"/>
              <a:gd name="T30" fmla="*/ 2147483647 w 205"/>
              <a:gd name="T31" fmla="*/ 2147483647 h 1075"/>
              <a:gd name="T32" fmla="*/ 2147483647 w 205"/>
              <a:gd name="T33" fmla="*/ 0 h 10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5"/>
              <a:gd name="T52" fmla="*/ 0 h 1075"/>
              <a:gd name="T53" fmla="*/ 205 w 205"/>
              <a:gd name="T54" fmla="*/ 1075 h 10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5" h="1075">
                <a:moveTo>
                  <a:pt x="102" y="0"/>
                </a:moveTo>
                <a:lnTo>
                  <a:pt x="204" y="3"/>
                </a:lnTo>
                <a:lnTo>
                  <a:pt x="184" y="170"/>
                </a:lnTo>
                <a:lnTo>
                  <a:pt x="149" y="355"/>
                </a:lnTo>
                <a:lnTo>
                  <a:pt x="105" y="513"/>
                </a:lnTo>
                <a:lnTo>
                  <a:pt x="82" y="674"/>
                </a:lnTo>
                <a:lnTo>
                  <a:pt x="61" y="797"/>
                </a:lnTo>
                <a:lnTo>
                  <a:pt x="38" y="937"/>
                </a:lnTo>
                <a:lnTo>
                  <a:pt x="29" y="1041"/>
                </a:lnTo>
                <a:lnTo>
                  <a:pt x="0" y="1074"/>
                </a:lnTo>
                <a:lnTo>
                  <a:pt x="17" y="844"/>
                </a:lnTo>
                <a:lnTo>
                  <a:pt x="35" y="659"/>
                </a:lnTo>
                <a:lnTo>
                  <a:pt x="44" y="489"/>
                </a:lnTo>
                <a:lnTo>
                  <a:pt x="58" y="373"/>
                </a:lnTo>
                <a:lnTo>
                  <a:pt x="73" y="254"/>
                </a:lnTo>
                <a:lnTo>
                  <a:pt x="85" y="128"/>
                </a:lnTo>
                <a:lnTo>
                  <a:pt x="102" y="0"/>
                </a:lnTo>
              </a:path>
            </a:pathLst>
          </a:custGeom>
          <a:solidFill>
            <a:srgbClr val="808080"/>
          </a:solidFill>
          <a:ln w="12700" cap="rnd">
            <a:noFill/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71" name="Freeform 39"/>
          <p:cNvSpPr>
            <a:spLocks/>
          </p:cNvSpPr>
          <p:nvPr/>
        </p:nvSpPr>
        <p:spPr bwMode="auto">
          <a:xfrm>
            <a:off x="976314" y="2274888"/>
            <a:ext cx="463551" cy="811212"/>
          </a:xfrm>
          <a:custGeom>
            <a:avLst/>
            <a:gdLst>
              <a:gd name="T0" fmla="*/ 2147483647 w 292"/>
              <a:gd name="T1" fmla="*/ 0 h 511"/>
              <a:gd name="T2" fmla="*/ 0 w 292"/>
              <a:gd name="T3" fmla="*/ 2147483647 h 511"/>
              <a:gd name="T4" fmla="*/ 2147483647 w 292"/>
              <a:gd name="T5" fmla="*/ 2147483647 h 511"/>
              <a:gd name="T6" fmla="*/ 2147483647 w 292"/>
              <a:gd name="T7" fmla="*/ 2147483647 h 511"/>
              <a:gd name="T8" fmla="*/ 2147483647 w 292"/>
              <a:gd name="T9" fmla="*/ 2147483647 h 511"/>
              <a:gd name="T10" fmla="*/ 2147483647 w 292"/>
              <a:gd name="T11" fmla="*/ 2147483647 h 511"/>
              <a:gd name="T12" fmla="*/ 2147483647 w 292"/>
              <a:gd name="T13" fmla="*/ 2147483647 h 511"/>
              <a:gd name="T14" fmla="*/ 2147483647 w 292"/>
              <a:gd name="T15" fmla="*/ 2147483647 h 511"/>
              <a:gd name="T16" fmla="*/ 2147483647 w 292"/>
              <a:gd name="T17" fmla="*/ 2147483647 h 511"/>
              <a:gd name="T18" fmla="*/ 2147483647 w 292"/>
              <a:gd name="T19" fmla="*/ 2147483647 h 511"/>
              <a:gd name="T20" fmla="*/ 2147483647 w 292"/>
              <a:gd name="T21" fmla="*/ 2147483647 h 511"/>
              <a:gd name="T22" fmla="*/ 2147483647 w 292"/>
              <a:gd name="T23" fmla="*/ 2147483647 h 511"/>
              <a:gd name="T24" fmla="*/ 2147483647 w 292"/>
              <a:gd name="T25" fmla="*/ 2147483647 h 511"/>
              <a:gd name="T26" fmla="*/ 2147483647 w 292"/>
              <a:gd name="T27" fmla="*/ 2147483647 h 511"/>
              <a:gd name="T28" fmla="*/ 2147483647 w 292"/>
              <a:gd name="T29" fmla="*/ 0 h 51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92"/>
              <a:gd name="T46" fmla="*/ 0 h 511"/>
              <a:gd name="T47" fmla="*/ 292 w 292"/>
              <a:gd name="T48" fmla="*/ 511 h 51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92" h="511">
                <a:moveTo>
                  <a:pt x="24" y="0"/>
                </a:moveTo>
                <a:lnTo>
                  <a:pt x="0" y="42"/>
                </a:lnTo>
                <a:lnTo>
                  <a:pt x="51" y="90"/>
                </a:lnTo>
                <a:lnTo>
                  <a:pt x="111" y="174"/>
                </a:lnTo>
                <a:lnTo>
                  <a:pt x="177" y="264"/>
                </a:lnTo>
                <a:lnTo>
                  <a:pt x="216" y="351"/>
                </a:lnTo>
                <a:lnTo>
                  <a:pt x="264" y="450"/>
                </a:lnTo>
                <a:lnTo>
                  <a:pt x="291" y="510"/>
                </a:lnTo>
                <a:lnTo>
                  <a:pt x="291" y="441"/>
                </a:lnTo>
                <a:lnTo>
                  <a:pt x="264" y="315"/>
                </a:lnTo>
                <a:lnTo>
                  <a:pt x="237" y="228"/>
                </a:lnTo>
                <a:lnTo>
                  <a:pt x="219" y="180"/>
                </a:lnTo>
                <a:lnTo>
                  <a:pt x="198" y="114"/>
                </a:lnTo>
                <a:lnTo>
                  <a:pt x="198" y="63"/>
                </a:lnTo>
                <a:lnTo>
                  <a:pt x="24" y="0"/>
                </a:lnTo>
              </a:path>
            </a:pathLst>
          </a:custGeom>
          <a:solidFill>
            <a:srgbClr val="C0C0C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72" name="Freeform 40"/>
          <p:cNvSpPr>
            <a:spLocks/>
          </p:cNvSpPr>
          <p:nvPr/>
        </p:nvSpPr>
        <p:spPr bwMode="auto">
          <a:xfrm>
            <a:off x="1219201" y="2451101"/>
            <a:ext cx="223839" cy="633413"/>
          </a:xfrm>
          <a:custGeom>
            <a:avLst/>
            <a:gdLst>
              <a:gd name="T0" fmla="*/ 2147483647 w 141"/>
              <a:gd name="T1" fmla="*/ 0 h 399"/>
              <a:gd name="T2" fmla="*/ 0 w 141"/>
              <a:gd name="T3" fmla="*/ 2147483647 h 399"/>
              <a:gd name="T4" fmla="*/ 2147483647 w 141"/>
              <a:gd name="T5" fmla="*/ 2147483647 h 399"/>
              <a:gd name="T6" fmla="*/ 2147483647 w 141"/>
              <a:gd name="T7" fmla="*/ 2147483647 h 399"/>
              <a:gd name="T8" fmla="*/ 2147483647 w 141"/>
              <a:gd name="T9" fmla="*/ 2147483647 h 399"/>
              <a:gd name="T10" fmla="*/ 2147483647 w 141"/>
              <a:gd name="T11" fmla="*/ 2147483647 h 399"/>
              <a:gd name="T12" fmla="*/ 2147483647 w 141"/>
              <a:gd name="T13" fmla="*/ 2147483647 h 399"/>
              <a:gd name="T14" fmla="*/ 2147483647 w 141"/>
              <a:gd name="T15" fmla="*/ 2147483647 h 399"/>
              <a:gd name="T16" fmla="*/ 2147483647 w 141"/>
              <a:gd name="T17" fmla="*/ 2147483647 h 399"/>
              <a:gd name="T18" fmla="*/ 2147483647 w 141"/>
              <a:gd name="T19" fmla="*/ 2147483647 h 399"/>
              <a:gd name="T20" fmla="*/ 2147483647 w 141"/>
              <a:gd name="T21" fmla="*/ 0 h 3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1"/>
              <a:gd name="T34" fmla="*/ 0 h 399"/>
              <a:gd name="T35" fmla="*/ 141 w 141"/>
              <a:gd name="T36" fmla="*/ 399 h 3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1" h="399">
                <a:moveTo>
                  <a:pt x="36" y="0"/>
                </a:moveTo>
                <a:lnTo>
                  <a:pt x="0" y="51"/>
                </a:lnTo>
                <a:lnTo>
                  <a:pt x="30" y="63"/>
                </a:lnTo>
                <a:lnTo>
                  <a:pt x="36" y="87"/>
                </a:lnTo>
                <a:lnTo>
                  <a:pt x="33" y="171"/>
                </a:lnTo>
                <a:lnTo>
                  <a:pt x="137" y="398"/>
                </a:lnTo>
                <a:lnTo>
                  <a:pt x="140" y="329"/>
                </a:lnTo>
                <a:lnTo>
                  <a:pt x="108" y="195"/>
                </a:lnTo>
                <a:lnTo>
                  <a:pt x="80" y="107"/>
                </a:lnTo>
                <a:lnTo>
                  <a:pt x="72" y="60"/>
                </a:lnTo>
                <a:lnTo>
                  <a:pt x="36" y="0"/>
                </a:lnTo>
              </a:path>
            </a:pathLst>
          </a:custGeom>
          <a:solidFill>
            <a:srgbClr val="FF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73" name="Freeform 41"/>
          <p:cNvSpPr>
            <a:spLocks/>
          </p:cNvSpPr>
          <p:nvPr/>
        </p:nvSpPr>
        <p:spPr bwMode="auto">
          <a:xfrm>
            <a:off x="992188" y="2293939"/>
            <a:ext cx="273051" cy="265112"/>
          </a:xfrm>
          <a:custGeom>
            <a:avLst/>
            <a:gdLst>
              <a:gd name="T0" fmla="*/ 2147483647 w 171"/>
              <a:gd name="T1" fmla="*/ 0 h 167"/>
              <a:gd name="T2" fmla="*/ 0 w 171"/>
              <a:gd name="T3" fmla="*/ 2147483647 h 167"/>
              <a:gd name="T4" fmla="*/ 2147483647 w 171"/>
              <a:gd name="T5" fmla="*/ 2147483647 h 167"/>
              <a:gd name="T6" fmla="*/ 2147483647 w 171"/>
              <a:gd name="T7" fmla="*/ 2147483647 h 167"/>
              <a:gd name="T8" fmla="*/ 2147483647 w 171"/>
              <a:gd name="T9" fmla="*/ 2147483647 h 167"/>
              <a:gd name="T10" fmla="*/ 2147483647 w 171"/>
              <a:gd name="T11" fmla="*/ 2147483647 h 167"/>
              <a:gd name="T12" fmla="*/ 2147483647 w 171"/>
              <a:gd name="T13" fmla="*/ 2147483647 h 167"/>
              <a:gd name="T14" fmla="*/ 2147483647 w 171"/>
              <a:gd name="T15" fmla="*/ 2147483647 h 167"/>
              <a:gd name="T16" fmla="*/ 2147483647 w 171"/>
              <a:gd name="T17" fmla="*/ 2147483647 h 167"/>
              <a:gd name="T18" fmla="*/ 2147483647 w 171"/>
              <a:gd name="T19" fmla="*/ 2147483647 h 167"/>
              <a:gd name="T20" fmla="*/ 2147483647 w 171"/>
              <a:gd name="T21" fmla="*/ 2147483647 h 167"/>
              <a:gd name="T22" fmla="*/ 2147483647 w 171"/>
              <a:gd name="T23" fmla="*/ 2147483647 h 167"/>
              <a:gd name="T24" fmla="*/ 2147483647 w 171"/>
              <a:gd name="T25" fmla="*/ 2147483647 h 167"/>
              <a:gd name="T26" fmla="*/ 2147483647 w 171"/>
              <a:gd name="T27" fmla="*/ 0 h 16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1"/>
              <a:gd name="T43" fmla="*/ 0 h 167"/>
              <a:gd name="T44" fmla="*/ 171 w 171"/>
              <a:gd name="T45" fmla="*/ 167 h 16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1" h="167">
                <a:moveTo>
                  <a:pt x="15" y="0"/>
                </a:moveTo>
                <a:lnTo>
                  <a:pt x="0" y="27"/>
                </a:lnTo>
                <a:lnTo>
                  <a:pt x="43" y="65"/>
                </a:lnTo>
                <a:lnTo>
                  <a:pt x="75" y="109"/>
                </a:lnTo>
                <a:lnTo>
                  <a:pt x="113" y="166"/>
                </a:lnTo>
                <a:lnTo>
                  <a:pt x="134" y="132"/>
                </a:lnTo>
                <a:lnTo>
                  <a:pt x="156" y="103"/>
                </a:lnTo>
                <a:lnTo>
                  <a:pt x="170" y="89"/>
                </a:lnTo>
                <a:lnTo>
                  <a:pt x="167" y="83"/>
                </a:lnTo>
                <a:lnTo>
                  <a:pt x="149" y="90"/>
                </a:lnTo>
                <a:lnTo>
                  <a:pt x="129" y="88"/>
                </a:lnTo>
                <a:lnTo>
                  <a:pt x="70" y="62"/>
                </a:lnTo>
                <a:lnTo>
                  <a:pt x="36" y="31"/>
                </a:lnTo>
                <a:lnTo>
                  <a:pt x="15" y="0"/>
                </a:lnTo>
              </a:path>
            </a:pathLst>
          </a:custGeom>
          <a:solidFill>
            <a:srgbClr val="E0E0E0"/>
          </a:solidFill>
          <a:ln w="12700" cap="rnd">
            <a:noFill/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74" name="Freeform 42"/>
          <p:cNvSpPr>
            <a:spLocks/>
          </p:cNvSpPr>
          <p:nvPr/>
        </p:nvSpPr>
        <p:spPr bwMode="auto">
          <a:xfrm>
            <a:off x="1185863" y="2538413"/>
            <a:ext cx="68263" cy="133350"/>
          </a:xfrm>
          <a:custGeom>
            <a:avLst/>
            <a:gdLst>
              <a:gd name="T0" fmla="*/ 2147483647 w 43"/>
              <a:gd name="T1" fmla="*/ 0 h 84"/>
              <a:gd name="T2" fmla="*/ 0 w 43"/>
              <a:gd name="T3" fmla="*/ 2147483647 h 84"/>
              <a:gd name="T4" fmla="*/ 2147483647 w 43"/>
              <a:gd name="T5" fmla="*/ 2147483647 h 84"/>
              <a:gd name="T6" fmla="*/ 2147483647 w 43"/>
              <a:gd name="T7" fmla="*/ 2147483647 h 84"/>
              <a:gd name="T8" fmla="*/ 2147483647 w 43"/>
              <a:gd name="T9" fmla="*/ 2147483647 h 84"/>
              <a:gd name="T10" fmla="*/ 2147483647 w 43"/>
              <a:gd name="T11" fmla="*/ 0 h 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"/>
              <a:gd name="T19" fmla="*/ 0 h 84"/>
              <a:gd name="T20" fmla="*/ 43 w 43"/>
              <a:gd name="T21" fmla="*/ 84 h 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" h="84">
                <a:moveTo>
                  <a:pt x="12" y="0"/>
                </a:moveTo>
                <a:lnTo>
                  <a:pt x="0" y="20"/>
                </a:lnTo>
                <a:lnTo>
                  <a:pt x="41" y="83"/>
                </a:lnTo>
                <a:lnTo>
                  <a:pt x="42" y="36"/>
                </a:lnTo>
                <a:lnTo>
                  <a:pt x="39" y="13"/>
                </a:lnTo>
                <a:lnTo>
                  <a:pt x="12" y="0"/>
                </a:lnTo>
              </a:path>
            </a:pathLst>
          </a:custGeom>
          <a:solidFill>
            <a:srgbClr val="E0E0E0"/>
          </a:solidFill>
          <a:ln w="12700" cap="rnd">
            <a:noFill/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75" name="Oval 43"/>
          <p:cNvSpPr>
            <a:spLocks noChangeArrowheads="1"/>
          </p:cNvSpPr>
          <p:nvPr/>
        </p:nvSpPr>
        <p:spPr bwMode="auto">
          <a:xfrm>
            <a:off x="1455739" y="3562350"/>
            <a:ext cx="12700" cy="38100"/>
          </a:xfrm>
          <a:prstGeom prst="ellipse">
            <a:avLst/>
          </a:prstGeom>
          <a:solidFill>
            <a:srgbClr val="606060"/>
          </a:solidFill>
          <a:ln w="12700">
            <a:noFill/>
            <a:round/>
            <a:headEnd/>
            <a:tailEnd/>
          </a:ln>
        </p:spPr>
        <p:txBody>
          <a:bodyPr wrap="none" lIns="82039" tIns="41020" rIns="82039" bIns="4102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76" name="Freeform 44"/>
          <p:cNvSpPr>
            <a:spLocks/>
          </p:cNvSpPr>
          <p:nvPr/>
        </p:nvSpPr>
        <p:spPr bwMode="auto">
          <a:xfrm>
            <a:off x="865190" y="3689351"/>
            <a:ext cx="344487" cy="163513"/>
          </a:xfrm>
          <a:custGeom>
            <a:avLst/>
            <a:gdLst>
              <a:gd name="T0" fmla="*/ 2147483647 w 217"/>
              <a:gd name="T1" fmla="*/ 0 h 103"/>
              <a:gd name="T2" fmla="*/ 2147483647 w 217"/>
              <a:gd name="T3" fmla="*/ 2147483647 h 103"/>
              <a:gd name="T4" fmla="*/ 2147483647 w 217"/>
              <a:gd name="T5" fmla="*/ 2147483647 h 103"/>
              <a:gd name="T6" fmla="*/ 0 w 217"/>
              <a:gd name="T7" fmla="*/ 2147483647 h 103"/>
              <a:gd name="T8" fmla="*/ 2147483647 w 217"/>
              <a:gd name="T9" fmla="*/ 2147483647 h 103"/>
              <a:gd name="T10" fmla="*/ 2147483647 w 217"/>
              <a:gd name="T11" fmla="*/ 2147483647 h 103"/>
              <a:gd name="T12" fmla="*/ 2147483647 w 217"/>
              <a:gd name="T13" fmla="*/ 0 h 1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7"/>
              <a:gd name="T22" fmla="*/ 0 h 103"/>
              <a:gd name="T23" fmla="*/ 217 w 217"/>
              <a:gd name="T24" fmla="*/ 103 h 10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7" h="103">
                <a:moveTo>
                  <a:pt x="193" y="0"/>
                </a:moveTo>
                <a:lnTo>
                  <a:pt x="204" y="85"/>
                </a:lnTo>
                <a:lnTo>
                  <a:pt x="140" y="91"/>
                </a:lnTo>
                <a:lnTo>
                  <a:pt x="0" y="91"/>
                </a:lnTo>
                <a:lnTo>
                  <a:pt x="23" y="96"/>
                </a:lnTo>
                <a:lnTo>
                  <a:pt x="216" y="102"/>
                </a:lnTo>
                <a:lnTo>
                  <a:pt x="193" y="0"/>
                </a:lnTo>
              </a:path>
            </a:pathLst>
          </a:custGeom>
          <a:solidFill>
            <a:srgbClr val="606060"/>
          </a:solidFill>
          <a:ln w="12700" cap="rnd">
            <a:noFill/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77" name="Freeform 45"/>
          <p:cNvSpPr>
            <a:spLocks/>
          </p:cNvSpPr>
          <p:nvPr/>
        </p:nvSpPr>
        <p:spPr bwMode="auto">
          <a:xfrm>
            <a:off x="915988" y="1690689"/>
            <a:ext cx="508000" cy="508000"/>
          </a:xfrm>
          <a:custGeom>
            <a:avLst/>
            <a:gdLst>
              <a:gd name="T0" fmla="*/ 2147483647 w 320"/>
              <a:gd name="T1" fmla="*/ 2147483647 h 320"/>
              <a:gd name="T2" fmla="*/ 2147483647 w 320"/>
              <a:gd name="T3" fmla="*/ 2147483647 h 320"/>
              <a:gd name="T4" fmla="*/ 2147483647 w 320"/>
              <a:gd name="T5" fmla="*/ 2147483647 h 320"/>
              <a:gd name="T6" fmla="*/ 0 w 320"/>
              <a:gd name="T7" fmla="*/ 2147483647 h 320"/>
              <a:gd name="T8" fmla="*/ 2147483647 w 320"/>
              <a:gd name="T9" fmla="*/ 2147483647 h 320"/>
              <a:gd name="T10" fmla="*/ 2147483647 w 320"/>
              <a:gd name="T11" fmla="*/ 2147483647 h 320"/>
              <a:gd name="T12" fmla="*/ 2147483647 w 320"/>
              <a:gd name="T13" fmla="*/ 2147483647 h 320"/>
              <a:gd name="T14" fmla="*/ 2147483647 w 320"/>
              <a:gd name="T15" fmla="*/ 2147483647 h 320"/>
              <a:gd name="T16" fmla="*/ 2147483647 w 320"/>
              <a:gd name="T17" fmla="*/ 2147483647 h 320"/>
              <a:gd name="T18" fmla="*/ 2147483647 w 320"/>
              <a:gd name="T19" fmla="*/ 0 h 320"/>
              <a:gd name="T20" fmla="*/ 2147483647 w 320"/>
              <a:gd name="T21" fmla="*/ 2147483647 h 320"/>
              <a:gd name="T22" fmla="*/ 2147483647 w 320"/>
              <a:gd name="T23" fmla="*/ 2147483647 h 320"/>
              <a:gd name="T24" fmla="*/ 2147483647 w 320"/>
              <a:gd name="T25" fmla="*/ 2147483647 h 320"/>
              <a:gd name="T26" fmla="*/ 2147483647 w 320"/>
              <a:gd name="T27" fmla="*/ 2147483647 h 320"/>
              <a:gd name="T28" fmla="*/ 2147483647 w 320"/>
              <a:gd name="T29" fmla="*/ 2147483647 h 320"/>
              <a:gd name="T30" fmla="*/ 2147483647 w 320"/>
              <a:gd name="T31" fmla="*/ 2147483647 h 320"/>
              <a:gd name="T32" fmla="*/ 2147483647 w 320"/>
              <a:gd name="T33" fmla="*/ 2147483647 h 320"/>
              <a:gd name="T34" fmla="*/ 2147483647 w 320"/>
              <a:gd name="T35" fmla="*/ 2147483647 h 320"/>
              <a:gd name="T36" fmla="*/ 2147483647 w 320"/>
              <a:gd name="T37" fmla="*/ 2147483647 h 320"/>
              <a:gd name="T38" fmla="*/ 2147483647 w 320"/>
              <a:gd name="T39" fmla="*/ 2147483647 h 32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20"/>
              <a:gd name="T61" fmla="*/ 0 h 320"/>
              <a:gd name="T62" fmla="*/ 320 w 320"/>
              <a:gd name="T63" fmla="*/ 320 h 32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20" h="320">
                <a:moveTo>
                  <a:pt x="36" y="293"/>
                </a:moveTo>
                <a:lnTo>
                  <a:pt x="22" y="276"/>
                </a:lnTo>
                <a:lnTo>
                  <a:pt x="4" y="240"/>
                </a:lnTo>
                <a:lnTo>
                  <a:pt x="0" y="199"/>
                </a:lnTo>
                <a:lnTo>
                  <a:pt x="4" y="170"/>
                </a:lnTo>
                <a:lnTo>
                  <a:pt x="4" y="126"/>
                </a:lnTo>
                <a:lnTo>
                  <a:pt x="27" y="62"/>
                </a:lnTo>
                <a:lnTo>
                  <a:pt x="69" y="26"/>
                </a:lnTo>
                <a:lnTo>
                  <a:pt x="121" y="6"/>
                </a:lnTo>
                <a:lnTo>
                  <a:pt x="169" y="0"/>
                </a:lnTo>
                <a:lnTo>
                  <a:pt x="242" y="17"/>
                </a:lnTo>
                <a:lnTo>
                  <a:pt x="283" y="55"/>
                </a:lnTo>
                <a:lnTo>
                  <a:pt x="307" y="102"/>
                </a:lnTo>
                <a:lnTo>
                  <a:pt x="316" y="149"/>
                </a:lnTo>
                <a:lnTo>
                  <a:pt x="317" y="189"/>
                </a:lnTo>
                <a:lnTo>
                  <a:pt x="319" y="222"/>
                </a:lnTo>
                <a:lnTo>
                  <a:pt x="310" y="242"/>
                </a:lnTo>
                <a:lnTo>
                  <a:pt x="295" y="282"/>
                </a:lnTo>
                <a:lnTo>
                  <a:pt x="72" y="319"/>
                </a:lnTo>
                <a:lnTo>
                  <a:pt x="36" y="293"/>
                </a:lnTo>
              </a:path>
            </a:pathLst>
          </a:custGeom>
          <a:solidFill>
            <a:srgbClr val="603000"/>
          </a:solidFill>
          <a:ln w="12700" cap="rnd">
            <a:noFill/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78" name="Freeform 46"/>
          <p:cNvSpPr>
            <a:spLocks/>
          </p:cNvSpPr>
          <p:nvPr/>
        </p:nvSpPr>
        <p:spPr bwMode="auto">
          <a:xfrm>
            <a:off x="965200" y="1782763"/>
            <a:ext cx="439739" cy="647700"/>
          </a:xfrm>
          <a:custGeom>
            <a:avLst/>
            <a:gdLst>
              <a:gd name="T0" fmla="*/ 2147483647 w 277"/>
              <a:gd name="T1" fmla="*/ 2147483647 h 408"/>
              <a:gd name="T2" fmla="*/ 2147483647 w 277"/>
              <a:gd name="T3" fmla="*/ 2147483647 h 408"/>
              <a:gd name="T4" fmla="*/ 2147483647 w 277"/>
              <a:gd name="T5" fmla="*/ 2147483647 h 408"/>
              <a:gd name="T6" fmla="*/ 2147483647 w 277"/>
              <a:gd name="T7" fmla="*/ 2147483647 h 408"/>
              <a:gd name="T8" fmla="*/ 2147483647 w 277"/>
              <a:gd name="T9" fmla="*/ 2147483647 h 408"/>
              <a:gd name="T10" fmla="*/ 2147483647 w 277"/>
              <a:gd name="T11" fmla="*/ 2147483647 h 408"/>
              <a:gd name="T12" fmla="*/ 2147483647 w 277"/>
              <a:gd name="T13" fmla="*/ 2147483647 h 408"/>
              <a:gd name="T14" fmla="*/ 2147483647 w 277"/>
              <a:gd name="T15" fmla="*/ 2147483647 h 408"/>
              <a:gd name="T16" fmla="*/ 2147483647 w 277"/>
              <a:gd name="T17" fmla="*/ 2147483647 h 408"/>
              <a:gd name="T18" fmla="*/ 0 w 277"/>
              <a:gd name="T19" fmla="*/ 2147483647 h 408"/>
              <a:gd name="T20" fmla="*/ 0 w 277"/>
              <a:gd name="T21" fmla="*/ 2147483647 h 408"/>
              <a:gd name="T22" fmla="*/ 2147483647 w 277"/>
              <a:gd name="T23" fmla="*/ 2147483647 h 408"/>
              <a:gd name="T24" fmla="*/ 2147483647 w 277"/>
              <a:gd name="T25" fmla="*/ 2147483647 h 408"/>
              <a:gd name="T26" fmla="*/ 2147483647 w 277"/>
              <a:gd name="T27" fmla="*/ 2147483647 h 408"/>
              <a:gd name="T28" fmla="*/ 2147483647 w 277"/>
              <a:gd name="T29" fmla="*/ 2147483647 h 408"/>
              <a:gd name="T30" fmla="*/ 2147483647 w 277"/>
              <a:gd name="T31" fmla="*/ 2147483647 h 408"/>
              <a:gd name="T32" fmla="*/ 2147483647 w 277"/>
              <a:gd name="T33" fmla="*/ 2147483647 h 408"/>
              <a:gd name="T34" fmla="*/ 2147483647 w 277"/>
              <a:gd name="T35" fmla="*/ 2147483647 h 408"/>
              <a:gd name="T36" fmla="*/ 2147483647 w 277"/>
              <a:gd name="T37" fmla="*/ 2147483647 h 408"/>
              <a:gd name="T38" fmla="*/ 2147483647 w 277"/>
              <a:gd name="T39" fmla="*/ 2147483647 h 408"/>
              <a:gd name="T40" fmla="*/ 2147483647 w 277"/>
              <a:gd name="T41" fmla="*/ 2147483647 h 408"/>
              <a:gd name="T42" fmla="*/ 2147483647 w 277"/>
              <a:gd name="T43" fmla="*/ 2147483647 h 408"/>
              <a:gd name="T44" fmla="*/ 2147483647 w 277"/>
              <a:gd name="T45" fmla="*/ 2147483647 h 408"/>
              <a:gd name="T46" fmla="*/ 2147483647 w 277"/>
              <a:gd name="T47" fmla="*/ 2147483647 h 408"/>
              <a:gd name="T48" fmla="*/ 2147483647 w 277"/>
              <a:gd name="T49" fmla="*/ 2147483647 h 408"/>
              <a:gd name="T50" fmla="*/ 2147483647 w 277"/>
              <a:gd name="T51" fmla="*/ 2147483647 h 408"/>
              <a:gd name="T52" fmla="*/ 2147483647 w 277"/>
              <a:gd name="T53" fmla="*/ 2147483647 h 408"/>
              <a:gd name="T54" fmla="*/ 2147483647 w 277"/>
              <a:gd name="T55" fmla="*/ 2147483647 h 408"/>
              <a:gd name="T56" fmla="*/ 2147483647 w 277"/>
              <a:gd name="T57" fmla="*/ 2147483647 h 408"/>
              <a:gd name="T58" fmla="*/ 2147483647 w 277"/>
              <a:gd name="T59" fmla="*/ 2147483647 h 408"/>
              <a:gd name="T60" fmla="*/ 2147483647 w 277"/>
              <a:gd name="T61" fmla="*/ 2147483647 h 408"/>
              <a:gd name="T62" fmla="*/ 2147483647 w 277"/>
              <a:gd name="T63" fmla="*/ 2147483647 h 408"/>
              <a:gd name="T64" fmla="*/ 2147483647 w 277"/>
              <a:gd name="T65" fmla="*/ 2147483647 h 408"/>
              <a:gd name="T66" fmla="*/ 2147483647 w 277"/>
              <a:gd name="T67" fmla="*/ 2147483647 h 408"/>
              <a:gd name="T68" fmla="*/ 2147483647 w 277"/>
              <a:gd name="T69" fmla="*/ 2147483647 h 408"/>
              <a:gd name="T70" fmla="*/ 2147483647 w 277"/>
              <a:gd name="T71" fmla="*/ 2147483647 h 408"/>
              <a:gd name="T72" fmla="*/ 2147483647 w 277"/>
              <a:gd name="T73" fmla="*/ 2147483647 h 408"/>
              <a:gd name="T74" fmla="*/ 2147483647 w 277"/>
              <a:gd name="T75" fmla="*/ 2147483647 h 408"/>
              <a:gd name="T76" fmla="*/ 2147483647 w 277"/>
              <a:gd name="T77" fmla="*/ 2147483647 h 408"/>
              <a:gd name="T78" fmla="*/ 2147483647 w 277"/>
              <a:gd name="T79" fmla="*/ 2147483647 h 408"/>
              <a:gd name="T80" fmla="*/ 2147483647 w 277"/>
              <a:gd name="T81" fmla="*/ 2147483647 h 408"/>
              <a:gd name="T82" fmla="*/ 2147483647 w 277"/>
              <a:gd name="T83" fmla="*/ 2147483647 h 408"/>
              <a:gd name="T84" fmla="*/ 2147483647 w 277"/>
              <a:gd name="T85" fmla="*/ 2147483647 h 408"/>
              <a:gd name="T86" fmla="*/ 2147483647 w 277"/>
              <a:gd name="T87" fmla="*/ 2147483647 h 408"/>
              <a:gd name="T88" fmla="*/ 2147483647 w 277"/>
              <a:gd name="T89" fmla="*/ 2147483647 h 408"/>
              <a:gd name="T90" fmla="*/ 2147483647 w 277"/>
              <a:gd name="T91" fmla="*/ 2147483647 h 408"/>
              <a:gd name="T92" fmla="*/ 2147483647 w 277"/>
              <a:gd name="T93" fmla="*/ 0 h 408"/>
              <a:gd name="T94" fmla="*/ 2147483647 w 277"/>
              <a:gd name="T95" fmla="*/ 2147483647 h 408"/>
              <a:gd name="T96" fmla="*/ 2147483647 w 277"/>
              <a:gd name="T97" fmla="*/ 2147483647 h 408"/>
              <a:gd name="T98" fmla="*/ 2147483647 w 277"/>
              <a:gd name="T99" fmla="*/ 2147483647 h 408"/>
              <a:gd name="T100" fmla="*/ 2147483647 w 277"/>
              <a:gd name="T101" fmla="*/ 2147483647 h 408"/>
              <a:gd name="T102" fmla="*/ 2147483647 w 277"/>
              <a:gd name="T103" fmla="*/ 2147483647 h 40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77"/>
              <a:gd name="T157" fmla="*/ 0 h 408"/>
              <a:gd name="T158" fmla="*/ 277 w 277"/>
              <a:gd name="T159" fmla="*/ 408 h 40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77" h="408">
                <a:moveTo>
                  <a:pt x="56" y="19"/>
                </a:moveTo>
                <a:lnTo>
                  <a:pt x="27" y="40"/>
                </a:lnTo>
                <a:lnTo>
                  <a:pt x="17" y="49"/>
                </a:lnTo>
                <a:lnTo>
                  <a:pt x="24" y="88"/>
                </a:lnTo>
                <a:lnTo>
                  <a:pt x="26" y="125"/>
                </a:lnTo>
                <a:lnTo>
                  <a:pt x="29" y="169"/>
                </a:lnTo>
                <a:lnTo>
                  <a:pt x="24" y="180"/>
                </a:lnTo>
                <a:lnTo>
                  <a:pt x="16" y="176"/>
                </a:lnTo>
                <a:lnTo>
                  <a:pt x="6" y="176"/>
                </a:lnTo>
                <a:lnTo>
                  <a:pt x="0" y="185"/>
                </a:lnTo>
                <a:lnTo>
                  <a:pt x="0" y="199"/>
                </a:lnTo>
                <a:lnTo>
                  <a:pt x="3" y="224"/>
                </a:lnTo>
                <a:lnTo>
                  <a:pt x="14" y="245"/>
                </a:lnTo>
                <a:lnTo>
                  <a:pt x="18" y="253"/>
                </a:lnTo>
                <a:lnTo>
                  <a:pt x="29" y="266"/>
                </a:lnTo>
                <a:lnTo>
                  <a:pt x="33" y="305"/>
                </a:lnTo>
                <a:lnTo>
                  <a:pt x="54" y="338"/>
                </a:lnTo>
                <a:lnTo>
                  <a:pt x="75" y="361"/>
                </a:lnTo>
                <a:lnTo>
                  <a:pt x="92" y="377"/>
                </a:lnTo>
                <a:lnTo>
                  <a:pt x="116" y="391"/>
                </a:lnTo>
                <a:lnTo>
                  <a:pt x="137" y="399"/>
                </a:lnTo>
                <a:lnTo>
                  <a:pt x="155" y="405"/>
                </a:lnTo>
                <a:lnTo>
                  <a:pt x="174" y="407"/>
                </a:lnTo>
                <a:lnTo>
                  <a:pt x="189" y="403"/>
                </a:lnTo>
                <a:lnTo>
                  <a:pt x="197" y="382"/>
                </a:lnTo>
                <a:lnTo>
                  <a:pt x="207" y="355"/>
                </a:lnTo>
                <a:lnTo>
                  <a:pt x="210" y="344"/>
                </a:lnTo>
                <a:lnTo>
                  <a:pt x="228" y="329"/>
                </a:lnTo>
                <a:lnTo>
                  <a:pt x="237" y="316"/>
                </a:lnTo>
                <a:lnTo>
                  <a:pt x="246" y="299"/>
                </a:lnTo>
                <a:lnTo>
                  <a:pt x="252" y="277"/>
                </a:lnTo>
                <a:lnTo>
                  <a:pt x="254" y="257"/>
                </a:lnTo>
                <a:lnTo>
                  <a:pt x="267" y="245"/>
                </a:lnTo>
                <a:lnTo>
                  <a:pt x="273" y="224"/>
                </a:lnTo>
                <a:lnTo>
                  <a:pt x="276" y="197"/>
                </a:lnTo>
                <a:lnTo>
                  <a:pt x="275" y="181"/>
                </a:lnTo>
                <a:lnTo>
                  <a:pt x="274" y="166"/>
                </a:lnTo>
                <a:lnTo>
                  <a:pt x="267" y="159"/>
                </a:lnTo>
                <a:lnTo>
                  <a:pt x="257" y="164"/>
                </a:lnTo>
                <a:lnTo>
                  <a:pt x="261" y="149"/>
                </a:lnTo>
                <a:lnTo>
                  <a:pt x="258" y="121"/>
                </a:lnTo>
                <a:lnTo>
                  <a:pt x="257" y="89"/>
                </a:lnTo>
                <a:lnTo>
                  <a:pt x="252" y="68"/>
                </a:lnTo>
                <a:lnTo>
                  <a:pt x="242" y="43"/>
                </a:lnTo>
                <a:lnTo>
                  <a:pt x="224" y="16"/>
                </a:lnTo>
                <a:lnTo>
                  <a:pt x="203" y="2"/>
                </a:lnTo>
                <a:lnTo>
                  <a:pt x="181" y="0"/>
                </a:lnTo>
                <a:lnTo>
                  <a:pt x="160" y="9"/>
                </a:lnTo>
                <a:lnTo>
                  <a:pt x="133" y="24"/>
                </a:lnTo>
                <a:lnTo>
                  <a:pt x="111" y="24"/>
                </a:lnTo>
                <a:lnTo>
                  <a:pt x="84" y="16"/>
                </a:lnTo>
                <a:lnTo>
                  <a:pt x="56" y="19"/>
                </a:lnTo>
              </a:path>
            </a:pathLst>
          </a:custGeom>
          <a:solidFill>
            <a:srgbClr val="FFC080"/>
          </a:solidFill>
          <a:ln w="12700" cap="rnd">
            <a:solidFill>
              <a:srgbClr val="603000"/>
            </a:solidFill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79" name="Freeform 47"/>
          <p:cNvSpPr>
            <a:spLocks/>
          </p:cNvSpPr>
          <p:nvPr/>
        </p:nvSpPr>
        <p:spPr bwMode="auto">
          <a:xfrm>
            <a:off x="1071563" y="2030414"/>
            <a:ext cx="68263" cy="28575"/>
          </a:xfrm>
          <a:custGeom>
            <a:avLst/>
            <a:gdLst>
              <a:gd name="T0" fmla="*/ 0 w 42"/>
              <a:gd name="T1" fmla="*/ 2147483647 h 18"/>
              <a:gd name="T2" fmla="*/ 2147483647 w 42"/>
              <a:gd name="T3" fmla="*/ 2147483647 h 18"/>
              <a:gd name="T4" fmla="*/ 2147483647 w 42"/>
              <a:gd name="T5" fmla="*/ 0 h 18"/>
              <a:gd name="T6" fmla="*/ 2147483647 w 42"/>
              <a:gd name="T7" fmla="*/ 2147483647 h 18"/>
              <a:gd name="T8" fmla="*/ 2147483647 w 42"/>
              <a:gd name="T9" fmla="*/ 2147483647 h 18"/>
              <a:gd name="T10" fmla="*/ 2147483647 w 42"/>
              <a:gd name="T11" fmla="*/ 2147483647 h 18"/>
              <a:gd name="T12" fmla="*/ 2147483647 w 42"/>
              <a:gd name="T13" fmla="*/ 2147483647 h 18"/>
              <a:gd name="T14" fmla="*/ 2147483647 w 42"/>
              <a:gd name="T15" fmla="*/ 2147483647 h 18"/>
              <a:gd name="T16" fmla="*/ 2147483647 w 42"/>
              <a:gd name="T17" fmla="*/ 2147483647 h 18"/>
              <a:gd name="T18" fmla="*/ 2147483647 w 42"/>
              <a:gd name="T19" fmla="*/ 2147483647 h 18"/>
              <a:gd name="T20" fmla="*/ 0 w 42"/>
              <a:gd name="T21" fmla="*/ 2147483647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"/>
              <a:gd name="T34" fmla="*/ 0 h 18"/>
              <a:gd name="T35" fmla="*/ 42 w 42"/>
              <a:gd name="T36" fmla="*/ 18 h 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" h="18">
                <a:moveTo>
                  <a:pt x="0" y="12"/>
                </a:moveTo>
                <a:lnTo>
                  <a:pt x="6" y="5"/>
                </a:lnTo>
                <a:lnTo>
                  <a:pt x="20" y="0"/>
                </a:lnTo>
                <a:lnTo>
                  <a:pt x="33" y="2"/>
                </a:lnTo>
                <a:lnTo>
                  <a:pt x="39" y="5"/>
                </a:lnTo>
                <a:lnTo>
                  <a:pt x="41" y="8"/>
                </a:lnTo>
                <a:lnTo>
                  <a:pt x="36" y="12"/>
                </a:lnTo>
                <a:lnTo>
                  <a:pt x="25" y="17"/>
                </a:lnTo>
                <a:lnTo>
                  <a:pt x="11" y="17"/>
                </a:lnTo>
                <a:lnTo>
                  <a:pt x="5" y="13"/>
                </a:lnTo>
                <a:lnTo>
                  <a:pt x="0" y="12"/>
                </a:lnTo>
              </a:path>
            </a:pathLst>
          </a:custGeom>
          <a:solidFill>
            <a:srgbClr val="603000"/>
          </a:solidFill>
          <a:ln w="12700" cap="rnd">
            <a:noFill/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80" name="Freeform 48"/>
          <p:cNvSpPr>
            <a:spLocks/>
          </p:cNvSpPr>
          <p:nvPr/>
        </p:nvSpPr>
        <p:spPr bwMode="auto">
          <a:xfrm>
            <a:off x="1255714" y="2017714"/>
            <a:ext cx="63500" cy="28575"/>
          </a:xfrm>
          <a:custGeom>
            <a:avLst/>
            <a:gdLst>
              <a:gd name="T0" fmla="*/ 0 w 40"/>
              <a:gd name="T1" fmla="*/ 2147483647 h 18"/>
              <a:gd name="T2" fmla="*/ 2147483647 w 40"/>
              <a:gd name="T3" fmla="*/ 2147483647 h 18"/>
              <a:gd name="T4" fmla="*/ 2147483647 w 40"/>
              <a:gd name="T5" fmla="*/ 0 h 18"/>
              <a:gd name="T6" fmla="*/ 2147483647 w 40"/>
              <a:gd name="T7" fmla="*/ 2147483647 h 18"/>
              <a:gd name="T8" fmla="*/ 2147483647 w 40"/>
              <a:gd name="T9" fmla="*/ 2147483647 h 18"/>
              <a:gd name="T10" fmla="*/ 2147483647 w 40"/>
              <a:gd name="T11" fmla="*/ 2147483647 h 18"/>
              <a:gd name="T12" fmla="*/ 2147483647 w 40"/>
              <a:gd name="T13" fmla="*/ 2147483647 h 18"/>
              <a:gd name="T14" fmla="*/ 2147483647 w 40"/>
              <a:gd name="T15" fmla="*/ 2147483647 h 18"/>
              <a:gd name="T16" fmla="*/ 2147483647 w 40"/>
              <a:gd name="T17" fmla="*/ 2147483647 h 18"/>
              <a:gd name="T18" fmla="*/ 0 w 40"/>
              <a:gd name="T19" fmla="*/ 2147483647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18"/>
              <a:gd name="T32" fmla="*/ 40 w 40"/>
              <a:gd name="T33" fmla="*/ 18 h 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18">
                <a:moveTo>
                  <a:pt x="0" y="10"/>
                </a:moveTo>
                <a:lnTo>
                  <a:pt x="8" y="4"/>
                </a:lnTo>
                <a:lnTo>
                  <a:pt x="19" y="0"/>
                </a:lnTo>
                <a:lnTo>
                  <a:pt x="31" y="1"/>
                </a:lnTo>
                <a:lnTo>
                  <a:pt x="36" y="6"/>
                </a:lnTo>
                <a:lnTo>
                  <a:pt x="39" y="10"/>
                </a:lnTo>
                <a:lnTo>
                  <a:pt x="30" y="13"/>
                </a:lnTo>
                <a:lnTo>
                  <a:pt x="16" y="17"/>
                </a:lnTo>
                <a:lnTo>
                  <a:pt x="8" y="15"/>
                </a:lnTo>
                <a:lnTo>
                  <a:pt x="0" y="10"/>
                </a:lnTo>
              </a:path>
            </a:pathLst>
          </a:custGeom>
          <a:solidFill>
            <a:srgbClr val="603000"/>
          </a:solidFill>
          <a:ln w="12700" cap="rnd">
            <a:noFill/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81" name="Freeform 49"/>
          <p:cNvSpPr>
            <a:spLocks/>
          </p:cNvSpPr>
          <p:nvPr/>
        </p:nvSpPr>
        <p:spPr bwMode="auto">
          <a:xfrm>
            <a:off x="1238251" y="1974851"/>
            <a:ext cx="101600" cy="31750"/>
          </a:xfrm>
          <a:custGeom>
            <a:avLst/>
            <a:gdLst>
              <a:gd name="T0" fmla="*/ 0 w 64"/>
              <a:gd name="T1" fmla="*/ 2147483647 h 20"/>
              <a:gd name="T2" fmla="*/ 2147483647 w 64"/>
              <a:gd name="T3" fmla="*/ 2147483647 h 20"/>
              <a:gd name="T4" fmla="*/ 2147483647 w 64"/>
              <a:gd name="T5" fmla="*/ 2147483647 h 20"/>
              <a:gd name="T6" fmla="*/ 2147483647 w 64"/>
              <a:gd name="T7" fmla="*/ 2147483647 h 20"/>
              <a:gd name="T8" fmla="*/ 2147483647 w 64"/>
              <a:gd name="T9" fmla="*/ 2147483647 h 20"/>
              <a:gd name="T10" fmla="*/ 2147483647 w 64"/>
              <a:gd name="T11" fmla="*/ 2147483647 h 20"/>
              <a:gd name="T12" fmla="*/ 2147483647 w 64"/>
              <a:gd name="T13" fmla="*/ 2147483647 h 20"/>
              <a:gd name="T14" fmla="*/ 2147483647 w 64"/>
              <a:gd name="T15" fmla="*/ 2147483647 h 20"/>
              <a:gd name="T16" fmla="*/ 2147483647 w 64"/>
              <a:gd name="T17" fmla="*/ 2147483647 h 20"/>
              <a:gd name="T18" fmla="*/ 2147483647 w 64"/>
              <a:gd name="T19" fmla="*/ 0 h 20"/>
              <a:gd name="T20" fmla="*/ 0 w 64"/>
              <a:gd name="T21" fmla="*/ 2147483647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4"/>
              <a:gd name="T34" fmla="*/ 0 h 20"/>
              <a:gd name="T35" fmla="*/ 64 w 64"/>
              <a:gd name="T36" fmla="*/ 20 h 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4" h="20">
                <a:moveTo>
                  <a:pt x="0" y="8"/>
                </a:moveTo>
                <a:lnTo>
                  <a:pt x="5" y="19"/>
                </a:lnTo>
                <a:lnTo>
                  <a:pt x="16" y="12"/>
                </a:lnTo>
                <a:lnTo>
                  <a:pt x="31" y="8"/>
                </a:lnTo>
                <a:lnTo>
                  <a:pt x="46" y="8"/>
                </a:lnTo>
                <a:lnTo>
                  <a:pt x="63" y="12"/>
                </a:lnTo>
                <a:lnTo>
                  <a:pt x="46" y="1"/>
                </a:lnTo>
                <a:lnTo>
                  <a:pt x="26" y="1"/>
                </a:lnTo>
                <a:lnTo>
                  <a:pt x="13" y="3"/>
                </a:lnTo>
                <a:lnTo>
                  <a:pt x="14" y="0"/>
                </a:lnTo>
                <a:lnTo>
                  <a:pt x="0" y="8"/>
                </a:lnTo>
              </a:path>
            </a:pathLst>
          </a:custGeom>
          <a:solidFill>
            <a:srgbClr val="603000"/>
          </a:solidFill>
          <a:ln w="12700" cap="rnd">
            <a:noFill/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82" name="Freeform 50"/>
          <p:cNvSpPr>
            <a:spLocks/>
          </p:cNvSpPr>
          <p:nvPr/>
        </p:nvSpPr>
        <p:spPr bwMode="auto">
          <a:xfrm>
            <a:off x="1039814" y="1984376"/>
            <a:ext cx="115887" cy="23813"/>
          </a:xfrm>
          <a:custGeom>
            <a:avLst/>
            <a:gdLst>
              <a:gd name="T0" fmla="*/ 2147483647 w 72"/>
              <a:gd name="T1" fmla="*/ 2147483647 h 15"/>
              <a:gd name="T2" fmla="*/ 2147483647 w 72"/>
              <a:gd name="T3" fmla="*/ 2147483647 h 15"/>
              <a:gd name="T4" fmla="*/ 2147483647 w 72"/>
              <a:gd name="T5" fmla="*/ 2147483647 h 15"/>
              <a:gd name="T6" fmla="*/ 2147483647 w 72"/>
              <a:gd name="T7" fmla="*/ 2147483647 h 15"/>
              <a:gd name="T8" fmla="*/ 2147483647 w 72"/>
              <a:gd name="T9" fmla="*/ 2147483647 h 15"/>
              <a:gd name="T10" fmla="*/ 2147483647 w 72"/>
              <a:gd name="T11" fmla="*/ 2147483647 h 15"/>
              <a:gd name="T12" fmla="*/ 2147483647 w 72"/>
              <a:gd name="T13" fmla="*/ 2147483647 h 15"/>
              <a:gd name="T14" fmla="*/ 0 w 72"/>
              <a:gd name="T15" fmla="*/ 2147483647 h 15"/>
              <a:gd name="T16" fmla="*/ 2147483647 w 72"/>
              <a:gd name="T17" fmla="*/ 2147483647 h 15"/>
              <a:gd name="T18" fmla="*/ 2147483647 w 72"/>
              <a:gd name="T19" fmla="*/ 2147483647 h 15"/>
              <a:gd name="T20" fmla="*/ 2147483647 w 72"/>
              <a:gd name="T21" fmla="*/ 2147483647 h 15"/>
              <a:gd name="T22" fmla="*/ 2147483647 w 72"/>
              <a:gd name="T23" fmla="*/ 0 h 15"/>
              <a:gd name="T24" fmla="*/ 2147483647 w 72"/>
              <a:gd name="T25" fmla="*/ 2147483647 h 15"/>
              <a:gd name="T26" fmla="*/ 2147483647 w 72"/>
              <a:gd name="T27" fmla="*/ 2147483647 h 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15"/>
              <a:gd name="T44" fmla="*/ 72 w 72"/>
              <a:gd name="T45" fmla="*/ 15 h 1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15">
                <a:moveTo>
                  <a:pt x="63" y="1"/>
                </a:moveTo>
                <a:lnTo>
                  <a:pt x="71" y="8"/>
                </a:lnTo>
                <a:lnTo>
                  <a:pt x="69" y="14"/>
                </a:lnTo>
                <a:lnTo>
                  <a:pt x="62" y="13"/>
                </a:lnTo>
                <a:lnTo>
                  <a:pt x="44" y="8"/>
                </a:lnTo>
                <a:lnTo>
                  <a:pt x="25" y="8"/>
                </a:lnTo>
                <a:lnTo>
                  <a:pt x="6" y="11"/>
                </a:lnTo>
                <a:lnTo>
                  <a:pt x="0" y="13"/>
                </a:lnTo>
                <a:lnTo>
                  <a:pt x="19" y="4"/>
                </a:lnTo>
                <a:lnTo>
                  <a:pt x="17" y="3"/>
                </a:lnTo>
                <a:lnTo>
                  <a:pt x="29" y="3"/>
                </a:lnTo>
                <a:lnTo>
                  <a:pt x="29" y="0"/>
                </a:lnTo>
                <a:lnTo>
                  <a:pt x="50" y="2"/>
                </a:lnTo>
                <a:lnTo>
                  <a:pt x="63" y="1"/>
                </a:lnTo>
              </a:path>
            </a:pathLst>
          </a:custGeom>
          <a:solidFill>
            <a:srgbClr val="603000"/>
          </a:solidFill>
          <a:ln w="12700" cap="rnd">
            <a:noFill/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83" name="Freeform 51"/>
          <p:cNvSpPr>
            <a:spLocks/>
          </p:cNvSpPr>
          <p:nvPr/>
        </p:nvSpPr>
        <p:spPr bwMode="auto">
          <a:xfrm>
            <a:off x="1244601" y="2011364"/>
            <a:ext cx="87313" cy="39687"/>
          </a:xfrm>
          <a:custGeom>
            <a:avLst/>
            <a:gdLst>
              <a:gd name="T0" fmla="*/ 2147483647 w 55"/>
              <a:gd name="T1" fmla="*/ 2147483647 h 25"/>
              <a:gd name="T2" fmla="*/ 2147483647 w 55"/>
              <a:gd name="T3" fmla="*/ 2147483647 h 25"/>
              <a:gd name="T4" fmla="*/ 2147483647 w 55"/>
              <a:gd name="T5" fmla="*/ 2147483647 h 25"/>
              <a:gd name="T6" fmla="*/ 2147483647 w 55"/>
              <a:gd name="T7" fmla="*/ 2147483647 h 25"/>
              <a:gd name="T8" fmla="*/ 2147483647 w 55"/>
              <a:gd name="T9" fmla="*/ 2147483647 h 25"/>
              <a:gd name="T10" fmla="*/ 2147483647 w 55"/>
              <a:gd name="T11" fmla="*/ 2147483647 h 25"/>
              <a:gd name="T12" fmla="*/ 2147483647 w 55"/>
              <a:gd name="T13" fmla="*/ 2147483647 h 25"/>
              <a:gd name="T14" fmla="*/ 2147483647 w 55"/>
              <a:gd name="T15" fmla="*/ 2147483647 h 25"/>
              <a:gd name="T16" fmla="*/ 2147483647 w 55"/>
              <a:gd name="T17" fmla="*/ 2147483647 h 25"/>
              <a:gd name="T18" fmla="*/ 2147483647 w 55"/>
              <a:gd name="T19" fmla="*/ 0 h 25"/>
              <a:gd name="T20" fmla="*/ 2147483647 w 55"/>
              <a:gd name="T21" fmla="*/ 0 h 25"/>
              <a:gd name="T22" fmla="*/ 2147483647 w 55"/>
              <a:gd name="T23" fmla="*/ 0 h 25"/>
              <a:gd name="T24" fmla="*/ 2147483647 w 55"/>
              <a:gd name="T25" fmla="*/ 2147483647 h 25"/>
              <a:gd name="T26" fmla="*/ 2147483647 w 55"/>
              <a:gd name="T27" fmla="*/ 2147483647 h 25"/>
              <a:gd name="T28" fmla="*/ 0 w 55"/>
              <a:gd name="T29" fmla="*/ 2147483647 h 25"/>
              <a:gd name="T30" fmla="*/ 2147483647 w 55"/>
              <a:gd name="T31" fmla="*/ 2147483647 h 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5"/>
              <a:gd name="T49" fmla="*/ 0 h 25"/>
              <a:gd name="T50" fmla="*/ 55 w 55"/>
              <a:gd name="T51" fmla="*/ 25 h 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5" h="25">
                <a:moveTo>
                  <a:pt x="2" y="18"/>
                </a:moveTo>
                <a:lnTo>
                  <a:pt x="8" y="24"/>
                </a:lnTo>
                <a:lnTo>
                  <a:pt x="6" y="14"/>
                </a:lnTo>
                <a:lnTo>
                  <a:pt x="11" y="6"/>
                </a:lnTo>
                <a:lnTo>
                  <a:pt x="22" y="1"/>
                </a:lnTo>
                <a:lnTo>
                  <a:pt x="30" y="1"/>
                </a:lnTo>
                <a:lnTo>
                  <a:pt x="47" y="4"/>
                </a:lnTo>
                <a:lnTo>
                  <a:pt x="54" y="9"/>
                </a:lnTo>
                <a:lnTo>
                  <a:pt x="46" y="2"/>
                </a:lnTo>
                <a:lnTo>
                  <a:pt x="40" y="0"/>
                </a:lnTo>
                <a:lnTo>
                  <a:pt x="30" y="0"/>
                </a:lnTo>
                <a:lnTo>
                  <a:pt x="16" y="0"/>
                </a:lnTo>
                <a:lnTo>
                  <a:pt x="10" y="2"/>
                </a:lnTo>
                <a:lnTo>
                  <a:pt x="3" y="6"/>
                </a:lnTo>
                <a:lnTo>
                  <a:pt x="0" y="10"/>
                </a:lnTo>
                <a:lnTo>
                  <a:pt x="2" y="18"/>
                </a:lnTo>
              </a:path>
            </a:pathLst>
          </a:custGeom>
          <a:solidFill>
            <a:srgbClr val="603000"/>
          </a:solidFill>
          <a:ln w="12700" cap="rnd">
            <a:noFill/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84" name="Freeform 52"/>
          <p:cNvSpPr>
            <a:spLocks/>
          </p:cNvSpPr>
          <p:nvPr/>
        </p:nvSpPr>
        <p:spPr bwMode="auto">
          <a:xfrm>
            <a:off x="1063625" y="2022475"/>
            <a:ext cx="80963" cy="14288"/>
          </a:xfrm>
          <a:custGeom>
            <a:avLst/>
            <a:gdLst>
              <a:gd name="T0" fmla="*/ 2147483647 w 51"/>
              <a:gd name="T1" fmla="*/ 2147483647 h 9"/>
              <a:gd name="T2" fmla="*/ 2147483647 w 51"/>
              <a:gd name="T3" fmla="*/ 2147483647 h 9"/>
              <a:gd name="T4" fmla="*/ 2147483647 w 51"/>
              <a:gd name="T5" fmla="*/ 2147483647 h 9"/>
              <a:gd name="T6" fmla="*/ 2147483647 w 51"/>
              <a:gd name="T7" fmla="*/ 2147483647 h 9"/>
              <a:gd name="T8" fmla="*/ 2147483647 w 51"/>
              <a:gd name="T9" fmla="*/ 2147483647 h 9"/>
              <a:gd name="T10" fmla="*/ 2147483647 w 51"/>
              <a:gd name="T11" fmla="*/ 2147483647 h 9"/>
              <a:gd name="T12" fmla="*/ 2147483647 w 51"/>
              <a:gd name="T13" fmla="*/ 2147483647 h 9"/>
              <a:gd name="T14" fmla="*/ 2147483647 w 51"/>
              <a:gd name="T15" fmla="*/ 2147483647 h 9"/>
              <a:gd name="T16" fmla="*/ 0 w 51"/>
              <a:gd name="T17" fmla="*/ 2147483647 h 9"/>
              <a:gd name="T18" fmla="*/ 2147483647 w 51"/>
              <a:gd name="T19" fmla="*/ 2147483647 h 9"/>
              <a:gd name="T20" fmla="*/ 2147483647 w 51"/>
              <a:gd name="T21" fmla="*/ 2147483647 h 9"/>
              <a:gd name="T22" fmla="*/ 2147483647 w 51"/>
              <a:gd name="T23" fmla="*/ 0 h 9"/>
              <a:gd name="T24" fmla="*/ 2147483647 w 51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1"/>
              <a:gd name="T40" fmla="*/ 0 h 9"/>
              <a:gd name="T41" fmla="*/ 51 w 51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1" h="9">
                <a:moveTo>
                  <a:pt x="50" y="2"/>
                </a:moveTo>
                <a:lnTo>
                  <a:pt x="48" y="3"/>
                </a:lnTo>
                <a:lnTo>
                  <a:pt x="42" y="3"/>
                </a:lnTo>
                <a:lnTo>
                  <a:pt x="35" y="2"/>
                </a:lnTo>
                <a:lnTo>
                  <a:pt x="23" y="1"/>
                </a:lnTo>
                <a:lnTo>
                  <a:pt x="15" y="3"/>
                </a:lnTo>
                <a:lnTo>
                  <a:pt x="10" y="5"/>
                </a:lnTo>
                <a:lnTo>
                  <a:pt x="2" y="8"/>
                </a:lnTo>
                <a:lnTo>
                  <a:pt x="0" y="7"/>
                </a:lnTo>
                <a:lnTo>
                  <a:pt x="11" y="3"/>
                </a:lnTo>
                <a:lnTo>
                  <a:pt x="22" y="1"/>
                </a:lnTo>
                <a:lnTo>
                  <a:pt x="37" y="0"/>
                </a:lnTo>
                <a:lnTo>
                  <a:pt x="50" y="2"/>
                </a:lnTo>
              </a:path>
            </a:pathLst>
          </a:custGeom>
          <a:solidFill>
            <a:srgbClr val="603000"/>
          </a:solidFill>
          <a:ln w="12700" cap="rnd">
            <a:noFill/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85" name="Freeform 53"/>
          <p:cNvSpPr>
            <a:spLocks/>
          </p:cNvSpPr>
          <p:nvPr/>
        </p:nvSpPr>
        <p:spPr bwMode="auto">
          <a:xfrm>
            <a:off x="1144589" y="2005014"/>
            <a:ext cx="107951" cy="187325"/>
          </a:xfrm>
          <a:custGeom>
            <a:avLst/>
            <a:gdLst>
              <a:gd name="T0" fmla="*/ 2147483647 w 68"/>
              <a:gd name="T1" fmla="*/ 2147483647 h 118"/>
              <a:gd name="T2" fmla="*/ 2147483647 w 68"/>
              <a:gd name="T3" fmla="*/ 2147483647 h 118"/>
              <a:gd name="T4" fmla="*/ 2147483647 w 68"/>
              <a:gd name="T5" fmla="*/ 2147483647 h 118"/>
              <a:gd name="T6" fmla="*/ 2147483647 w 68"/>
              <a:gd name="T7" fmla="*/ 2147483647 h 118"/>
              <a:gd name="T8" fmla="*/ 2147483647 w 68"/>
              <a:gd name="T9" fmla="*/ 2147483647 h 118"/>
              <a:gd name="T10" fmla="*/ 2147483647 w 68"/>
              <a:gd name="T11" fmla="*/ 2147483647 h 118"/>
              <a:gd name="T12" fmla="*/ 2147483647 w 68"/>
              <a:gd name="T13" fmla="*/ 2147483647 h 118"/>
              <a:gd name="T14" fmla="*/ 2147483647 w 68"/>
              <a:gd name="T15" fmla="*/ 2147483647 h 118"/>
              <a:gd name="T16" fmla="*/ 2147483647 w 68"/>
              <a:gd name="T17" fmla="*/ 2147483647 h 118"/>
              <a:gd name="T18" fmla="*/ 2147483647 w 68"/>
              <a:gd name="T19" fmla="*/ 2147483647 h 118"/>
              <a:gd name="T20" fmla="*/ 2147483647 w 68"/>
              <a:gd name="T21" fmla="*/ 2147483647 h 118"/>
              <a:gd name="T22" fmla="*/ 2147483647 w 68"/>
              <a:gd name="T23" fmla="*/ 2147483647 h 118"/>
              <a:gd name="T24" fmla="*/ 2147483647 w 68"/>
              <a:gd name="T25" fmla="*/ 2147483647 h 118"/>
              <a:gd name="T26" fmla="*/ 2147483647 w 68"/>
              <a:gd name="T27" fmla="*/ 2147483647 h 118"/>
              <a:gd name="T28" fmla="*/ 2147483647 w 68"/>
              <a:gd name="T29" fmla="*/ 2147483647 h 118"/>
              <a:gd name="T30" fmla="*/ 2147483647 w 68"/>
              <a:gd name="T31" fmla="*/ 2147483647 h 118"/>
              <a:gd name="T32" fmla="*/ 2147483647 w 68"/>
              <a:gd name="T33" fmla="*/ 2147483647 h 118"/>
              <a:gd name="T34" fmla="*/ 2147483647 w 68"/>
              <a:gd name="T35" fmla="*/ 2147483647 h 118"/>
              <a:gd name="T36" fmla="*/ 2147483647 w 68"/>
              <a:gd name="T37" fmla="*/ 2147483647 h 118"/>
              <a:gd name="T38" fmla="*/ 2147483647 w 68"/>
              <a:gd name="T39" fmla="*/ 2147483647 h 118"/>
              <a:gd name="T40" fmla="*/ 2147483647 w 68"/>
              <a:gd name="T41" fmla="*/ 2147483647 h 118"/>
              <a:gd name="T42" fmla="*/ 2147483647 w 68"/>
              <a:gd name="T43" fmla="*/ 2147483647 h 118"/>
              <a:gd name="T44" fmla="*/ 2147483647 w 68"/>
              <a:gd name="T45" fmla="*/ 2147483647 h 118"/>
              <a:gd name="T46" fmla="*/ 2147483647 w 68"/>
              <a:gd name="T47" fmla="*/ 2147483647 h 118"/>
              <a:gd name="T48" fmla="*/ 2147483647 w 68"/>
              <a:gd name="T49" fmla="*/ 2147483647 h 118"/>
              <a:gd name="T50" fmla="*/ 2147483647 w 68"/>
              <a:gd name="T51" fmla="*/ 2147483647 h 118"/>
              <a:gd name="T52" fmla="*/ 0 w 68"/>
              <a:gd name="T53" fmla="*/ 0 h 118"/>
              <a:gd name="T54" fmla="*/ 2147483647 w 68"/>
              <a:gd name="T55" fmla="*/ 2147483647 h 118"/>
              <a:gd name="T56" fmla="*/ 2147483647 w 68"/>
              <a:gd name="T57" fmla="*/ 2147483647 h 118"/>
              <a:gd name="T58" fmla="*/ 2147483647 w 68"/>
              <a:gd name="T59" fmla="*/ 2147483647 h 118"/>
              <a:gd name="T60" fmla="*/ 2147483647 w 68"/>
              <a:gd name="T61" fmla="*/ 2147483647 h 11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8"/>
              <a:gd name="T94" fmla="*/ 0 h 118"/>
              <a:gd name="T95" fmla="*/ 68 w 68"/>
              <a:gd name="T96" fmla="*/ 118 h 11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8" h="118">
                <a:moveTo>
                  <a:pt x="24" y="27"/>
                </a:moveTo>
                <a:lnTo>
                  <a:pt x="25" y="66"/>
                </a:lnTo>
                <a:lnTo>
                  <a:pt x="25" y="82"/>
                </a:lnTo>
                <a:lnTo>
                  <a:pt x="17" y="92"/>
                </a:lnTo>
                <a:lnTo>
                  <a:pt x="22" y="99"/>
                </a:lnTo>
                <a:lnTo>
                  <a:pt x="31" y="102"/>
                </a:lnTo>
                <a:lnTo>
                  <a:pt x="38" y="108"/>
                </a:lnTo>
                <a:lnTo>
                  <a:pt x="48" y="108"/>
                </a:lnTo>
                <a:lnTo>
                  <a:pt x="55" y="106"/>
                </a:lnTo>
                <a:lnTo>
                  <a:pt x="64" y="98"/>
                </a:lnTo>
                <a:lnTo>
                  <a:pt x="67" y="93"/>
                </a:lnTo>
                <a:lnTo>
                  <a:pt x="60" y="106"/>
                </a:lnTo>
                <a:lnTo>
                  <a:pt x="54" y="110"/>
                </a:lnTo>
                <a:lnTo>
                  <a:pt x="49" y="112"/>
                </a:lnTo>
                <a:lnTo>
                  <a:pt x="46" y="115"/>
                </a:lnTo>
                <a:lnTo>
                  <a:pt x="38" y="117"/>
                </a:lnTo>
                <a:lnTo>
                  <a:pt x="31" y="116"/>
                </a:lnTo>
                <a:lnTo>
                  <a:pt x="24" y="112"/>
                </a:lnTo>
                <a:lnTo>
                  <a:pt x="16" y="107"/>
                </a:lnTo>
                <a:lnTo>
                  <a:pt x="11" y="102"/>
                </a:lnTo>
                <a:lnTo>
                  <a:pt x="11" y="93"/>
                </a:lnTo>
                <a:lnTo>
                  <a:pt x="18" y="80"/>
                </a:lnTo>
                <a:lnTo>
                  <a:pt x="19" y="69"/>
                </a:lnTo>
                <a:lnTo>
                  <a:pt x="19" y="52"/>
                </a:lnTo>
                <a:lnTo>
                  <a:pt x="16" y="25"/>
                </a:lnTo>
                <a:lnTo>
                  <a:pt x="10" y="14"/>
                </a:lnTo>
                <a:lnTo>
                  <a:pt x="0" y="0"/>
                </a:lnTo>
                <a:lnTo>
                  <a:pt x="8" y="3"/>
                </a:lnTo>
                <a:lnTo>
                  <a:pt x="17" y="9"/>
                </a:lnTo>
                <a:lnTo>
                  <a:pt x="22" y="18"/>
                </a:lnTo>
                <a:lnTo>
                  <a:pt x="24" y="27"/>
                </a:lnTo>
              </a:path>
            </a:pathLst>
          </a:custGeom>
          <a:solidFill>
            <a:srgbClr val="603000"/>
          </a:solidFill>
          <a:ln w="12700" cap="rnd">
            <a:noFill/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86" name="Freeform 54"/>
          <p:cNvSpPr>
            <a:spLocks/>
          </p:cNvSpPr>
          <p:nvPr/>
        </p:nvSpPr>
        <p:spPr bwMode="auto">
          <a:xfrm>
            <a:off x="1141413" y="2214563"/>
            <a:ext cx="152400" cy="20637"/>
          </a:xfrm>
          <a:custGeom>
            <a:avLst/>
            <a:gdLst>
              <a:gd name="T0" fmla="*/ 2147483647 w 97"/>
              <a:gd name="T1" fmla="*/ 2147483647 h 13"/>
              <a:gd name="T2" fmla="*/ 2147483647 w 97"/>
              <a:gd name="T3" fmla="*/ 2147483647 h 13"/>
              <a:gd name="T4" fmla="*/ 2147483647 w 97"/>
              <a:gd name="T5" fmla="*/ 2147483647 h 13"/>
              <a:gd name="T6" fmla="*/ 2147483647 w 97"/>
              <a:gd name="T7" fmla="*/ 2147483647 h 13"/>
              <a:gd name="T8" fmla="*/ 2147483647 w 97"/>
              <a:gd name="T9" fmla="*/ 2147483647 h 13"/>
              <a:gd name="T10" fmla="*/ 2147483647 w 97"/>
              <a:gd name="T11" fmla="*/ 2147483647 h 13"/>
              <a:gd name="T12" fmla="*/ 0 w 97"/>
              <a:gd name="T13" fmla="*/ 2147483647 h 13"/>
              <a:gd name="T14" fmla="*/ 2147483647 w 97"/>
              <a:gd name="T15" fmla="*/ 2147483647 h 13"/>
              <a:gd name="T16" fmla="*/ 2147483647 w 97"/>
              <a:gd name="T17" fmla="*/ 2147483647 h 13"/>
              <a:gd name="T18" fmla="*/ 2147483647 w 97"/>
              <a:gd name="T19" fmla="*/ 2147483647 h 13"/>
              <a:gd name="T20" fmla="*/ 2147483647 w 97"/>
              <a:gd name="T21" fmla="*/ 2147483647 h 13"/>
              <a:gd name="T22" fmla="*/ 2147483647 w 97"/>
              <a:gd name="T23" fmla="*/ 2147483647 h 13"/>
              <a:gd name="T24" fmla="*/ 2147483647 w 97"/>
              <a:gd name="T25" fmla="*/ 2147483647 h 13"/>
              <a:gd name="T26" fmla="*/ 2147483647 w 97"/>
              <a:gd name="T27" fmla="*/ 2147483647 h 13"/>
              <a:gd name="T28" fmla="*/ 2147483647 w 97"/>
              <a:gd name="T29" fmla="*/ 2147483647 h 13"/>
              <a:gd name="T30" fmla="*/ 2147483647 w 97"/>
              <a:gd name="T31" fmla="*/ 2147483647 h 13"/>
              <a:gd name="T32" fmla="*/ 2147483647 w 97"/>
              <a:gd name="T33" fmla="*/ 2147483647 h 13"/>
              <a:gd name="T34" fmla="*/ 2147483647 w 97"/>
              <a:gd name="T35" fmla="*/ 2147483647 h 13"/>
              <a:gd name="T36" fmla="*/ 2147483647 w 97"/>
              <a:gd name="T37" fmla="*/ 2147483647 h 13"/>
              <a:gd name="T38" fmla="*/ 2147483647 w 97"/>
              <a:gd name="T39" fmla="*/ 0 h 13"/>
              <a:gd name="T40" fmla="*/ 2147483647 w 97"/>
              <a:gd name="T41" fmla="*/ 2147483647 h 1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7"/>
              <a:gd name="T64" fmla="*/ 0 h 13"/>
              <a:gd name="T65" fmla="*/ 97 w 97"/>
              <a:gd name="T66" fmla="*/ 13 h 1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7" h="13">
                <a:moveTo>
                  <a:pt x="50" y="4"/>
                </a:moveTo>
                <a:lnTo>
                  <a:pt x="40" y="2"/>
                </a:lnTo>
                <a:lnTo>
                  <a:pt x="30" y="4"/>
                </a:lnTo>
                <a:lnTo>
                  <a:pt x="17" y="7"/>
                </a:lnTo>
                <a:lnTo>
                  <a:pt x="6" y="7"/>
                </a:lnTo>
                <a:lnTo>
                  <a:pt x="2" y="6"/>
                </a:lnTo>
                <a:lnTo>
                  <a:pt x="0" y="9"/>
                </a:lnTo>
                <a:lnTo>
                  <a:pt x="3" y="12"/>
                </a:lnTo>
                <a:lnTo>
                  <a:pt x="7" y="10"/>
                </a:lnTo>
                <a:lnTo>
                  <a:pt x="24" y="8"/>
                </a:lnTo>
                <a:lnTo>
                  <a:pt x="40" y="6"/>
                </a:lnTo>
                <a:lnTo>
                  <a:pt x="50" y="7"/>
                </a:lnTo>
                <a:lnTo>
                  <a:pt x="61" y="5"/>
                </a:lnTo>
                <a:lnTo>
                  <a:pt x="81" y="7"/>
                </a:lnTo>
                <a:lnTo>
                  <a:pt x="90" y="8"/>
                </a:lnTo>
                <a:lnTo>
                  <a:pt x="96" y="5"/>
                </a:lnTo>
                <a:lnTo>
                  <a:pt x="90" y="3"/>
                </a:lnTo>
                <a:lnTo>
                  <a:pt x="82" y="3"/>
                </a:lnTo>
                <a:lnTo>
                  <a:pt x="72" y="4"/>
                </a:lnTo>
                <a:lnTo>
                  <a:pt x="58" y="0"/>
                </a:lnTo>
                <a:lnTo>
                  <a:pt x="50" y="4"/>
                </a:lnTo>
              </a:path>
            </a:pathLst>
          </a:custGeom>
          <a:solidFill>
            <a:srgbClr val="603000"/>
          </a:solidFill>
          <a:ln w="12700" cap="rnd">
            <a:noFill/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87" name="Freeform 55"/>
          <p:cNvSpPr>
            <a:spLocks/>
          </p:cNvSpPr>
          <p:nvPr/>
        </p:nvSpPr>
        <p:spPr bwMode="auto">
          <a:xfrm>
            <a:off x="1182688" y="2252664"/>
            <a:ext cx="76200" cy="3175"/>
          </a:xfrm>
          <a:custGeom>
            <a:avLst/>
            <a:gdLst>
              <a:gd name="T0" fmla="*/ 2147483647 w 48"/>
              <a:gd name="T1" fmla="*/ 0 h 2"/>
              <a:gd name="T2" fmla="*/ 2147483647 w 48"/>
              <a:gd name="T3" fmla="*/ 0 h 2"/>
              <a:gd name="T4" fmla="*/ 2147483647 w 48"/>
              <a:gd name="T5" fmla="*/ 0 h 2"/>
              <a:gd name="T6" fmla="*/ 2147483647 w 48"/>
              <a:gd name="T7" fmla="*/ 2147483647 h 2"/>
              <a:gd name="T8" fmla="*/ 2147483647 w 48"/>
              <a:gd name="T9" fmla="*/ 2147483647 h 2"/>
              <a:gd name="T10" fmla="*/ 2147483647 w 48"/>
              <a:gd name="T11" fmla="*/ 2147483647 h 2"/>
              <a:gd name="T12" fmla="*/ 2147483647 w 48"/>
              <a:gd name="T13" fmla="*/ 2147483647 h 2"/>
              <a:gd name="T14" fmla="*/ 0 w 48"/>
              <a:gd name="T15" fmla="*/ 0 h 2"/>
              <a:gd name="T16" fmla="*/ 2147483647 w 48"/>
              <a:gd name="T17" fmla="*/ 0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"/>
              <a:gd name="T28" fmla="*/ 0 h 2"/>
              <a:gd name="T29" fmla="*/ 48 w 48"/>
              <a:gd name="T30" fmla="*/ 2 h 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" h="2">
                <a:moveTo>
                  <a:pt x="13" y="0"/>
                </a:moveTo>
                <a:lnTo>
                  <a:pt x="27" y="0"/>
                </a:lnTo>
                <a:lnTo>
                  <a:pt x="47" y="0"/>
                </a:lnTo>
                <a:lnTo>
                  <a:pt x="40" y="1"/>
                </a:lnTo>
                <a:lnTo>
                  <a:pt x="29" y="1"/>
                </a:lnTo>
                <a:lnTo>
                  <a:pt x="13" y="1"/>
                </a:lnTo>
                <a:lnTo>
                  <a:pt x="2" y="1"/>
                </a:lnTo>
                <a:lnTo>
                  <a:pt x="0" y="0"/>
                </a:lnTo>
                <a:lnTo>
                  <a:pt x="13" y="0"/>
                </a:lnTo>
              </a:path>
            </a:pathLst>
          </a:custGeom>
          <a:solidFill>
            <a:srgbClr val="603000"/>
          </a:solidFill>
          <a:ln w="12700" cap="rnd">
            <a:noFill/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88" name="Freeform 56"/>
          <p:cNvSpPr>
            <a:spLocks/>
          </p:cNvSpPr>
          <p:nvPr/>
        </p:nvSpPr>
        <p:spPr bwMode="auto">
          <a:xfrm>
            <a:off x="995364" y="2090739"/>
            <a:ext cx="15875" cy="71437"/>
          </a:xfrm>
          <a:custGeom>
            <a:avLst/>
            <a:gdLst>
              <a:gd name="T0" fmla="*/ 2147483647 w 10"/>
              <a:gd name="T1" fmla="*/ 0 h 45"/>
              <a:gd name="T2" fmla="*/ 2147483647 w 10"/>
              <a:gd name="T3" fmla="*/ 2147483647 h 45"/>
              <a:gd name="T4" fmla="*/ 2147483647 w 10"/>
              <a:gd name="T5" fmla="*/ 2147483647 h 45"/>
              <a:gd name="T6" fmla="*/ 2147483647 w 10"/>
              <a:gd name="T7" fmla="*/ 2147483647 h 45"/>
              <a:gd name="T8" fmla="*/ 2147483647 w 10"/>
              <a:gd name="T9" fmla="*/ 2147483647 h 45"/>
              <a:gd name="T10" fmla="*/ 0 w 10"/>
              <a:gd name="T11" fmla="*/ 2147483647 h 45"/>
              <a:gd name="T12" fmla="*/ 2147483647 w 10"/>
              <a:gd name="T13" fmla="*/ 0 h 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45"/>
              <a:gd name="T23" fmla="*/ 10 w 10"/>
              <a:gd name="T24" fmla="*/ 45 h 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45">
                <a:moveTo>
                  <a:pt x="2" y="0"/>
                </a:moveTo>
                <a:lnTo>
                  <a:pt x="2" y="18"/>
                </a:lnTo>
                <a:lnTo>
                  <a:pt x="9" y="28"/>
                </a:lnTo>
                <a:lnTo>
                  <a:pt x="7" y="44"/>
                </a:lnTo>
                <a:lnTo>
                  <a:pt x="1" y="25"/>
                </a:lnTo>
                <a:lnTo>
                  <a:pt x="0" y="14"/>
                </a:lnTo>
                <a:lnTo>
                  <a:pt x="2" y="0"/>
                </a:lnTo>
              </a:path>
            </a:pathLst>
          </a:custGeom>
          <a:solidFill>
            <a:srgbClr val="603000"/>
          </a:solidFill>
          <a:ln w="12700" cap="rnd">
            <a:noFill/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89" name="Freeform 57"/>
          <p:cNvSpPr>
            <a:spLocks/>
          </p:cNvSpPr>
          <p:nvPr/>
        </p:nvSpPr>
        <p:spPr bwMode="auto">
          <a:xfrm>
            <a:off x="1365249" y="2051051"/>
            <a:ext cx="7939" cy="104775"/>
          </a:xfrm>
          <a:custGeom>
            <a:avLst/>
            <a:gdLst>
              <a:gd name="T0" fmla="*/ 2147483647 w 6"/>
              <a:gd name="T1" fmla="*/ 0 h 66"/>
              <a:gd name="T2" fmla="*/ 2147483647 w 6"/>
              <a:gd name="T3" fmla="*/ 2147483647 h 66"/>
              <a:gd name="T4" fmla="*/ 2147483647 w 6"/>
              <a:gd name="T5" fmla="*/ 2147483647 h 66"/>
              <a:gd name="T6" fmla="*/ 0 w 6"/>
              <a:gd name="T7" fmla="*/ 2147483647 h 66"/>
              <a:gd name="T8" fmla="*/ 2147483647 w 6"/>
              <a:gd name="T9" fmla="*/ 2147483647 h 66"/>
              <a:gd name="T10" fmla="*/ 2147483647 w 6"/>
              <a:gd name="T11" fmla="*/ 2147483647 h 66"/>
              <a:gd name="T12" fmla="*/ 2147483647 w 6"/>
              <a:gd name="T13" fmla="*/ 0 h 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66"/>
              <a:gd name="T23" fmla="*/ 6 w 6"/>
              <a:gd name="T24" fmla="*/ 66 h 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66">
                <a:moveTo>
                  <a:pt x="1" y="0"/>
                </a:moveTo>
                <a:lnTo>
                  <a:pt x="3" y="19"/>
                </a:lnTo>
                <a:lnTo>
                  <a:pt x="2" y="40"/>
                </a:lnTo>
                <a:lnTo>
                  <a:pt x="0" y="65"/>
                </a:lnTo>
                <a:lnTo>
                  <a:pt x="5" y="41"/>
                </a:lnTo>
                <a:lnTo>
                  <a:pt x="5" y="30"/>
                </a:lnTo>
                <a:lnTo>
                  <a:pt x="1" y="0"/>
                </a:lnTo>
              </a:path>
            </a:pathLst>
          </a:custGeom>
          <a:solidFill>
            <a:srgbClr val="603000"/>
          </a:solidFill>
          <a:ln w="12700" cap="rnd">
            <a:noFill/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90" name="Freeform 58"/>
          <p:cNvSpPr>
            <a:spLocks/>
          </p:cNvSpPr>
          <p:nvPr/>
        </p:nvSpPr>
        <p:spPr bwMode="auto">
          <a:xfrm>
            <a:off x="1014414" y="2203450"/>
            <a:ext cx="276225" cy="160338"/>
          </a:xfrm>
          <a:custGeom>
            <a:avLst/>
            <a:gdLst>
              <a:gd name="T0" fmla="*/ 2147483647 w 174"/>
              <a:gd name="T1" fmla="*/ 2147483647 h 101"/>
              <a:gd name="T2" fmla="*/ 2147483647 w 174"/>
              <a:gd name="T3" fmla="*/ 2147483647 h 101"/>
              <a:gd name="T4" fmla="*/ 2147483647 w 174"/>
              <a:gd name="T5" fmla="*/ 2147483647 h 101"/>
              <a:gd name="T6" fmla="*/ 2147483647 w 174"/>
              <a:gd name="T7" fmla="*/ 2147483647 h 101"/>
              <a:gd name="T8" fmla="*/ 2147483647 w 174"/>
              <a:gd name="T9" fmla="*/ 2147483647 h 101"/>
              <a:gd name="T10" fmla="*/ 2147483647 w 174"/>
              <a:gd name="T11" fmla="*/ 2147483647 h 101"/>
              <a:gd name="T12" fmla="*/ 2147483647 w 174"/>
              <a:gd name="T13" fmla="*/ 2147483647 h 101"/>
              <a:gd name="T14" fmla="*/ 2147483647 w 174"/>
              <a:gd name="T15" fmla="*/ 2147483647 h 101"/>
              <a:gd name="T16" fmla="*/ 2147483647 w 174"/>
              <a:gd name="T17" fmla="*/ 2147483647 h 101"/>
              <a:gd name="T18" fmla="*/ 2147483647 w 174"/>
              <a:gd name="T19" fmla="*/ 2147483647 h 101"/>
              <a:gd name="T20" fmla="*/ 2147483647 w 174"/>
              <a:gd name="T21" fmla="*/ 2147483647 h 101"/>
              <a:gd name="T22" fmla="*/ 2147483647 w 174"/>
              <a:gd name="T23" fmla="*/ 2147483647 h 101"/>
              <a:gd name="T24" fmla="*/ 2147483647 w 174"/>
              <a:gd name="T25" fmla="*/ 2147483647 h 101"/>
              <a:gd name="T26" fmla="*/ 2147483647 w 174"/>
              <a:gd name="T27" fmla="*/ 2147483647 h 101"/>
              <a:gd name="T28" fmla="*/ 2147483647 w 174"/>
              <a:gd name="T29" fmla="*/ 2147483647 h 101"/>
              <a:gd name="T30" fmla="*/ 2147483647 w 174"/>
              <a:gd name="T31" fmla="*/ 2147483647 h 101"/>
              <a:gd name="T32" fmla="*/ 2147483647 w 174"/>
              <a:gd name="T33" fmla="*/ 2147483647 h 101"/>
              <a:gd name="T34" fmla="*/ 2147483647 w 174"/>
              <a:gd name="T35" fmla="*/ 2147483647 h 101"/>
              <a:gd name="T36" fmla="*/ 2147483647 w 174"/>
              <a:gd name="T37" fmla="*/ 2147483647 h 101"/>
              <a:gd name="T38" fmla="*/ 2147483647 w 174"/>
              <a:gd name="T39" fmla="*/ 2147483647 h 101"/>
              <a:gd name="T40" fmla="*/ 2147483647 w 174"/>
              <a:gd name="T41" fmla="*/ 2147483647 h 101"/>
              <a:gd name="T42" fmla="*/ 0 w 174"/>
              <a:gd name="T43" fmla="*/ 2147483647 h 101"/>
              <a:gd name="T44" fmla="*/ 0 w 174"/>
              <a:gd name="T45" fmla="*/ 0 h 101"/>
              <a:gd name="T46" fmla="*/ 2147483647 w 174"/>
              <a:gd name="T47" fmla="*/ 2147483647 h 10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4"/>
              <a:gd name="T73" fmla="*/ 0 h 101"/>
              <a:gd name="T74" fmla="*/ 174 w 174"/>
              <a:gd name="T75" fmla="*/ 101 h 10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4" h="101">
                <a:moveTo>
                  <a:pt x="12" y="4"/>
                </a:moveTo>
                <a:lnTo>
                  <a:pt x="19" y="25"/>
                </a:lnTo>
                <a:lnTo>
                  <a:pt x="27" y="45"/>
                </a:lnTo>
                <a:lnTo>
                  <a:pt x="40" y="60"/>
                </a:lnTo>
                <a:lnTo>
                  <a:pt x="55" y="74"/>
                </a:lnTo>
                <a:lnTo>
                  <a:pt x="74" y="84"/>
                </a:lnTo>
                <a:lnTo>
                  <a:pt x="93" y="88"/>
                </a:lnTo>
                <a:lnTo>
                  <a:pt x="115" y="92"/>
                </a:lnTo>
                <a:lnTo>
                  <a:pt x="132" y="91"/>
                </a:lnTo>
                <a:lnTo>
                  <a:pt x="145" y="90"/>
                </a:lnTo>
                <a:lnTo>
                  <a:pt x="159" y="81"/>
                </a:lnTo>
                <a:lnTo>
                  <a:pt x="173" y="71"/>
                </a:lnTo>
                <a:lnTo>
                  <a:pt x="172" y="78"/>
                </a:lnTo>
                <a:lnTo>
                  <a:pt x="155" y="91"/>
                </a:lnTo>
                <a:lnTo>
                  <a:pt x="135" y="96"/>
                </a:lnTo>
                <a:lnTo>
                  <a:pt x="110" y="100"/>
                </a:lnTo>
                <a:lnTo>
                  <a:pt x="72" y="92"/>
                </a:lnTo>
                <a:lnTo>
                  <a:pt x="37" y="80"/>
                </a:lnTo>
                <a:lnTo>
                  <a:pt x="22" y="67"/>
                </a:lnTo>
                <a:lnTo>
                  <a:pt x="8" y="47"/>
                </a:lnTo>
                <a:lnTo>
                  <a:pt x="1" y="30"/>
                </a:lnTo>
                <a:lnTo>
                  <a:pt x="0" y="13"/>
                </a:lnTo>
                <a:lnTo>
                  <a:pt x="0" y="0"/>
                </a:lnTo>
                <a:lnTo>
                  <a:pt x="12" y="4"/>
                </a:lnTo>
              </a:path>
            </a:pathLst>
          </a:custGeom>
          <a:solidFill>
            <a:srgbClr val="603000"/>
          </a:solidFill>
          <a:ln w="12700" cap="rnd">
            <a:noFill/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91" name="Freeform 59"/>
          <p:cNvSpPr>
            <a:spLocks/>
          </p:cNvSpPr>
          <p:nvPr/>
        </p:nvSpPr>
        <p:spPr bwMode="auto">
          <a:xfrm>
            <a:off x="1250951" y="2141538"/>
            <a:ext cx="3175" cy="12700"/>
          </a:xfrm>
          <a:custGeom>
            <a:avLst/>
            <a:gdLst>
              <a:gd name="T0" fmla="*/ 0 w 2"/>
              <a:gd name="T1" fmla="*/ 0 h 8"/>
              <a:gd name="T2" fmla="*/ 2147483647 w 2"/>
              <a:gd name="T3" fmla="*/ 2147483647 h 8"/>
              <a:gd name="T4" fmla="*/ 2147483647 w 2"/>
              <a:gd name="T5" fmla="*/ 2147483647 h 8"/>
              <a:gd name="T6" fmla="*/ 0 w 2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8"/>
              <a:gd name="T14" fmla="*/ 2 w 2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8">
                <a:moveTo>
                  <a:pt x="0" y="0"/>
                </a:moveTo>
                <a:lnTo>
                  <a:pt x="1" y="2"/>
                </a:lnTo>
                <a:lnTo>
                  <a:pt x="1" y="7"/>
                </a:lnTo>
                <a:lnTo>
                  <a:pt x="0" y="0"/>
                </a:lnTo>
              </a:path>
            </a:pathLst>
          </a:custGeom>
          <a:solidFill>
            <a:srgbClr val="603000"/>
          </a:solidFill>
          <a:ln w="12700" cap="rnd">
            <a:noFill/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92" name="Freeform 60"/>
          <p:cNvSpPr>
            <a:spLocks/>
          </p:cNvSpPr>
          <p:nvPr/>
        </p:nvSpPr>
        <p:spPr bwMode="auto">
          <a:xfrm>
            <a:off x="1084264" y="2043113"/>
            <a:ext cx="1587" cy="9525"/>
          </a:xfrm>
          <a:custGeom>
            <a:avLst/>
            <a:gdLst>
              <a:gd name="T0" fmla="*/ 0 w 1"/>
              <a:gd name="T1" fmla="*/ 0 h 6"/>
              <a:gd name="T2" fmla="*/ 0 w 1"/>
              <a:gd name="T3" fmla="*/ 2147483647 h 6"/>
              <a:gd name="T4" fmla="*/ 0 w 1"/>
              <a:gd name="T5" fmla="*/ 2147483647 h 6"/>
              <a:gd name="T6" fmla="*/ 0 w 1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6"/>
              <a:gd name="T14" fmla="*/ 1 w 1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6">
                <a:moveTo>
                  <a:pt x="0" y="0"/>
                </a:moveTo>
                <a:lnTo>
                  <a:pt x="0" y="2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solidFill>
            <a:srgbClr val="FFC080"/>
          </a:solidFill>
          <a:ln w="12700" cap="rnd">
            <a:noFill/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93" name="Freeform 61"/>
          <p:cNvSpPr>
            <a:spLocks/>
          </p:cNvSpPr>
          <p:nvPr/>
        </p:nvSpPr>
        <p:spPr bwMode="auto">
          <a:xfrm>
            <a:off x="1127125" y="2041525"/>
            <a:ext cx="4763" cy="6350"/>
          </a:xfrm>
          <a:custGeom>
            <a:avLst/>
            <a:gdLst>
              <a:gd name="T0" fmla="*/ 2147483647 w 3"/>
              <a:gd name="T1" fmla="*/ 0 h 4"/>
              <a:gd name="T2" fmla="*/ 2147483647 w 3"/>
              <a:gd name="T3" fmla="*/ 2147483647 h 4"/>
              <a:gd name="T4" fmla="*/ 0 w 3"/>
              <a:gd name="T5" fmla="*/ 2147483647 h 4"/>
              <a:gd name="T6" fmla="*/ 2147483647 w 3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4"/>
              <a:gd name="T14" fmla="*/ 3 w 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4">
                <a:moveTo>
                  <a:pt x="1" y="0"/>
                </a:moveTo>
                <a:lnTo>
                  <a:pt x="2" y="1"/>
                </a:lnTo>
                <a:lnTo>
                  <a:pt x="0" y="3"/>
                </a:lnTo>
                <a:lnTo>
                  <a:pt x="1" y="0"/>
                </a:lnTo>
              </a:path>
            </a:pathLst>
          </a:custGeom>
          <a:solidFill>
            <a:srgbClr val="FFC080"/>
          </a:solidFill>
          <a:ln w="12700" cap="rnd">
            <a:noFill/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94" name="Freeform 62"/>
          <p:cNvSpPr>
            <a:spLocks/>
          </p:cNvSpPr>
          <p:nvPr/>
        </p:nvSpPr>
        <p:spPr bwMode="auto">
          <a:xfrm>
            <a:off x="1265239" y="2028825"/>
            <a:ext cx="1587" cy="7938"/>
          </a:xfrm>
          <a:custGeom>
            <a:avLst/>
            <a:gdLst>
              <a:gd name="T0" fmla="*/ 0 w 1"/>
              <a:gd name="T1" fmla="*/ 0 h 5"/>
              <a:gd name="T2" fmla="*/ 0 w 1"/>
              <a:gd name="T3" fmla="*/ 2147483647 h 5"/>
              <a:gd name="T4" fmla="*/ 0 w 1"/>
              <a:gd name="T5" fmla="*/ 2147483647 h 5"/>
              <a:gd name="T6" fmla="*/ 0 w 1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5"/>
              <a:gd name="T14" fmla="*/ 1 w 1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5">
                <a:moveTo>
                  <a:pt x="0" y="0"/>
                </a:moveTo>
                <a:lnTo>
                  <a:pt x="0" y="2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solidFill>
            <a:srgbClr val="FFC080"/>
          </a:solidFill>
          <a:ln w="12700" cap="rnd">
            <a:noFill/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95" name="Freeform 63"/>
          <p:cNvSpPr>
            <a:spLocks/>
          </p:cNvSpPr>
          <p:nvPr/>
        </p:nvSpPr>
        <p:spPr bwMode="auto">
          <a:xfrm>
            <a:off x="1304925" y="2025651"/>
            <a:ext cx="4763" cy="11113"/>
          </a:xfrm>
          <a:custGeom>
            <a:avLst/>
            <a:gdLst>
              <a:gd name="T0" fmla="*/ 2147483647 w 4"/>
              <a:gd name="T1" fmla="*/ 2147483647 h 7"/>
              <a:gd name="T2" fmla="*/ 2147483647 w 4"/>
              <a:gd name="T3" fmla="*/ 2147483647 h 7"/>
              <a:gd name="T4" fmla="*/ 2147483647 w 4"/>
              <a:gd name="T5" fmla="*/ 0 h 7"/>
              <a:gd name="T6" fmla="*/ 0 w 4"/>
              <a:gd name="T7" fmla="*/ 2147483647 h 7"/>
              <a:gd name="T8" fmla="*/ 2147483647 w 4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7"/>
              <a:gd name="T17" fmla="*/ 4 w 4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7">
                <a:moveTo>
                  <a:pt x="3" y="3"/>
                </a:moveTo>
                <a:lnTo>
                  <a:pt x="2" y="1"/>
                </a:lnTo>
                <a:lnTo>
                  <a:pt x="1" y="0"/>
                </a:lnTo>
                <a:lnTo>
                  <a:pt x="0" y="6"/>
                </a:lnTo>
                <a:lnTo>
                  <a:pt x="3" y="3"/>
                </a:lnTo>
              </a:path>
            </a:pathLst>
          </a:custGeom>
          <a:solidFill>
            <a:srgbClr val="FFC080"/>
          </a:solidFill>
          <a:ln w="12700" cap="rnd">
            <a:noFill/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96" name="Freeform 64"/>
          <p:cNvSpPr>
            <a:spLocks/>
          </p:cNvSpPr>
          <p:nvPr/>
        </p:nvSpPr>
        <p:spPr bwMode="auto">
          <a:xfrm>
            <a:off x="927101" y="1708151"/>
            <a:ext cx="488951" cy="390525"/>
          </a:xfrm>
          <a:custGeom>
            <a:avLst/>
            <a:gdLst>
              <a:gd name="T0" fmla="*/ 2147483647 w 308"/>
              <a:gd name="T1" fmla="*/ 2147483647 h 246"/>
              <a:gd name="T2" fmla="*/ 2147483647 w 308"/>
              <a:gd name="T3" fmla="*/ 2147483647 h 246"/>
              <a:gd name="T4" fmla="*/ 2147483647 w 308"/>
              <a:gd name="T5" fmla="*/ 2147483647 h 246"/>
              <a:gd name="T6" fmla="*/ 2147483647 w 308"/>
              <a:gd name="T7" fmla="*/ 2147483647 h 246"/>
              <a:gd name="T8" fmla="*/ 2147483647 w 308"/>
              <a:gd name="T9" fmla="*/ 2147483647 h 246"/>
              <a:gd name="T10" fmla="*/ 2147483647 w 308"/>
              <a:gd name="T11" fmla="*/ 2147483647 h 246"/>
              <a:gd name="T12" fmla="*/ 2147483647 w 308"/>
              <a:gd name="T13" fmla="*/ 2147483647 h 246"/>
              <a:gd name="T14" fmla="*/ 2147483647 w 308"/>
              <a:gd name="T15" fmla="*/ 2147483647 h 246"/>
              <a:gd name="T16" fmla="*/ 2147483647 w 308"/>
              <a:gd name="T17" fmla="*/ 2147483647 h 246"/>
              <a:gd name="T18" fmla="*/ 2147483647 w 308"/>
              <a:gd name="T19" fmla="*/ 2147483647 h 246"/>
              <a:gd name="T20" fmla="*/ 2147483647 w 308"/>
              <a:gd name="T21" fmla="*/ 2147483647 h 246"/>
              <a:gd name="T22" fmla="*/ 2147483647 w 308"/>
              <a:gd name="T23" fmla="*/ 2147483647 h 246"/>
              <a:gd name="T24" fmla="*/ 2147483647 w 308"/>
              <a:gd name="T25" fmla="*/ 2147483647 h 246"/>
              <a:gd name="T26" fmla="*/ 0 w 308"/>
              <a:gd name="T27" fmla="*/ 2147483647 h 246"/>
              <a:gd name="T28" fmla="*/ 2147483647 w 308"/>
              <a:gd name="T29" fmla="*/ 2147483647 h 246"/>
              <a:gd name="T30" fmla="*/ 2147483647 w 308"/>
              <a:gd name="T31" fmla="*/ 2147483647 h 246"/>
              <a:gd name="T32" fmla="*/ 2147483647 w 308"/>
              <a:gd name="T33" fmla="*/ 2147483647 h 246"/>
              <a:gd name="T34" fmla="*/ 2147483647 w 308"/>
              <a:gd name="T35" fmla="*/ 2147483647 h 246"/>
              <a:gd name="T36" fmla="*/ 2147483647 w 308"/>
              <a:gd name="T37" fmla="*/ 2147483647 h 246"/>
              <a:gd name="T38" fmla="*/ 2147483647 w 308"/>
              <a:gd name="T39" fmla="*/ 2147483647 h 246"/>
              <a:gd name="T40" fmla="*/ 2147483647 w 308"/>
              <a:gd name="T41" fmla="*/ 2147483647 h 246"/>
              <a:gd name="T42" fmla="*/ 2147483647 w 308"/>
              <a:gd name="T43" fmla="*/ 2147483647 h 246"/>
              <a:gd name="T44" fmla="*/ 2147483647 w 308"/>
              <a:gd name="T45" fmla="*/ 2147483647 h 246"/>
              <a:gd name="T46" fmla="*/ 2147483647 w 308"/>
              <a:gd name="T47" fmla="*/ 2147483647 h 246"/>
              <a:gd name="T48" fmla="*/ 2147483647 w 308"/>
              <a:gd name="T49" fmla="*/ 2147483647 h 246"/>
              <a:gd name="T50" fmla="*/ 2147483647 w 308"/>
              <a:gd name="T51" fmla="*/ 2147483647 h 246"/>
              <a:gd name="T52" fmla="*/ 2147483647 w 308"/>
              <a:gd name="T53" fmla="*/ 2147483647 h 246"/>
              <a:gd name="T54" fmla="*/ 2147483647 w 308"/>
              <a:gd name="T55" fmla="*/ 2147483647 h 246"/>
              <a:gd name="T56" fmla="*/ 2147483647 w 308"/>
              <a:gd name="T57" fmla="*/ 2147483647 h 246"/>
              <a:gd name="T58" fmla="*/ 2147483647 w 308"/>
              <a:gd name="T59" fmla="*/ 0 h 246"/>
              <a:gd name="T60" fmla="*/ 2147483647 w 308"/>
              <a:gd name="T61" fmla="*/ 0 h 246"/>
              <a:gd name="T62" fmla="*/ 2147483647 w 308"/>
              <a:gd name="T63" fmla="*/ 2147483647 h 246"/>
              <a:gd name="T64" fmla="*/ 2147483647 w 308"/>
              <a:gd name="T65" fmla="*/ 2147483647 h 246"/>
              <a:gd name="T66" fmla="*/ 2147483647 w 308"/>
              <a:gd name="T67" fmla="*/ 2147483647 h 246"/>
              <a:gd name="T68" fmla="*/ 2147483647 w 308"/>
              <a:gd name="T69" fmla="*/ 2147483647 h 246"/>
              <a:gd name="T70" fmla="*/ 2147483647 w 308"/>
              <a:gd name="T71" fmla="*/ 2147483647 h 246"/>
              <a:gd name="T72" fmla="*/ 2147483647 w 308"/>
              <a:gd name="T73" fmla="*/ 2147483647 h 246"/>
              <a:gd name="T74" fmla="*/ 2147483647 w 308"/>
              <a:gd name="T75" fmla="*/ 2147483647 h 246"/>
              <a:gd name="T76" fmla="*/ 2147483647 w 308"/>
              <a:gd name="T77" fmla="*/ 2147483647 h 246"/>
              <a:gd name="T78" fmla="*/ 2147483647 w 308"/>
              <a:gd name="T79" fmla="*/ 2147483647 h 246"/>
              <a:gd name="T80" fmla="*/ 2147483647 w 308"/>
              <a:gd name="T81" fmla="*/ 2147483647 h 246"/>
              <a:gd name="T82" fmla="*/ 2147483647 w 308"/>
              <a:gd name="T83" fmla="*/ 2147483647 h 246"/>
              <a:gd name="T84" fmla="*/ 2147483647 w 308"/>
              <a:gd name="T85" fmla="*/ 2147483647 h 246"/>
              <a:gd name="T86" fmla="*/ 2147483647 w 308"/>
              <a:gd name="T87" fmla="*/ 2147483647 h 246"/>
              <a:gd name="T88" fmla="*/ 2147483647 w 308"/>
              <a:gd name="T89" fmla="*/ 2147483647 h 246"/>
              <a:gd name="T90" fmla="*/ 2147483647 w 308"/>
              <a:gd name="T91" fmla="*/ 2147483647 h 246"/>
              <a:gd name="T92" fmla="*/ 2147483647 w 308"/>
              <a:gd name="T93" fmla="*/ 2147483647 h 246"/>
              <a:gd name="T94" fmla="*/ 2147483647 w 308"/>
              <a:gd name="T95" fmla="*/ 2147483647 h 246"/>
              <a:gd name="T96" fmla="*/ 2147483647 w 308"/>
              <a:gd name="T97" fmla="*/ 2147483647 h 246"/>
              <a:gd name="T98" fmla="*/ 2147483647 w 308"/>
              <a:gd name="T99" fmla="*/ 2147483647 h 246"/>
              <a:gd name="T100" fmla="*/ 2147483647 w 308"/>
              <a:gd name="T101" fmla="*/ 2147483647 h 246"/>
              <a:gd name="T102" fmla="*/ 2147483647 w 308"/>
              <a:gd name="T103" fmla="*/ 2147483647 h 246"/>
              <a:gd name="T104" fmla="*/ 2147483647 w 308"/>
              <a:gd name="T105" fmla="*/ 2147483647 h 246"/>
              <a:gd name="T106" fmla="*/ 2147483647 w 308"/>
              <a:gd name="T107" fmla="*/ 2147483647 h 246"/>
              <a:gd name="T108" fmla="*/ 2147483647 w 308"/>
              <a:gd name="T109" fmla="*/ 2147483647 h 246"/>
              <a:gd name="T110" fmla="*/ 2147483647 w 308"/>
              <a:gd name="T111" fmla="*/ 2147483647 h 246"/>
              <a:gd name="T112" fmla="*/ 2147483647 w 308"/>
              <a:gd name="T113" fmla="*/ 2147483647 h 24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08"/>
              <a:gd name="T172" fmla="*/ 0 h 246"/>
              <a:gd name="T173" fmla="*/ 308 w 308"/>
              <a:gd name="T174" fmla="*/ 246 h 24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08" h="246">
                <a:moveTo>
                  <a:pt x="135" y="64"/>
                </a:moveTo>
                <a:lnTo>
                  <a:pt x="113" y="56"/>
                </a:lnTo>
                <a:lnTo>
                  <a:pt x="92" y="56"/>
                </a:lnTo>
                <a:lnTo>
                  <a:pt x="56" y="72"/>
                </a:lnTo>
                <a:lnTo>
                  <a:pt x="39" y="91"/>
                </a:lnTo>
                <a:lnTo>
                  <a:pt x="39" y="119"/>
                </a:lnTo>
                <a:lnTo>
                  <a:pt x="44" y="152"/>
                </a:lnTo>
                <a:lnTo>
                  <a:pt x="45" y="193"/>
                </a:lnTo>
                <a:lnTo>
                  <a:pt x="45" y="214"/>
                </a:lnTo>
                <a:lnTo>
                  <a:pt x="29" y="216"/>
                </a:lnTo>
                <a:lnTo>
                  <a:pt x="21" y="225"/>
                </a:lnTo>
                <a:lnTo>
                  <a:pt x="21" y="245"/>
                </a:lnTo>
                <a:lnTo>
                  <a:pt x="3" y="230"/>
                </a:lnTo>
                <a:lnTo>
                  <a:pt x="0" y="196"/>
                </a:lnTo>
                <a:lnTo>
                  <a:pt x="6" y="164"/>
                </a:lnTo>
                <a:lnTo>
                  <a:pt x="6" y="129"/>
                </a:lnTo>
                <a:lnTo>
                  <a:pt x="18" y="129"/>
                </a:lnTo>
                <a:lnTo>
                  <a:pt x="4" y="119"/>
                </a:lnTo>
                <a:lnTo>
                  <a:pt x="10" y="96"/>
                </a:lnTo>
                <a:lnTo>
                  <a:pt x="19" y="72"/>
                </a:lnTo>
                <a:lnTo>
                  <a:pt x="29" y="66"/>
                </a:lnTo>
                <a:lnTo>
                  <a:pt x="48" y="70"/>
                </a:lnTo>
                <a:lnTo>
                  <a:pt x="30" y="55"/>
                </a:lnTo>
                <a:lnTo>
                  <a:pt x="47" y="38"/>
                </a:lnTo>
                <a:lnTo>
                  <a:pt x="74" y="23"/>
                </a:lnTo>
                <a:lnTo>
                  <a:pt x="88" y="14"/>
                </a:lnTo>
                <a:lnTo>
                  <a:pt x="116" y="5"/>
                </a:lnTo>
                <a:lnTo>
                  <a:pt x="122" y="28"/>
                </a:lnTo>
                <a:lnTo>
                  <a:pt x="125" y="3"/>
                </a:lnTo>
                <a:lnTo>
                  <a:pt x="153" y="0"/>
                </a:lnTo>
                <a:lnTo>
                  <a:pt x="182" y="0"/>
                </a:lnTo>
                <a:lnTo>
                  <a:pt x="186" y="8"/>
                </a:lnTo>
                <a:lnTo>
                  <a:pt x="180" y="23"/>
                </a:lnTo>
                <a:lnTo>
                  <a:pt x="195" y="12"/>
                </a:lnTo>
                <a:lnTo>
                  <a:pt x="207" y="8"/>
                </a:lnTo>
                <a:lnTo>
                  <a:pt x="230" y="12"/>
                </a:lnTo>
                <a:lnTo>
                  <a:pt x="245" y="25"/>
                </a:lnTo>
                <a:lnTo>
                  <a:pt x="278" y="56"/>
                </a:lnTo>
                <a:lnTo>
                  <a:pt x="281" y="70"/>
                </a:lnTo>
                <a:lnTo>
                  <a:pt x="280" y="102"/>
                </a:lnTo>
                <a:lnTo>
                  <a:pt x="283" y="81"/>
                </a:lnTo>
                <a:lnTo>
                  <a:pt x="289" y="90"/>
                </a:lnTo>
                <a:lnTo>
                  <a:pt x="300" y="119"/>
                </a:lnTo>
                <a:lnTo>
                  <a:pt x="303" y="154"/>
                </a:lnTo>
                <a:lnTo>
                  <a:pt x="306" y="179"/>
                </a:lnTo>
                <a:lnTo>
                  <a:pt x="307" y="210"/>
                </a:lnTo>
                <a:lnTo>
                  <a:pt x="300" y="222"/>
                </a:lnTo>
                <a:lnTo>
                  <a:pt x="291" y="204"/>
                </a:lnTo>
                <a:lnTo>
                  <a:pt x="285" y="198"/>
                </a:lnTo>
                <a:lnTo>
                  <a:pt x="282" y="154"/>
                </a:lnTo>
                <a:lnTo>
                  <a:pt x="274" y="113"/>
                </a:lnTo>
                <a:lnTo>
                  <a:pt x="266" y="84"/>
                </a:lnTo>
                <a:lnTo>
                  <a:pt x="253" y="69"/>
                </a:lnTo>
                <a:lnTo>
                  <a:pt x="230" y="46"/>
                </a:lnTo>
                <a:lnTo>
                  <a:pt x="197" y="37"/>
                </a:lnTo>
                <a:lnTo>
                  <a:pt x="172" y="55"/>
                </a:lnTo>
                <a:lnTo>
                  <a:pt x="135" y="64"/>
                </a:lnTo>
              </a:path>
            </a:pathLst>
          </a:custGeom>
          <a:solidFill>
            <a:schemeClr val="tx1"/>
          </a:solidFill>
          <a:ln w="12700" cap="rnd">
            <a:noFill/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97" name="Rectangle 65"/>
          <p:cNvSpPr>
            <a:spLocks noChangeArrowheads="1"/>
          </p:cNvSpPr>
          <p:nvPr/>
        </p:nvSpPr>
        <p:spPr bwMode="auto">
          <a:xfrm>
            <a:off x="1987551" y="2520951"/>
            <a:ext cx="6083300" cy="9779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2039" tIns="41020" rIns="82039" bIns="4102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98" name="Freeform 66"/>
          <p:cNvSpPr>
            <a:spLocks/>
          </p:cNvSpPr>
          <p:nvPr/>
        </p:nvSpPr>
        <p:spPr bwMode="auto">
          <a:xfrm>
            <a:off x="1760537" y="3052764"/>
            <a:ext cx="476251" cy="404812"/>
          </a:xfrm>
          <a:custGeom>
            <a:avLst/>
            <a:gdLst>
              <a:gd name="T0" fmla="*/ 0 w 300"/>
              <a:gd name="T1" fmla="*/ 2147483647 h 255"/>
              <a:gd name="T2" fmla="*/ 2147483647 w 300"/>
              <a:gd name="T3" fmla="*/ 2147483647 h 255"/>
              <a:gd name="T4" fmla="*/ 2147483647 w 300"/>
              <a:gd name="T5" fmla="*/ 2147483647 h 255"/>
              <a:gd name="T6" fmla="*/ 2147483647 w 300"/>
              <a:gd name="T7" fmla="*/ 2147483647 h 255"/>
              <a:gd name="T8" fmla="*/ 2147483647 w 300"/>
              <a:gd name="T9" fmla="*/ 2147483647 h 255"/>
              <a:gd name="T10" fmla="*/ 2147483647 w 300"/>
              <a:gd name="T11" fmla="*/ 2147483647 h 255"/>
              <a:gd name="T12" fmla="*/ 2147483647 w 300"/>
              <a:gd name="T13" fmla="*/ 2147483647 h 255"/>
              <a:gd name="T14" fmla="*/ 2147483647 w 300"/>
              <a:gd name="T15" fmla="*/ 2147483647 h 255"/>
              <a:gd name="T16" fmla="*/ 2147483647 w 300"/>
              <a:gd name="T17" fmla="*/ 0 h 255"/>
              <a:gd name="T18" fmla="*/ 2147483647 w 300"/>
              <a:gd name="T19" fmla="*/ 2147483647 h 255"/>
              <a:gd name="T20" fmla="*/ 2147483647 w 300"/>
              <a:gd name="T21" fmla="*/ 2147483647 h 255"/>
              <a:gd name="T22" fmla="*/ 2147483647 w 300"/>
              <a:gd name="T23" fmla="*/ 2147483647 h 255"/>
              <a:gd name="T24" fmla="*/ 2147483647 w 300"/>
              <a:gd name="T25" fmla="*/ 2147483647 h 255"/>
              <a:gd name="T26" fmla="*/ 2147483647 w 300"/>
              <a:gd name="T27" fmla="*/ 2147483647 h 255"/>
              <a:gd name="T28" fmla="*/ 2147483647 w 300"/>
              <a:gd name="T29" fmla="*/ 2147483647 h 255"/>
              <a:gd name="T30" fmla="*/ 2147483647 w 300"/>
              <a:gd name="T31" fmla="*/ 2147483647 h 255"/>
              <a:gd name="T32" fmla="*/ 2147483647 w 300"/>
              <a:gd name="T33" fmla="*/ 2147483647 h 255"/>
              <a:gd name="T34" fmla="*/ 2147483647 w 300"/>
              <a:gd name="T35" fmla="*/ 2147483647 h 255"/>
              <a:gd name="T36" fmla="*/ 2147483647 w 300"/>
              <a:gd name="T37" fmla="*/ 2147483647 h 255"/>
              <a:gd name="T38" fmla="*/ 2147483647 w 300"/>
              <a:gd name="T39" fmla="*/ 2147483647 h 255"/>
              <a:gd name="T40" fmla="*/ 2147483647 w 300"/>
              <a:gd name="T41" fmla="*/ 2147483647 h 255"/>
              <a:gd name="T42" fmla="*/ 2147483647 w 300"/>
              <a:gd name="T43" fmla="*/ 2147483647 h 255"/>
              <a:gd name="T44" fmla="*/ 2147483647 w 300"/>
              <a:gd name="T45" fmla="*/ 2147483647 h 255"/>
              <a:gd name="T46" fmla="*/ 2147483647 w 300"/>
              <a:gd name="T47" fmla="*/ 2147483647 h 255"/>
              <a:gd name="T48" fmla="*/ 2147483647 w 300"/>
              <a:gd name="T49" fmla="*/ 2147483647 h 255"/>
              <a:gd name="T50" fmla="*/ 2147483647 w 300"/>
              <a:gd name="T51" fmla="*/ 2147483647 h 255"/>
              <a:gd name="T52" fmla="*/ 2147483647 w 300"/>
              <a:gd name="T53" fmla="*/ 2147483647 h 255"/>
              <a:gd name="T54" fmla="*/ 2147483647 w 300"/>
              <a:gd name="T55" fmla="*/ 2147483647 h 255"/>
              <a:gd name="T56" fmla="*/ 2147483647 w 300"/>
              <a:gd name="T57" fmla="*/ 2147483647 h 255"/>
              <a:gd name="T58" fmla="*/ 2147483647 w 300"/>
              <a:gd name="T59" fmla="*/ 2147483647 h 255"/>
              <a:gd name="T60" fmla="*/ 2147483647 w 300"/>
              <a:gd name="T61" fmla="*/ 2147483647 h 255"/>
              <a:gd name="T62" fmla="*/ 2147483647 w 300"/>
              <a:gd name="T63" fmla="*/ 2147483647 h 255"/>
              <a:gd name="T64" fmla="*/ 2147483647 w 300"/>
              <a:gd name="T65" fmla="*/ 2147483647 h 255"/>
              <a:gd name="T66" fmla="*/ 2147483647 w 300"/>
              <a:gd name="T67" fmla="*/ 2147483647 h 255"/>
              <a:gd name="T68" fmla="*/ 2147483647 w 300"/>
              <a:gd name="T69" fmla="*/ 2147483647 h 255"/>
              <a:gd name="T70" fmla="*/ 2147483647 w 300"/>
              <a:gd name="T71" fmla="*/ 2147483647 h 255"/>
              <a:gd name="T72" fmla="*/ 2147483647 w 300"/>
              <a:gd name="T73" fmla="*/ 2147483647 h 255"/>
              <a:gd name="T74" fmla="*/ 2147483647 w 300"/>
              <a:gd name="T75" fmla="*/ 2147483647 h 255"/>
              <a:gd name="T76" fmla="*/ 2147483647 w 300"/>
              <a:gd name="T77" fmla="*/ 2147483647 h 255"/>
              <a:gd name="T78" fmla="*/ 2147483647 w 300"/>
              <a:gd name="T79" fmla="*/ 2147483647 h 255"/>
              <a:gd name="T80" fmla="*/ 2147483647 w 300"/>
              <a:gd name="T81" fmla="*/ 2147483647 h 255"/>
              <a:gd name="T82" fmla="*/ 2147483647 w 300"/>
              <a:gd name="T83" fmla="*/ 2147483647 h 255"/>
              <a:gd name="T84" fmla="*/ 2147483647 w 300"/>
              <a:gd name="T85" fmla="*/ 2147483647 h 255"/>
              <a:gd name="T86" fmla="*/ 2147483647 w 300"/>
              <a:gd name="T87" fmla="*/ 2147483647 h 255"/>
              <a:gd name="T88" fmla="*/ 2147483647 w 300"/>
              <a:gd name="T89" fmla="*/ 2147483647 h 255"/>
              <a:gd name="T90" fmla="*/ 2147483647 w 300"/>
              <a:gd name="T91" fmla="*/ 2147483647 h 255"/>
              <a:gd name="T92" fmla="*/ 2147483647 w 300"/>
              <a:gd name="T93" fmla="*/ 2147483647 h 255"/>
              <a:gd name="T94" fmla="*/ 2147483647 w 300"/>
              <a:gd name="T95" fmla="*/ 2147483647 h 255"/>
              <a:gd name="T96" fmla="*/ 0 w 300"/>
              <a:gd name="T97" fmla="*/ 2147483647 h 2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00"/>
              <a:gd name="T148" fmla="*/ 0 h 255"/>
              <a:gd name="T149" fmla="*/ 300 w 300"/>
              <a:gd name="T150" fmla="*/ 255 h 2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00" h="255">
                <a:moveTo>
                  <a:pt x="0" y="146"/>
                </a:moveTo>
                <a:lnTo>
                  <a:pt x="31" y="137"/>
                </a:lnTo>
                <a:lnTo>
                  <a:pt x="58" y="95"/>
                </a:lnTo>
                <a:lnTo>
                  <a:pt x="65" y="73"/>
                </a:lnTo>
                <a:lnTo>
                  <a:pt x="83" y="60"/>
                </a:lnTo>
                <a:lnTo>
                  <a:pt x="106" y="49"/>
                </a:lnTo>
                <a:lnTo>
                  <a:pt x="134" y="22"/>
                </a:lnTo>
                <a:lnTo>
                  <a:pt x="176" y="7"/>
                </a:lnTo>
                <a:lnTo>
                  <a:pt x="199" y="0"/>
                </a:lnTo>
                <a:lnTo>
                  <a:pt x="212" y="1"/>
                </a:lnTo>
                <a:lnTo>
                  <a:pt x="214" y="11"/>
                </a:lnTo>
                <a:lnTo>
                  <a:pt x="206" y="22"/>
                </a:lnTo>
                <a:lnTo>
                  <a:pt x="174" y="38"/>
                </a:lnTo>
                <a:lnTo>
                  <a:pt x="157" y="54"/>
                </a:lnTo>
                <a:lnTo>
                  <a:pt x="182" y="39"/>
                </a:lnTo>
                <a:lnTo>
                  <a:pt x="208" y="28"/>
                </a:lnTo>
                <a:lnTo>
                  <a:pt x="235" y="15"/>
                </a:lnTo>
                <a:lnTo>
                  <a:pt x="257" y="6"/>
                </a:lnTo>
                <a:lnTo>
                  <a:pt x="269" y="12"/>
                </a:lnTo>
                <a:lnTo>
                  <a:pt x="267" y="26"/>
                </a:lnTo>
                <a:lnTo>
                  <a:pt x="281" y="27"/>
                </a:lnTo>
                <a:lnTo>
                  <a:pt x="285" y="36"/>
                </a:lnTo>
                <a:lnTo>
                  <a:pt x="281" y="52"/>
                </a:lnTo>
                <a:lnTo>
                  <a:pt x="272" y="60"/>
                </a:lnTo>
                <a:lnTo>
                  <a:pt x="251" y="75"/>
                </a:lnTo>
                <a:lnTo>
                  <a:pt x="218" y="101"/>
                </a:lnTo>
                <a:lnTo>
                  <a:pt x="208" y="118"/>
                </a:lnTo>
                <a:lnTo>
                  <a:pt x="229" y="116"/>
                </a:lnTo>
                <a:lnTo>
                  <a:pt x="250" y="117"/>
                </a:lnTo>
                <a:lnTo>
                  <a:pt x="266" y="117"/>
                </a:lnTo>
                <a:lnTo>
                  <a:pt x="289" y="117"/>
                </a:lnTo>
                <a:lnTo>
                  <a:pt x="297" y="122"/>
                </a:lnTo>
                <a:lnTo>
                  <a:pt x="299" y="132"/>
                </a:lnTo>
                <a:lnTo>
                  <a:pt x="288" y="145"/>
                </a:lnTo>
                <a:lnTo>
                  <a:pt x="271" y="146"/>
                </a:lnTo>
                <a:lnTo>
                  <a:pt x="238" y="147"/>
                </a:lnTo>
                <a:lnTo>
                  <a:pt x="212" y="157"/>
                </a:lnTo>
                <a:lnTo>
                  <a:pt x="186" y="169"/>
                </a:lnTo>
                <a:lnTo>
                  <a:pt x="161" y="189"/>
                </a:lnTo>
                <a:lnTo>
                  <a:pt x="139" y="213"/>
                </a:lnTo>
                <a:lnTo>
                  <a:pt x="122" y="219"/>
                </a:lnTo>
                <a:lnTo>
                  <a:pt x="92" y="219"/>
                </a:lnTo>
                <a:lnTo>
                  <a:pt x="73" y="221"/>
                </a:lnTo>
                <a:lnTo>
                  <a:pt x="29" y="254"/>
                </a:lnTo>
                <a:lnTo>
                  <a:pt x="34" y="224"/>
                </a:lnTo>
                <a:lnTo>
                  <a:pt x="34" y="205"/>
                </a:lnTo>
                <a:lnTo>
                  <a:pt x="29" y="184"/>
                </a:lnTo>
                <a:lnTo>
                  <a:pt x="19" y="165"/>
                </a:lnTo>
                <a:lnTo>
                  <a:pt x="0" y="146"/>
                </a:lnTo>
              </a:path>
            </a:pathLst>
          </a:custGeom>
          <a:solidFill>
            <a:srgbClr val="FFC080"/>
          </a:solidFill>
          <a:ln w="12700" cap="rnd">
            <a:solidFill>
              <a:srgbClr val="603000"/>
            </a:solidFill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199" name="Freeform 67"/>
          <p:cNvSpPr>
            <a:spLocks/>
          </p:cNvSpPr>
          <p:nvPr/>
        </p:nvSpPr>
        <p:spPr bwMode="auto">
          <a:xfrm>
            <a:off x="2024064" y="3109914"/>
            <a:ext cx="117475" cy="80962"/>
          </a:xfrm>
          <a:custGeom>
            <a:avLst/>
            <a:gdLst>
              <a:gd name="T0" fmla="*/ 2147483647 w 74"/>
              <a:gd name="T1" fmla="*/ 0 h 51"/>
              <a:gd name="T2" fmla="*/ 2147483647 w 74"/>
              <a:gd name="T3" fmla="*/ 2147483647 h 51"/>
              <a:gd name="T4" fmla="*/ 2147483647 w 74"/>
              <a:gd name="T5" fmla="*/ 2147483647 h 51"/>
              <a:gd name="T6" fmla="*/ 2147483647 w 74"/>
              <a:gd name="T7" fmla="*/ 2147483647 h 51"/>
              <a:gd name="T8" fmla="*/ 0 w 74"/>
              <a:gd name="T9" fmla="*/ 2147483647 h 51"/>
              <a:gd name="T10" fmla="*/ 2147483647 w 74"/>
              <a:gd name="T11" fmla="*/ 2147483647 h 51"/>
              <a:gd name="T12" fmla="*/ 2147483647 w 74"/>
              <a:gd name="T13" fmla="*/ 2147483647 h 51"/>
              <a:gd name="T14" fmla="*/ 2147483647 w 74"/>
              <a:gd name="T15" fmla="*/ 2147483647 h 51"/>
              <a:gd name="T16" fmla="*/ 2147483647 w 74"/>
              <a:gd name="T17" fmla="*/ 2147483647 h 51"/>
              <a:gd name="T18" fmla="*/ 2147483647 w 74"/>
              <a:gd name="T19" fmla="*/ 2147483647 h 51"/>
              <a:gd name="T20" fmla="*/ 2147483647 w 74"/>
              <a:gd name="T21" fmla="*/ 0 h 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4"/>
              <a:gd name="T34" fmla="*/ 0 h 51"/>
              <a:gd name="T35" fmla="*/ 74 w 74"/>
              <a:gd name="T36" fmla="*/ 51 h 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4" h="51">
                <a:moveTo>
                  <a:pt x="73" y="0"/>
                </a:moveTo>
                <a:lnTo>
                  <a:pt x="48" y="14"/>
                </a:lnTo>
                <a:lnTo>
                  <a:pt x="34" y="24"/>
                </a:lnTo>
                <a:lnTo>
                  <a:pt x="15" y="37"/>
                </a:lnTo>
                <a:lnTo>
                  <a:pt x="0" y="45"/>
                </a:lnTo>
                <a:lnTo>
                  <a:pt x="6" y="50"/>
                </a:lnTo>
                <a:lnTo>
                  <a:pt x="10" y="45"/>
                </a:lnTo>
                <a:lnTo>
                  <a:pt x="33" y="28"/>
                </a:lnTo>
                <a:lnTo>
                  <a:pt x="46" y="22"/>
                </a:lnTo>
                <a:lnTo>
                  <a:pt x="56" y="13"/>
                </a:lnTo>
                <a:lnTo>
                  <a:pt x="73" y="0"/>
                </a:lnTo>
              </a:path>
            </a:pathLst>
          </a:custGeom>
          <a:solidFill>
            <a:srgbClr val="603000"/>
          </a:solidFill>
          <a:ln w="12700" cap="rnd">
            <a:noFill/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200" name="Freeform 68"/>
          <p:cNvSpPr>
            <a:spLocks/>
          </p:cNvSpPr>
          <p:nvPr/>
        </p:nvSpPr>
        <p:spPr bwMode="auto">
          <a:xfrm>
            <a:off x="1716089" y="3257550"/>
            <a:ext cx="139700" cy="217488"/>
          </a:xfrm>
          <a:custGeom>
            <a:avLst/>
            <a:gdLst>
              <a:gd name="T0" fmla="*/ 2147483647 w 88"/>
              <a:gd name="T1" fmla="*/ 2147483647 h 137"/>
              <a:gd name="T2" fmla="*/ 2147483647 w 88"/>
              <a:gd name="T3" fmla="*/ 0 h 137"/>
              <a:gd name="T4" fmla="*/ 2147483647 w 88"/>
              <a:gd name="T5" fmla="*/ 2147483647 h 137"/>
              <a:gd name="T6" fmla="*/ 2147483647 w 88"/>
              <a:gd name="T7" fmla="*/ 2147483647 h 137"/>
              <a:gd name="T8" fmla="*/ 2147483647 w 88"/>
              <a:gd name="T9" fmla="*/ 2147483647 h 137"/>
              <a:gd name="T10" fmla="*/ 2147483647 w 88"/>
              <a:gd name="T11" fmla="*/ 2147483647 h 137"/>
              <a:gd name="T12" fmla="*/ 2147483647 w 88"/>
              <a:gd name="T13" fmla="*/ 2147483647 h 137"/>
              <a:gd name="T14" fmla="*/ 2147483647 w 88"/>
              <a:gd name="T15" fmla="*/ 2147483647 h 137"/>
              <a:gd name="T16" fmla="*/ 0 w 88"/>
              <a:gd name="T17" fmla="*/ 2147483647 h 137"/>
              <a:gd name="T18" fmla="*/ 2147483647 w 88"/>
              <a:gd name="T19" fmla="*/ 2147483647 h 13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8"/>
              <a:gd name="T31" fmla="*/ 0 h 137"/>
              <a:gd name="T32" fmla="*/ 88 w 88"/>
              <a:gd name="T33" fmla="*/ 137 h 13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8" h="137">
                <a:moveTo>
                  <a:pt x="2" y="7"/>
                </a:moveTo>
                <a:lnTo>
                  <a:pt x="37" y="0"/>
                </a:lnTo>
                <a:lnTo>
                  <a:pt x="63" y="19"/>
                </a:lnTo>
                <a:lnTo>
                  <a:pt x="81" y="45"/>
                </a:lnTo>
                <a:lnTo>
                  <a:pt x="87" y="71"/>
                </a:lnTo>
                <a:lnTo>
                  <a:pt x="87" y="88"/>
                </a:lnTo>
                <a:lnTo>
                  <a:pt x="85" y="121"/>
                </a:lnTo>
                <a:lnTo>
                  <a:pt x="9" y="136"/>
                </a:lnTo>
                <a:lnTo>
                  <a:pt x="0" y="16"/>
                </a:lnTo>
                <a:lnTo>
                  <a:pt x="2" y="7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201" name="Rectangle 69"/>
          <p:cNvSpPr>
            <a:spLocks noChangeArrowheads="1"/>
          </p:cNvSpPr>
          <p:nvPr/>
        </p:nvSpPr>
        <p:spPr bwMode="auto">
          <a:xfrm>
            <a:off x="1752600" y="3740151"/>
            <a:ext cx="6629400" cy="9779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2039" tIns="41020" rIns="82039" bIns="4102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202" name="Rectangle 70"/>
          <p:cNvSpPr>
            <a:spLocks noChangeArrowheads="1"/>
          </p:cNvSpPr>
          <p:nvPr/>
        </p:nvSpPr>
        <p:spPr bwMode="auto">
          <a:xfrm>
            <a:off x="1987551" y="5035551"/>
            <a:ext cx="6083300" cy="10541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2039" tIns="41020" rIns="82039" bIns="4102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203" name="AutoShape 71"/>
          <p:cNvSpPr>
            <a:spLocks noChangeArrowheads="1"/>
          </p:cNvSpPr>
          <p:nvPr/>
        </p:nvSpPr>
        <p:spPr bwMode="auto">
          <a:xfrm>
            <a:off x="430213" y="5780089"/>
            <a:ext cx="696912" cy="484187"/>
          </a:xfrm>
          <a:prstGeom prst="roundRect">
            <a:avLst>
              <a:gd name="adj" fmla="val 12477"/>
            </a:avLst>
          </a:prstGeom>
          <a:solidFill>
            <a:srgbClr val="5F3F1F"/>
          </a:solidFill>
          <a:ln w="12700">
            <a:noFill/>
            <a:round/>
            <a:headEnd/>
            <a:tailEnd/>
          </a:ln>
        </p:spPr>
        <p:txBody>
          <a:bodyPr wrap="none" lIns="82039" tIns="41020" rIns="82039" bIns="4102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204" name="Freeform 72"/>
          <p:cNvSpPr>
            <a:spLocks/>
          </p:cNvSpPr>
          <p:nvPr/>
        </p:nvSpPr>
        <p:spPr bwMode="auto">
          <a:xfrm>
            <a:off x="657225" y="5718176"/>
            <a:ext cx="242888" cy="85725"/>
          </a:xfrm>
          <a:custGeom>
            <a:avLst/>
            <a:gdLst>
              <a:gd name="T0" fmla="*/ 2147483647 w 153"/>
              <a:gd name="T1" fmla="*/ 2147483647 h 54"/>
              <a:gd name="T2" fmla="*/ 2147483647 w 153"/>
              <a:gd name="T3" fmla="*/ 0 h 54"/>
              <a:gd name="T4" fmla="*/ 2147483647 w 153"/>
              <a:gd name="T5" fmla="*/ 0 h 54"/>
              <a:gd name="T6" fmla="*/ 0 w 153"/>
              <a:gd name="T7" fmla="*/ 2147483647 h 54"/>
              <a:gd name="T8" fmla="*/ 2147483647 w 153"/>
              <a:gd name="T9" fmla="*/ 2147483647 h 54"/>
              <a:gd name="T10" fmla="*/ 2147483647 w 153"/>
              <a:gd name="T11" fmla="*/ 2147483647 h 54"/>
              <a:gd name="T12" fmla="*/ 2147483647 w 153"/>
              <a:gd name="T13" fmla="*/ 2147483647 h 54"/>
              <a:gd name="T14" fmla="*/ 2147483647 w 153"/>
              <a:gd name="T15" fmla="*/ 2147483647 h 54"/>
              <a:gd name="T16" fmla="*/ 2147483647 w 153"/>
              <a:gd name="T17" fmla="*/ 2147483647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3"/>
              <a:gd name="T28" fmla="*/ 0 h 54"/>
              <a:gd name="T29" fmla="*/ 153 w 153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3" h="54">
                <a:moveTo>
                  <a:pt x="152" y="53"/>
                </a:moveTo>
                <a:lnTo>
                  <a:pt x="138" y="0"/>
                </a:lnTo>
                <a:lnTo>
                  <a:pt x="20" y="0"/>
                </a:lnTo>
                <a:lnTo>
                  <a:pt x="0" y="52"/>
                </a:lnTo>
                <a:lnTo>
                  <a:pt x="20" y="52"/>
                </a:lnTo>
                <a:lnTo>
                  <a:pt x="39" y="17"/>
                </a:lnTo>
                <a:lnTo>
                  <a:pt x="118" y="17"/>
                </a:lnTo>
                <a:lnTo>
                  <a:pt x="132" y="53"/>
                </a:lnTo>
                <a:lnTo>
                  <a:pt x="152" y="53"/>
                </a:lnTo>
              </a:path>
            </a:pathLst>
          </a:custGeom>
          <a:solidFill>
            <a:srgbClr val="000000"/>
          </a:solidFill>
          <a:ln w="12700" cap="rnd">
            <a:noFill/>
            <a:round/>
            <a:headEnd/>
            <a:tailEnd/>
          </a:ln>
        </p:spPr>
        <p:txBody>
          <a:bodyPr lIns="82039" tIns="41020" rIns="82039" bIns="4102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9205" name="Rectangle 81"/>
          <p:cNvSpPr>
            <a:spLocks noGrp="1" noChangeArrowheads="1"/>
          </p:cNvSpPr>
          <p:nvPr>
            <p:ph type="title"/>
          </p:nvPr>
        </p:nvSpPr>
        <p:spPr>
          <a:xfrm>
            <a:off x="1593852" y="268289"/>
            <a:ext cx="6372225" cy="1120775"/>
          </a:xfrm>
        </p:spPr>
        <p:txBody>
          <a:bodyPr/>
          <a:lstStyle/>
          <a:p>
            <a:pPr algn="ctr" eaLnBrk="1" hangingPunct="1"/>
            <a:r>
              <a:rPr lang="en-US" sz="3600" dirty="0"/>
              <a:t>RUMUSAN MASALAH PENELITIAN:</a:t>
            </a:r>
          </a:p>
        </p:txBody>
      </p:sp>
      <p:sp>
        <p:nvSpPr>
          <p:cNvPr id="50258" name="Rectangle 82"/>
          <p:cNvSpPr>
            <a:spLocks noGrp="1" noChangeArrowheads="1"/>
          </p:cNvSpPr>
          <p:nvPr>
            <p:ph type="body" idx="1"/>
          </p:nvPr>
        </p:nvSpPr>
        <p:spPr>
          <a:xfrm>
            <a:off x="2057401" y="2755901"/>
            <a:ext cx="5919788" cy="538163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Clr>
                <a:srgbClr val="FFFFFF"/>
              </a:buClr>
              <a:buFont typeface="Times"/>
              <a:buNone/>
            </a:pPr>
            <a:r>
              <a:rPr lang="en-US" dirty="0" err="1">
                <a:solidFill>
                  <a:srgbClr val="FFFFFF"/>
                </a:solidFill>
                <a:latin typeface="Arial"/>
                <a:cs typeface="Arial"/>
              </a:rPr>
              <a:t>Rumuskan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/>
                <a:cs typeface="Arial"/>
              </a:rPr>
              <a:t>masalah-masalah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/>
                <a:cs typeface="Arial"/>
              </a:rPr>
              <a:t>penelitian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0259" name="Rectangle 83"/>
          <p:cNvSpPr>
            <a:spLocks noChangeArrowheads="1"/>
          </p:cNvSpPr>
          <p:nvPr/>
        </p:nvSpPr>
        <p:spPr bwMode="auto">
          <a:xfrm>
            <a:off x="2214563" y="5311776"/>
            <a:ext cx="5611812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1985" tIns="40991" rIns="81985" bIns="40991"/>
          <a:lstStyle/>
          <a:p>
            <a:pPr marL="342900" indent="-342900" algn="ctr" defTabSz="912813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r>
              <a:rPr lang="en-US" sz="2400" b="1" dirty="0" err="1">
                <a:solidFill>
                  <a:srgbClr val="FFFFFF"/>
                </a:solidFill>
                <a:latin typeface="Arial"/>
                <a:cs typeface="Arial"/>
              </a:rPr>
              <a:t>Tersirat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/>
                <a:cs typeface="Arial"/>
              </a:rPr>
              <a:t>Hipotesis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 &amp; </a:t>
            </a:r>
            <a:r>
              <a:rPr lang="en-US" sz="2400" b="1" dirty="0" err="1">
                <a:solidFill>
                  <a:srgbClr val="FFFFFF"/>
                </a:solidFill>
                <a:latin typeface="Arial"/>
                <a:cs typeface="Arial"/>
              </a:rPr>
              <a:t>Alat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/>
                <a:cs typeface="Arial"/>
              </a:rPr>
              <a:t>Analisis</a:t>
            </a:r>
            <a:endParaRPr lang="en-US" sz="2400" b="1" dirty="0">
              <a:solidFill>
                <a:srgbClr val="CCE6B3"/>
              </a:solidFill>
              <a:latin typeface="Arial"/>
              <a:cs typeface="Arial"/>
            </a:endParaRPr>
          </a:p>
        </p:txBody>
      </p:sp>
      <p:sp>
        <p:nvSpPr>
          <p:cNvPr id="50260" name="Rectangle 84"/>
          <p:cNvSpPr>
            <a:spLocks noChangeArrowheads="1"/>
          </p:cNvSpPr>
          <p:nvPr/>
        </p:nvSpPr>
        <p:spPr bwMode="auto">
          <a:xfrm>
            <a:off x="1828800" y="3898900"/>
            <a:ext cx="6477000" cy="738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1985" tIns="40991" rIns="81985" bIns="40991"/>
          <a:lstStyle/>
          <a:p>
            <a:pPr marL="342900" indent="-342900" algn="ctr" defTabSz="912813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r>
              <a:rPr lang="en-US" sz="2400" b="1" dirty="0" err="1">
                <a:solidFill>
                  <a:srgbClr val="CCE6B3"/>
                </a:solidFill>
                <a:latin typeface="Arial"/>
                <a:cs typeface="Arial"/>
              </a:rPr>
              <a:t>Konsistensikan</a:t>
            </a:r>
            <a:r>
              <a:rPr lang="en-US" sz="2400" b="1" dirty="0">
                <a:solidFill>
                  <a:srgbClr val="CCE6B3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CCE6B3"/>
                </a:solidFill>
                <a:latin typeface="Arial"/>
                <a:cs typeface="Arial"/>
              </a:rPr>
              <a:t>dengan</a:t>
            </a:r>
            <a:r>
              <a:rPr lang="en-US" sz="2400" b="1" dirty="0">
                <a:solidFill>
                  <a:srgbClr val="CCE6B3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CCE6B3"/>
                </a:solidFill>
                <a:latin typeface="Arial"/>
                <a:cs typeface="Arial"/>
              </a:rPr>
              <a:t>Tujuan</a:t>
            </a:r>
            <a:r>
              <a:rPr lang="en-US" sz="2400" b="1" dirty="0">
                <a:solidFill>
                  <a:srgbClr val="CCE6B3"/>
                </a:solidFill>
                <a:latin typeface="Arial"/>
                <a:cs typeface="Arial"/>
              </a:rPr>
              <a:t> &amp; </a:t>
            </a:r>
            <a:r>
              <a:rPr lang="en-US" sz="2400" b="1" dirty="0" err="1">
                <a:solidFill>
                  <a:srgbClr val="CCE6B3"/>
                </a:solidFill>
                <a:latin typeface="Arial"/>
                <a:cs typeface="Arial"/>
              </a:rPr>
              <a:t>Manfaat</a:t>
            </a:r>
            <a:endParaRPr lang="en-US" sz="2400" b="1" dirty="0">
              <a:solidFill>
                <a:srgbClr val="CCE6B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6394353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58" grpId="0" build="p" autoUpdateAnimBg="0"/>
      <p:bldP spid="50259" grpId="0" build="p" autoUpdateAnimBg="0"/>
      <p:bldP spid="5026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r>
              <a:rPr lang="tr-TR" dirty="0"/>
              <a:t>RPJP </a:t>
            </a:r>
            <a:r>
              <a:rPr lang="tr-TR" dirty="0" err="1"/>
              <a:t>Kehutanan</a:t>
            </a:r>
            <a:r>
              <a:rPr lang="tr-TR" dirty="0"/>
              <a:t> 2006-2025 </a:t>
            </a:r>
            <a:br>
              <a:rPr lang="tr-TR" dirty="0"/>
            </a:br>
            <a:r>
              <a:rPr lang="en-US" dirty="0"/>
              <a:t>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845" y="1660772"/>
            <a:ext cx="8750667" cy="4728305"/>
          </a:xfrm>
          <a:ln>
            <a:solidFill>
              <a:srgbClr val="000090"/>
            </a:solidFill>
          </a:ln>
        </p:spPr>
        <p:txBody>
          <a:bodyPr/>
          <a:lstStyle/>
          <a:p>
            <a:r>
              <a:rPr lang="en-US" sz="2800" dirty="0" err="1"/>
              <a:t>Kelembagaan</a:t>
            </a:r>
            <a:r>
              <a:rPr lang="en-US" sz="2800" dirty="0"/>
              <a:t> </a:t>
            </a:r>
            <a:r>
              <a:rPr lang="en-US" sz="2800" dirty="0" err="1"/>
              <a:t>kehutanan</a:t>
            </a:r>
            <a:r>
              <a:rPr lang="en-US" sz="2800" dirty="0"/>
              <a:t> yang </a:t>
            </a:r>
            <a:r>
              <a:rPr lang="en-US" sz="2800" dirty="0" err="1"/>
              <a:t>mantap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Peningkatan</a:t>
            </a:r>
            <a:r>
              <a:rPr lang="en-US" sz="2800" dirty="0"/>
              <a:t> </a:t>
            </a:r>
            <a:r>
              <a:rPr lang="en-US" sz="2800" dirty="0" err="1"/>
              <a:t>produktivitas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sumberdaya</a:t>
            </a:r>
            <a:r>
              <a:rPr lang="en-US" sz="2800" dirty="0"/>
              <a:t> </a:t>
            </a:r>
            <a:r>
              <a:rPr lang="en-US" sz="2800" dirty="0" err="1"/>
              <a:t>hutan</a:t>
            </a:r>
            <a:r>
              <a:rPr lang="en-US" sz="2800" dirty="0"/>
              <a:t> yang </a:t>
            </a:r>
            <a:r>
              <a:rPr lang="en-US" sz="2800" dirty="0" err="1"/>
              <a:t>berkelanjutan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Produk</a:t>
            </a:r>
            <a:r>
              <a:rPr lang="en-US" sz="2800" dirty="0"/>
              <a:t> </a:t>
            </a:r>
            <a:r>
              <a:rPr lang="en-US" sz="2800" dirty="0" err="1"/>
              <a:t>barang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jasa</a:t>
            </a:r>
            <a:r>
              <a:rPr lang="en-US" sz="2800" dirty="0"/>
              <a:t> yang </a:t>
            </a:r>
            <a:r>
              <a:rPr lang="en-US" sz="2800" dirty="0" err="1"/>
              <a:t>ramah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, </a:t>
            </a:r>
            <a:r>
              <a:rPr lang="en-US" sz="2800" dirty="0" err="1"/>
              <a:t>kompetitif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bernilai</a:t>
            </a:r>
            <a:r>
              <a:rPr lang="en-US" sz="2800" dirty="0"/>
              <a:t> </a:t>
            </a:r>
            <a:r>
              <a:rPr lang="en-US" sz="2800" dirty="0" err="1"/>
              <a:t>tambah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 (</a:t>
            </a:r>
            <a:r>
              <a:rPr lang="en-US" sz="2800" dirty="0" err="1"/>
              <a:t>termasuk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upaya</a:t>
            </a:r>
            <a:r>
              <a:rPr lang="en-US" sz="2800" dirty="0"/>
              <a:t> </a:t>
            </a:r>
            <a:r>
              <a:rPr lang="en-US" sz="2800" dirty="0" err="1"/>
              <a:t>promosi</a:t>
            </a:r>
            <a:r>
              <a:rPr lang="en-US" sz="2800" dirty="0"/>
              <a:t> </a:t>
            </a:r>
            <a:r>
              <a:rPr lang="en-US" sz="2800" dirty="0" err="1"/>
              <a:t>barang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jasa</a:t>
            </a:r>
            <a:r>
              <a:rPr lang="en-US" sz="2800" dirty="0"/>
              <a:t> </a:t>
            </a:r>
            <a:r>
              <a:rPr lang="en-US" sz="2800" dirty="0" err="1"/>
              <a:t>kehutanan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intensif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efektif</a:t>
            </a:r>
            <a:r>
              <a:rPr lang="en-US" sz="2800" dirty="0"/>
              <a:t>), </a:t>
            </a:r>
          </a:p>
          <a:p>
            <a:r>
              <a:rPr lang="en-US" sz="2800" dirty="0" err="1"/>
              <a:t>Iklim</a:t>
            </a:r>
            <a:r>
              <a:rPr lang="en-US" sz="2800" dirty="0"/>
              <a:t> </a:t>
            </a:r>
            <a:r>
              <a:rPr lang="en-US" sz="2800" dirty="0" err="1"/>
              <a:t>usaha</a:t>
            </a:r>
            <a:r>
              <a:rPr lang="en-US" sz="2800" dirty="0"/>
              <a:t> </a:t>
            </a:r>
            <a:r>
              <a:rPr lang="en-US" sz="2800" dirty="0" err="1"/>
              <a:t>kehutanan</a:t>
            </a:r>
            <a:r>
              <a:rPr lang="en-US" sz="2800" dirty="0"/>
              <a:t> yang </a:t>
            </a:r>
            <a:r>
              <a:rPr lang="en-US" sz="2800" dirty="0" err="1"/>
              <a:t>kondusif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Kesejahteraan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partisipasi</a:t>
            </a:r>
            <a:r>
              <a:rPr lang="en-US" sz="2800" dirty="0"/>
              <a:t> </a:t>
            </a:r>
            <a:r>
              <a:rPr lang="en-US" sz="2800" dirty="0" err="1"/>
              <a:t>aktif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pengelolaan</a:t>
            </a:r>
            <a:r>
              <a:rPr lang="en-US" sz="2800" dirty="0"/>
              <a:t> </a:t>
            </a:r>
            <a:r>
              <a:rPr lang="en-US" sz="2800" dirty="0" err="1"/>
              <a:t>hutan</a:t>
            </a:r>
            <a:r>
              <a:rPr lang="en-US" sz="2800" dirty="0"/>
              <a:t>. </a:t>
            </a:r>
          </a:p>
          <a:p>
            <a:r>
              <a:rPr lang="en-US" sz="2800" b="1" dirty="0"/>
              <a:t>TENTU HARUS DIHUBUNGKAN DENGAN VISI MISI UNTAD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33939-6F31-E04F-82A1-A822AB6152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6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320434"/>
            <a:ext cx="7772400" cy="1143000"/>
          </a:xfrm>
        </p:spPr>
        <p:txBody>
          <a:bodyPr/>
          <a:lstStyle/>
          <a:p>
            <a:r>
              <a:rPr lang="en-US" sz="3600" b="1" dirty="0"/>
              <a:t>RKTN 2010-2029, </a:t>
            </a:r>
            <a:br>
              <a:rPr lang="en-US" sz="3600" b="1" dirty="0"/>
            </a:br>
            <a:r>
              <a:rPr lang="en-US" sz="3600" b="1" dirty="0" err="1"/>
              <a:t>tantangan</a:t>
            </a:r>
            <a:r>
              <a:rPr lang="en-US" sz="3600" b="1" dirty="0"/>
              <a:t> </a:t>
            </a:r>
            <a:r>
              <a:rPr lang="en-US" sz="3600" b="1" dirty="0" err="1"/>
              <a:t>pembangunan</a:t>
            </a:r>
            <a:r>
              <a:rPr lang="en-US" sz="3600" b="1" dirty="0"/>
              <a:t> </a:t>
            </a:r>
            <a:r>
              <a:rPr lang="en-US" sz="3600" b="1" dirty="0" err="1"/>
              <a:t>kehutanan</a:t>
            </a:r>
            <a:r>
              <a:rPr lang="en-US" sz="3600" b="1" dirty="0"/>
              <a:t> 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85" y="1463435"/>
            <a:ext cx="8731128" cy="5316413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sz="2400" dirty="0" err="1"/>
              <a:t>Kawasan</a:t>
            </a:r>
            <a:r>
              <a:rPr lang="en-US" sz="2400" dirty="0"/>
              <a:t> </a:t>
            </a:r>
            <a:r>
              <a:rPr lang="en-US" sz="2400" dirty="0" err="1"/>
              <a:t>hutan</a:t>
            </a:r>
            <a:r>
              <a:rPr lang="en-US" sz="2400" dirty="0"/>
              <a:t> yang </a:t>
            </a:r>
            <a:r>
              <a:rPr lang="en-US" sz="2400" dirty="0" err="1"/>
              <a:t>mantap</a:t>
            </a:r>
            <a:r>
              <a:rPr lang="en-US" sz="2400" dirty="0"/>
              <a:t>, </a:t>
            </a:r>
          </a:p>
          <a:p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potensi</a:t>
            </a:r>
            <a:r>
              <a:rPr lang="en-US" sz="2400" dirty="0"/>
              <a:t> </a:t>
            </a:r>
            <a:r>
              <a:rPr lang="en-US" sz="2400" dirty="0" err="1"/>
              <a:t>multifungsi</a:t>
            </a:r>
            <a:r>
              <a:rPr lang="en-US" sz="2400" dirty="0"/>
              <a:t> </a:t>
            </a:r>
            <a:r>
              <a:rPr lang="en-US" sz="2400" dirty="0" err="1"/>
              <a:t>hutan</a:t>
            </a:r>
            <a:r>
              <a:rPr lang="en-US" sz="2400" dirty="0"/>
              <a:t> (</a:t>
            </a:r>
            <a:r>
              <a:rPr lang="en-US" sz="2400" dirty="0" err="1"/>
              <a:t>produksi</a:t>
            </a:r>
            <a:r>
              <a:rPr lang="en-US" sz="2400" dirty="0"/>
              <a:t>, </a:t>
            </a:r>
            <a:r>
              <a:rPr lang="en-US" sz="2400" dirty="0" err="1"/>
              <a:t>lindung</a:t>
            </a:r>
            <a:r>
              <a:rPr lang="en-US" sz="2400" dirty="0"/>
              <a:t>, </a:t>
            </a:r>
            <a:r>
              <a:rPr lang="en-US" sz="2400" dirty="0" err="1"/>
              <a:t>konservasi</a:t>
            </a:r>
            <a:r>
              <a:rPr lang="en-US" sz="2400" dirty="0"/>
              <a:t>)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optimalisasi</a:t>
            </a:r>
            <a:r>
              <a:rPr lang="en-US" sz="2400" dirty="0"/>
              <a:t> </a:t>
            </a:r>
            <a:r>
              <a:rPr lang="en-US" sz="2400" dirty="0" err="1"/>
              <a:t>pemanfaatannya</a:t>
            </a:r>
            <a:r>
              <a:rPr lang="en-US" sz="2400" dirty="0"/>
              <a:t>, </a:t>
            </a:r>
          </a:p>
          <a:p>
            <a:r>
              <a:rPr lang="en-US" sz="2400" dirty="0" err="1"/>
              <a:t>Efektivitas</a:t>
            </a:r>
            <a:r>
              <a:rPr lang="en-US" sz="2400" dirty="0"/>
              <a:t> </a:t>
            </a:r>
            <a:r>
              <a:rPr lang="en-US" sz="2400" dirty="0" err="1"/>
              <a:t>rehabilitasi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memulihkan</a:t>
            </a:r>
            <a:r>
              <a:rPr lang="en-US" sz="2400" dirty="0"/>
              <a:t> </a:t>
            </a:r>
            <a:r>
              <a:rPr lang="en-US" sz="2400" dirty="0" err="1"/>
              <a:t>hutan</a:t>
            </a:r>
            <a:r>
              <a:rPr lang="en-US" sz="2400" dirty="0"/>
              <a:t> yang </a:t>
            </a:r>
            <a:r>
              <a:rPr lang="en-US" sz="2400" dirty="0" err="1"/>
              <a:t>terdegradasi</a:t>
            </a:r>
            <a:r>
              <a:rPr lang="en-US" sz="2400" dirty="0"/>
              <a:t>, </a:t>
            </a:r>
          </a:p>
          <a:p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kawasan</a:t>
            </a:r>
            <a:r>
              <a:rPr lang="en-US" sz="2400" dirty="0"/>
              <a:t> </a:t>
            </a:r>
            <a:r>
              <a:rPr lang="en-US" sz="2400" dirty="0" err="1"/>
              <a:t>hutan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di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sektor</a:t>
            </a:r>
            <a:r>
              <a:rPr lang="en-US" sz="2400" dirty="0"/>
              <a:t> </a:t>
            </a:r>
            <a:r>
              <a:rPr lang="en-US" sz="2400" dirty="0" err="1"/>
              <a:t>kehutanan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terkendali</a:t>
            </a:r>
            <a:r>
              <a:rPr lang="en-US" sz="2400" dirty="0"/>
              <a:t>, </a:t>
            </a:r>
          </a:p>
          <a:p>
            <a:r>
              <a:rPr lang="en-US" sz="2400" i="1" dirty="0"/>
              <a:t>”Best practice”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kehutanan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mitigasi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adaptasi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iklim</a:t>
            </a:r>
            <a:r>
              <a:rPr lang="en-US" sz="2400" dirty="0"/>
              <a:t>, </a:t>
            </a:r>
          </a:p>
          <a:p>
            <a:r>
              <a:rPr lang="en-US" sz="2400" dirty="0" err="1"/>
              <a:t>Revitalisasi</a:t>
            </a:r>
            <a:r>
              <a:rPr lang="en-US" sz="2400" dirty="0"/>
              <a:t> </a:t>
            </a:r>
            <a:r>
              <a:rPr lang="en-US" sz="2400" dirty="0" err="1"/>
              <a:t>kawasan</a:t>
            </a:r>
            <a:r>
              <a:rPr lang="en-US" sz="2400" dirty="0"/>
              <a:t> </a:t>
            </a:r>
            <a:r>
              <a:rPr lang="en-US" sz="2400" dirty="0" err="1"/>
              <a:t>hutan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DAS </a:t>
            </a:r>
            <a:r>
              <a:rPr lang="en-US" sz="2400" dirty="0" err="1"/>
              <a:t>dan</a:t>
            </a:r>
            <a:r>
              <a:rPr lang="en-US" sz="2400" dirty="0"/>
              <a:t> Tata </a:t>
            </a:r>
            <a:r>
              <a:rPr lang="en-US" sz="2400" dirty="0" err="1"/>
              <a:t>Ruang</a:t>
            </a:r>
            <a:r>
              <a:rPr lang="en-US" sz="2400" dirty="0"/>
              <a:t>, </a:t>
            </a:r>
          </a:p>
          <a:p>
            <a:r>
              <a:rPr lang="en-US" sz="2400" dirty="0" err="1"/>
              <a:t>Pemberdayaan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, </a:t>
            </a:r>
          </a:p>
          <a:p>
            <a:r>
              <a:rPr lang="en-US" sz="2400" dirty="0" err="1"/>
              <a:t>Kelembagaan</a:t>
            </a:r>
            <a:r>
              <a:rPr lang="en-US" sz="2400" dirty="0"/>
              <a:t> </a:t>
            </a:r>
            <a:r>
              <a:rPr lang="en-US" sz="2400" dirty="0" err="1"/>
              <a:t>kehutanan</a:t>
            </a:r>
            <a:r>
              <a:rPr lang="en-US" sz="2400" dirty="0"/>
              <a:t> yang </a:t>
            </a:r>
            <a:r>
              <a:rPr lang="en-US" sz="2400" dirty="0" err="1"/>
              <a:t>mantap</a:t>
            </a:r>
            <a:r>
              <a:rPr lang="en-US" sz="2400" dirty="0"/>
              <a:t>, </a:t>
            </a:r>
          </a:p>
          <a:p>
            <a:r>
              <a:rPr lang="en-US" sz="2400" dirty="0" err="1"/>
              <a:t>Kontribusi</a:t>
            </a:r>
            <a:r>
              <a:rPr lang="en-US" sz="2400" dirty="0"/>
              <a:t> </a:t>
            </a:r>
            <a:r>
              <a:rPr lang="en-US" sz="2400" dirty="0" err="1"/>
              <a:t>nyata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menjawab</a:t>
            </a:r>
            <a:r>
              <a:rPr lang="en-US" sz="2400" dirty="0"/>
              <a:t> </a:t>
            </a:r>
            <a:r>
              <a:rPr lang="en-US" sz="2400" dirty="0" err="1"/>
              <a:t>tantangan</a:t>
            </a:r>
            <a:r>
              <a:rPr lang="en-US" sz="2400" dirty="0"/>
              <a:t> global.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33939-6F31-E04F-82A1-A822AB6152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19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KAITAN DENGAN PEMINATAN YANG ADA DI FAHUTAN UNTAD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231" y="2070847"/>
            <a:ext cx="8401539" cy="4396385"/>
          </a:xfrm>
          <a:ln>
            <a:solidFill>
              <a:srgbClr val="FFFF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BAIK SKRIPSI, TESIS MAUPUN PENELITIAN DOSEN HARUS DIARAHKAN PADA 7 RENCANA KEHUTANAN TINGKAT NASIONAL (RKTN) SEHINGGA DAPAT DIPEROLEH SINERGY YANG KUAT DALAM LITBANG KEHUTANAN NASIONAL.</a:t>
            </a:r>
          </a:p>
          <a:p>
            <a:r>
              <a:rPr lang="en-US" sz="2800" dirty="0"/>
              <a:t>7 RENCANA KEHUTANAN TINGKAT NASIONAL MEMERLUKAN PENELITIAN DI BIDANG; </a:t>
            </a:r>
            <a:r>
              <a:rPr lang="en-US" sz="2800" b="1" dirty="0"/>
              <a:t>MANAJEMEN HUTAN, BUDIDAYA HUTAN, KONSERVASI SDH DAN TEKNOLOGI KEHUTANAN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33939-6F31-E04F-82A1-A822AB6152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03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100"/>
            <a:ext cx="8229600" cy="1143000"/>
          </a:xfrm>
        </p:spPr>
        <p:txBody>
          <a:bodyPr/>
          <a:lstStyle/>
          <a:p>
            <a:r>
              <a:rPr lang="en-US" dirty="0"/>
              <a:t>PERMASALAHAN VS TOPIK RISET: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538" y="1398100"/>
            <a:ext cx="8557847" cy="502113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“</a:t>
            </a:r>
            <a:r>
              <a:rPr lang="en-US" dirty="0" err="1">
                <a:solidFill>
                  <a:srgbClr val="FFFF00"/>
                </a:solidFill>
              </a:rPr>
              <a:t>tantangan</a:t>
            </a:r>
            <a:r>
              <a:rPr lang="en-US" dirty="0">
                <a:solidFill>
                  <a:srgbClr val="FFFF00"/>
                </a:solidFill>
              </a:rPr>
              <a:t>”</a:t>
            </a:r>
          </a:p>
          <a:p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“research gap”</a:t>
            </a:r>
          </a:p>
          <a:p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“theory gap”</a:t>
            </a:r>
          </a:p>
          <a:p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“</a:t>
            </a:r>
            <a:r>
              <a:rPr lang="en-US" dirty="0" err="1">
                <a:solidFill>
                  <a:srgbClr val="FFFF00"/>
                </a:solidFill>
              </a:rPr>
              <a:t>menantang</a:t>
            </a:r>
            <a:r>
              <a:rPr lang="en-US" dirty="0">
                <a:solidFill>
                  <a:srgbClr val="FFFF00"/>
                </a:solidFill>
              </a:rPr>
              <a:t>” </a:t>
            </a:r>
            <a:r>
              <a:rPr lang="en-US" dirty="0" err="1"/>
              <a:t>institusi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(</a:t>
            </a:r>
            <a:r>
              <a:rPr lang="en-US" dirty="0" err="1">
                <a:solidFill>
                  <a:srgbClr val="FFFF00"/>
                </a:solidFill>
              </a:rPr>
              <a:t>riset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unggulan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setempat</a:t>
            </a:r>
            <a:r>
              <a:rPr lang="en-US" dirty="0">
                <a:solidFill>
                  <a:srgbClr val="FFFF00"/>
                </a:solidFill>
              </a:rPr>
              <a:t>)</a:t>
            </a:r>
            <a:endParaRPr lang="en-US" dirty="0"/>
          </a:p>
          <a:p>
            <a:r>
              <a:rPr lang="en-US" dirty="0" err="1">
                <a:solidFill>
                  <a:srgbClr val="FFFF00"/>
                </a:solidFill>
              </a:rPr>
              <a:t>Masalah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pada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gilirannya</a:t>
            </a:r>
            <a:r>
              <a:rPr lang="en-US" dirty="0"/>
              <a:t> </a:t>
            </a:r>
            <a:r>
              <a:rPr lang="en-US" dirty="0" err="1"/>
              <a:t>menggiring</a:t>
            </a:r>
            <a:r>
              <a:rPr lang="en-US" dirty="0"/>
              <a:t> RIMBAWAN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forestry doctrine</a:t>
            </a:r>
            <a:r>
              <a:rPr lang="en-US" dirty="0"/>
              <a:t>: </a:t>
            </a:r>
            <a:r>
              <a:rPr lang="en-US" dirty="0">
                <a:solidFill>
                  <a:srgbClr val="FFFF00"/>
                </a:solidFill>
              </a:rPr>
              <a:t>Timber supremacy, Sustainability, Long term &amp; </a:t>
            </a:r>
            <a:r>
              <a:rPr lang="en-US" dirty="0" err="1">
                <a:solidFill>
                  <a:srgbClr val="FFFF00"/>
                </a:solidFill>
              </a:rPr>
              <a:t>Profesionalism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33939-6F31-E04F-82A1-A822AB6152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79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Rimbawan</a:t>
            </a:r>
            <a:r>
              <a:rPr lang="en-US" sz="3600" dirty="0"/>
              <a:t> </a:t>
            </a:r>
            <a:r>
              <a:rPr lang="en-US" sz="3600" dirty="0" err="1"/>
              <a:t>profesional</a:t>
            </a:r>
            <a:r>
              <a:rPr lang="en-US" sz="3600" dirty="0"/>
              <a:t> </a:t>
            </a:r>
            <a:r>
              <a:rPr lang="en-US" sz="3600" dirty="0" err="1"/>
              <a:t>lewat</a:t>
            </a:r>
            <a:r>
              <a:rPr lang="en-US" sz="3600" dirty="0"/>
              <a:t> 4 </a:t>
            </a:r>
            <a:r>
              <a:rPr lang="en-US" sz="3600" dirty="0" err="1"/>
              <a:t>peminatan</a:t>
            </a:r>
            <a:r>
              <a:rPr lang="en-US" sz="3600" dirty="0"/>
              <a:t> di UNTAD </a:t>
            </a:r>
            <a:r>
              <a:rPr lang="en-US" sz="3600" dirty="0" err="1"/>
              <a:t>harus</a:t>
            </a:r>
            <a:r>
              <a:rPr lang="en-US" sz="3600" dirty="0"/>
              <a:t> </a:t>
            </a:r>
            <a:r>
              <a:rPr lang="en-US" sz="3600" dirty="0" err="1"/>
              <a:t>berprinsip</a:t>
            </a:r>
            <a:r>
              <a:rPr lang="en-US" sz="36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108"/>
          </a:xfrm>
        </p:spPr>
        <p:txBody>
          <a:bodyPr/>
          <a:lstStyle/>
          <a:p>
            <a:r>
              <a:rPr lang="en-US" dirty="0"/>
              <a:t>Yang </a:t>
            </a:r>
            <a:r>
              <a:rPr lang="en-US" dirty="0" err="1"/>
              <a:t>namanya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HUTAN </a:t>
            </a:r>
            <a:r>
              <a:rPr lang="en-US" dirty="0" err="1">
                <a:solidFill>
                  <a:srgbClr val="FFFF00"/>
                </a:solidFill>
              </a:rPr>
              <a:t>harus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ada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kayunya</a:t>
            </a:r>
            <a:r>
              <a:rPr lang="en-US" dirty="0"/>
              <a:t>!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sekedar</a:t>
            </a:r>
            <a:r>
              <a:rPr lang="en-US" dirty="0"/>
              <a:t> </a:t>
            </a:r>
            <a:r>
              <a:rPr lang="en-US" dirty="0" err="1"/>
              <a:t>kawasan</a:t>
            </a:r>
            <a:r>
              <a:rPr lang="en-US" dirty="0"/>
              <a:t> </a:t>
            </a:r>
            <a:r>
              <a:rPr lang="en-US" dirty="0" err="1"/>
              <a:t>hutan</a:t>
            </a:r>
            <a:r>
              <a:rPr lang="en-US" dirty="0"/>
              <a:t>. </a:t>
            </a:r>
            <a:r>
              <a:rPr lang="en-US" dirty="0" err="1"/>
              <a:t>Kayu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hasil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utama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Hutan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hutan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for ever and ever</a:t>
            </a:r>
          </a:p>
          <a:p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(tangible and intangible)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untuk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jangka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panjang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Siapapun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, -yang </a:t>
            </a:r>
            <a:r>
              <a:rPr lang="en-US" dirty="0" err="1"/>
              <a:t>mengaku</a:t>
            </a:r>
            <a:r>
              <a:rPr lang="en-US" dirty="0"/>
              <a:t> </a:t>
            </a:r>
            <a:r>
              <a:rPr lang="en-US" dirty="0" err="1"/>
              <a:t>rimbawan</a:t>
            </a:r>
            <a:r>
              <a:rPr lang="en-US" dirty="0"/>
              <a:t>-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profesional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yang </a:t>
            </a:r>
            <a:r>
              <a:rPr lang="en-US" dirty="0" err="1"/>
              <a:t>digeluti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33939-6F31-E04F-82A1-A822AB6152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21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3"/>
          <p:cNvSpPr>
            <a:spLocks noGrp="1" noChangeArrowheads="1"/>
          </p:cNvSpPr>
          <p:nvPr>
            <p:ph idx="1"/>
          </p:nvPr>
        </p:nvSpPr>
        <p:spPr>
          <a:xfrm>
            <a:off x="457200" y="4953000"/>
            <a:ext cx="4876800" cy="1371600"/>
          </a:xfrm>
          <a:prstGeom prst="wedgeEllipseCallout">
            <a:avLst>
              <a:gd name="adj1" fmla="val -55926"/>
              <a:gd name="adj2" fmla="val 48199"/>
            </a:avLst>
          </a:prstGeom>
          <a:solidFill>
            <a:schemeClr val="accent1">
              <a:lumMod val="60000"/>
              <a:lumOff val="40000"/>
            </a:schemeClr>
          </a:solidFill>
          <a:ln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>
            <a:flatTx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000" i="0" dirty="0" err="1">
                <a:latin typeface="Arial Narrow" pitchFamily="34" charset="0"/>
              </a:rPr>
              <a:t>Oleh</a:t>
            </a:r>
            <a:r>
              <a:rPr lang="en-US" sz="2000" i="0" dirty="0">
                <a:latin typeface="Arial Narrow" pitchFamily="34" charset="0"/>
              </a:rPr>
              <a:t>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d-ID" sz="2400" i="0" dirty="0">
                <a:latin typeface="Times New Roman" pitchFamily="18" charset="0"/>
              </a:rPr>
              <a:t>Prof. Dr. Ir.  John FoEh</a:t>
            </a:r>
            <a:r>
              <a:rPr lang="en-US" sz="2400" i="0" dirty="0">
                <a:latin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 i="0" dirty="0" err="1">
                <a:latin typeface="Arial Narrow" pitchFamily="34" charset="0"/>
              </a:rPr>
              <a:t>Universitas</a:t>
            </a:r>
            <a:r>
              <a:rPr lang="en-US" sz="2000" i="0" dirty="0">
                <a:latin typeface="Arial Narrow" pitchFamily="34" charset="0"/>
              </a:rPr>
              <a:t> </a:t>
            </a:r>
            <a:r>
              <a:rPr lang="en-US" sz="2000" i="0" dirty="0" err="1">
                <a:latin typeface="Arial Narrow" pitchFamily="34" charset="0"/>
              </a:rPr>
              <a:t>Gunadarma</a:t>
            </a:r>
            <a:endParaRPr lang="en-US" sz="2000" i="0" dirty="0">
              <a:latin typeface="Arial Narrow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362200" y="1219200"/>
            <a:ext cx="6477000" cy="32766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2275583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2D2DB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DAMPAK “SALAH URUS”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3600" b="1" i="1" dirty="0">
                <a:solidFill>
                  <a:srgbClr val="2D2DB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3600" b="1" i="1" dirty="0">
                <a:solidFill>
                  <a:srgbClr val="2D2DB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 DAN LH</a:t>
            </a:r>
          </a:p>
        </p:txBody>
      </p:sp>
      <p:pic>
        <p:nvPicPr>
          <p:cNvPr id="8" name="Picture 4" descr="j042444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j042806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3276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1024-DF5C-4CF2-88BE-38A2339597AC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59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2438400" y="2971800"/>
            <a:ext cx="6477000" cy="3276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8" name="Picture 4" descr="j042444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3200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3342144"/>
            <a:ext cx="5562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dirty="0">
                <a:solidFill>
                  <a:srgbClr val="2D2DB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SUMBERDAYA ALAM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defTabSz="914400"/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ANUGERAH TUHAN YANG LUAR BIASA ITU, SEKARANG TELAH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“TERDEGRADASI”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BAIK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KUANTITAS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MAUPUN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KUALITAS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NYA</a:t>
            </a:r>
          </a:p>
        </p:txBody>
      </p:sp>
      <p:pic>
        <p:nvPicPr>
          <p:cNvPr id="7" name="Picture 16" descr="flam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2" y="197031"/>
            <a:ext cx="243839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1024-DF5C-4CF2-88BE-38A2339597AC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4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8154" y="2096790"/>
            <a:ext cx="8430703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0066"/>
                </a:solidFill>
                <a:latin typeface="Arial Narrow" charset="0"/>
                <a:cs typeface="+mj-cs"/>
              </a:rPr>
              <a:t>BAGAIMANA MEMULAI SUATU PENELITIAN ILMIAH 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2B19E-6B03-0F42-BAD4-692898E6F16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7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j0428067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352801"/>
            <a:ext cx="6248400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LIHATLAH</a:t>
            </a:r>
            <a:r>
              <a:rPr lang="id-ID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!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DAMPAK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“SALAH URUS”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DA DIMAKSUD,  BAIK DI </a:t>
            </a:r>
            <a:r>
              <a:rPr lang="en-U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INDONESIA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MAUPUN DI BELAHAN </a:t>
            </a:r>
            <a:r>
              <a:rPr lang="en-U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DUNIA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LAINNYA</a:t>
            </a:r>
          </a:p>
        </p:txBody>
      </p:sp>
      <p:pic>
        <p:nvPicPr>
          <p:cNvPr id="6" name="Picture 5" descr="MCj043440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2668" y="4114800"/>
            <a:ext cx="268133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0"/>
            <a:ext cx="3200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1024-DF5C-4CF2-88BE-38A2339597AC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30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143000" y="228601"/>
            <a:ext cx="6858000" cy="58477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TANTANGAN PSDA-LH </a:t>
            </a: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493714" y="1373189"/>
            <a:ext cx="2325687" cy="1687889"/>
          </a:xfrm>
          <a:prstGeom prst="ellipse">
            <a:avLst/>
          </a:prstGeom>
          <a:solidFill>
            <a:srgbClr val="66FF66"/>
          </a:solidFill>
          <a:ln w="9525">
            <a:noFill/>
            <a:round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>
            <a:spAutoFit/>
            <a:flatTx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Dinamika Kependu-dukan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2514601" y="1447801"/>
            <a:ext cx="3419475" cy="2245102"/>
          </a:xfrm>
          <a:prstGeom prst="star32">
            <a:avLst>
              <a:gd name="adj" fmla="val 37514"/>
            </a:avLst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1" dir="t"/>
          </a:scene3d>
          <a:sp3d extrusionH="430200" prstMaterial="legacyMetal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square">
            <a:spAutoFit/>
            <a:flatTx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Degradasi Lingkungan Alam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5549901" y="838201"/>
            <a:ext cx="3365500" cy="2245102"/>
          </a:xfrm>
          <a:prstGeom prst="star32">
            <a:avLst>
              <a:gd name="adj" fmla="val 37500"/>
            </a:avLst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spAutoFit/>
            <a:flatTx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Permintaan  Lingkungan Buatan 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381001" y="2971800"/>
            <a:ext cx="3622675" cy="2245102"/>
          </a:xfrm>
          <a:prstGeom prst="star32">
            <a:avLst>
              <a:gd name="adj" fmla="val 37500"/>
            </a:avLst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1" dir="t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square">
            <a:spAutoFit/>
            <a:flatTx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Pencemaran Udara dan Air 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4911725" y="2667000"/>
            <a:ext cx="3394075" cy="3238128"/>
          </a:xfrm>
          <a:prstGeom prst="star32">
            <a:avLst>
              <a:gd name="adj" fmla="val 37500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1" dir="t"/>
          </a:scene3d>
          <a:sp3d extrusionH="887400" prstMaterial="legacyMetal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spAutoFit/>
            <a:flatTx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Sampah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/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Limbah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BBB (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bahan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berbahaya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&amp;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beracun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)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685801" y="4845050"/>
            <a:ext cx="3394075" cy="2245102"/>
          </a:xfrm>
          <a:prstGeom prst="star32">
            <a:avLst>
              <a:gd name="adj" fmla="val 37500"/>
            </a:avLst>
          </a:prstGeom>
          <a:solidFill>
            <a:srgbClr val="663300"/>
          </a:soli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1" dir="t"/>
          </a:scene3d>
          <a:sp3d extrusionH="887400" prstMaterial="legacyMatte">
            <a:bevelT w="13500" h="13500" prst="angle"/>
            <a:bevelB w="13500" h="13500" prst="angle"/>
            <a:extrusionClr>
              <a:srgbClr val="663300"/>
            </a:extrusionClr>
          </a:sp3d>
        </p:spPr>
        <p:txBody>
          <a:bodyPr>
            <a:spAutoFit/>
            <a:flatTx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</a:rPr>
              <a:t>Degradasi Lahan &amp; Hutan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  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4267201" y="5257801"/>
            <a:ext cx="3394075" cy="1554301"/>
          </a:xfrm>
          <a:prstGeom prst="star32">
            <a:avLst>
              <a:gd name="adj" fmla="val 37500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1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>
            <a:spAutoFit/>
            <a:flatTx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Banjir &amp; Kekeringan  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DA77-63EC-495C-A929-659D99B0B6CF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36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066800" y="1524001"/>
            <a:ext cx="6324600" cy="83099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</a:rPr>
              <a:t>Kerusakan SDA dan pencemaran LH semakin mengancam keberlanjutan pembangunan</a:t>
            </a: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 rot="377068">
            <a:off x="2319680" y="228601"/>
            <a:ext cx="472440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22932" scaled="1"/>
                </a:gradFill>
                <a:latin typeface="Impact"/>
              </a:rPr>
              <a:t>ISU-ISU  STRATEGIS</a:t>
            </a: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914400" y="2895600"/>
            <a:ext cx="2284413" cy="1809071"/>
          </a:xfrm>
          <a:prstGeom prst="ellipse">
            <a:avLst/>
          </a:prstGeom>
          <a:solidFill>
            <a:srgbClr val="66FFFF"/>
          </a:solidFill>
          <a:ln w="9525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Lemahnya penegakan hukum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304801" y="4283076"/>
            <a:ext cx="2435225" cy="2224552"/>
          </a:xfrm>
          <a:prstGeom prst="ellipse">
            <a:avLst/>
          </a:prstGeom>
          <a:solidFill>
            <a:srgbClr val="FF99CC"/>
          </a:solidFill>
          <a:ln w="9525">
            <a:noFill/>
            <a:round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spAutoFit/>
            <a:flatTx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Rendahnya komitmen penaatan hukum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5867400" y="2743200"/>
            <a:ext cx="2284413" cy="1809071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Krisis Ekonomi Moneter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5105400" y="4724400"/>
            <a:ext cx="2284413" cy="1809071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>
            <a:spAutoFit/>
            <a:flatTx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Hambatan  Hak Pemilikan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3124200" y="4191000"/>
            <a:ext cx="2284413" cy="1601331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>
            <a:spAutoFit/>
            <a:flatTx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Rendahnya Kepedulian 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Lingkungan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914400" y="2286000"/>
            <a:ext cx="228600" cy="1219200"/>
          </a:xfrm>
          <a:prstGeom prst="curvedRightArrow">
            <a:avLst>
              <a:gd name="adj1" fmla="val 106667"/>
              <a:gd name="adj2" fmla="val 213333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0388" dir="9206097" algn="ctr" rotWithShape="0">
              <a:srgbClr val="FF99CC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7391400" y="1981200"/>
            <a:ext cx="381000" cy="990600"/>
          </a:xfrm>
          <a:prstGeom prst="curvedLeftArrow">
            <a:avLst>
              <a:gd name="adj1" fmla="val 52000"/>
              <a:gd name="adj2" fmla="val 104000"/>
              <a:gd name="adj3" fmla="val 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FF0066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4038600" y="2362200"/>
            <a:ext cx="304800" cy="1905000"/>
          </a:xfrm>
          <a:prstGeom prst="downArrow">
            <a:avLst>
              <a:gd name="adj1" fmla="val 41667"/>
              <a:gd name="adj2" fmla="val 103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49515" dir="884614" algn="ctr" rotWithShape="0">
              <a:srgbClr val="00FF00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DA77-63EC-495C-A929-659D99B0B6CF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28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066800" y="1524001"/>
            <a:ext cx="6324600" cy="83099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</a:rPr>
              <a:t>Kualitas hidup manusia Indonesia semakin menurun , indikatornya:</a:t>
            </a: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723" name="WordArt 3"/>
          <p:cNvSpPr>
            <a:spLocks noChangeArrowheads="1" noChangeShapeType="1" noTextEdit="1"/>
          </p:cNvSpPr>
          <p:nvPr/>
        </p:nvSpPr>
        <p:spPr bwMode="auto">
          <a:xfrm rot="377068">
            <a:off x="4114800" y="228601"/>
            <a:ext cx="472440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22932" scaled="1"/>
                </a:gradFill>
                <a:latin typeface="Impact"/>
              </a:rPr>
              <a:t>ISU-ISU  STRATEGIS</a:t>
            </a:r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914400" y="2895600"/>
            <a:ext cx="2284413" cy="1809071"/>
          </a:xfrm>
          <a:prstGeom prst="ellipse">
            <a:avLst/>
          </a:prstGeom>
          <a:solidFill>
            <a:srgbClr val="66FFFF"/>
          </a:solidFill>
          <a:ln w="9525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Kematian bayi lahir 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304801" y="4343400"/>
            <a:ext cx="2435225" cy="1809071"/>
          </a:xfrm>
          <a:prstGeom prst="ellipse">
            <a:avLst/>
          </a:prstGeom>
          <a:solidFill>
            <a:srgbClr val="FF99CC"/>
          </a:solidFill>
          <a:ln w="9525">
            <a:noFill/>
            <a:round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spAutoFit/>
            <a:flatTx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Gizi 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Anak BALITA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6096001" y="2590800"/>
            <a:ext cx="2663825" cy="1809071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Penyakit akibat Pencemaran Air &amp; udara</a:t>
            </a:r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5562600" y="4650760"/>
            <a:ext cx="2438400" cy="2224552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square">
            <a:spAutoFit/>
            <a:flatTx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Kualitas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Kawasan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Konservasi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/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Lindung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3124200" y="4283076"/>
            <a:ext cx="2284413" cy="1947565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>
            <a:outerShdw dist="117088" dir="13236078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Pudarnya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Budaya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Kearifan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</a:rPr>
              <a:t>Masyarakat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SDA-LH</a:t>
            </a: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914400" y="2286000"/>
            <a:ext cx="228600" cy="1219200"/>
          </a:xfrm>
          <a:prstGeom prst="curvedRightArrow">
            <a:avLst>
              <a:gd name="adj1" fmla="val 106667"/>
              <a:gd name="adj2" fmla="val 213333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0388" dir="9206097" algn="ctr" rotWithShape="0">
              <a:srgbClr val="FF99CC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7391400" y="1981200"/>
            <a:ext cx="381000" cy="990600"/>
          </a:xfrm>
          <a:prstGeom prst="curvedLeftArrow">
            <a:avLst>
              <a:gd name="adj1" fmla="val 52000"/>
              <a:gd name="adj2" fmla="val 104000"/>
              <a:gd name="adj3" fmla="val 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FF0066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4038600" y="2362200"/>
            <a:ext cx="304800" cy="1905000"/>
          </a:xfrm>
          <a:prstGeom prst="downArrow">
            <a:avLst>
              <a:gd name="adj1" fmla="val 41667"/>
              <a:gd name="adj2" fmla="val 10312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9250" dir="2132261" algn="ctr" rotWithShape="0">
              <a:srgbClr val="00FF00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 rot="-1894461">
            <a:off x="4786314" y="2203450"/>
            <a:ext cx="633412" cy="3048000"/>
          </a:xfrm>
          <a:prstGeom prst="downArrow">
            <a:avLst>
              <a:gd name="adj1" fmla="val 31630"/>
              <a:gd name="adj2" fmla="val 6843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DA77-63EC-495C-A929-659D99B0B6CF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5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066800" y="1524000"/>
            <a:ext cx="6324600" cy="120032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Perubahan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lingkungan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hidup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global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semakin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mengancam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kualitas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lingkungan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biosfer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, 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indikatornya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:</a:t>
            </a:r>
            <a:endParaRPr 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 rot="377068">
            <a:off x="4114800" y="228601"/>
            <a:ext cx="472440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22932" scaled="1"/>
                </a:gradFill>
                <a:latin typeface="Impact"/>
              </a:rPr>
              <a:t>ISU-ISU  STRATEGIS</a:t>
            </a: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914400" y="2955925"/>
            <a:ext cx="2284413" cy="1393591"/>
          </a:xfrm>
          <a:prstGeom prst="ellipse">
            <a:avLst/>
          </a:prstGeom>
          <a:solidFill>
            <a:srgbClr val="66FFFF"/>
          </a:solidFill>
          <a:ln w="9525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Suhu bumi meningkat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688977" y="4502150"/>
            <a:ext cx="2435225" cy="1809071"/>
          </a:xfrm>
          <a:prstGeom prst="ellipse">
            <a:avLst/>
          </a:prstGeom>
          <a:solidFill>
            <a:srgbClr val="FF99CC"/>
          </a:solidFill>
          <a:ln w="9525">
            <a:noFill/>
            <a:round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spAutoFit/>
            <a:flatTx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Perubahan pola iklim 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 rot="-302919">
            <a:off x="6172201" y="3016590"/>
            <a:ext cx="2663825" cy="1809071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Kerusakan keaneka-ragaman hayati </a:t>
            </a: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 rot="712114">
            <a:off x="5257801" y="5513060"/>
            <a:ext cx="2816225" cy="562630"/>
          </a:xfrm>
          <a:prstGeom prst="ellipse">
            <a:avLst/>
          </a:prstGeom>
          <a:solidFill>
            <a:srgbClr val="CC3300"/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Radiasi</a:t>
            </a:r>
            <a:r>
              <a:rPr lang="id-ID" sz="2400" b="1" dirty="0">
                <a:solidFill>
                  <a:srgbClr val="FFFFFF"/>
                </a:solidFill>
                <a:latin typeface="Times New Roman" pitchFamily="18" charset="0"/>
              </a:rPr>
              <a:t>, dll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3429000" y="4572001"/>
            <a:ext cx="2284413" cy="1393591"/>
          </a:xfrm>
          <a:prstGeom prst="ellipse">
            <a:avLst/>
          </a:prstGeom>
          <a:solidFill>
            <a:srgbClr val="336699"/>
          </a:solidFill>
          <a:ln w="9525">
            <a:noFill/>
            <a:round/>
            <a:headEnd/>
            <a:tailEnd/>
          </a:ln>
          <a:effectLst>
            <a:outerShdw dist="117088" dir="13236078" algn="ctr" rotWithShape="0">
              <a:srgbClr val="FFFF99"/>
            </a:outerShdw>
          </a:effectLst>
        </p:spPr>
        <p:txBody>
          <a:bodyPr>
            <a:spAutoFit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</a:rPr>
              <a:t>Penipisan Lapisan Ozon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914400" y="2286000"/>
            <a:ext cx="228600" cy="1219200"/>
          </a:xfrm>
          <a:prstGeom prst="curvedRightArrow">
            <a:avLst>
              <a:gd name="adj1" fmla="val 106667"/>
              <a:gd name="adj2" fmla="val 213333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0388" dir="9206097" algn="ctr" rotWithShape="0">
              <a:srgbClr val="FF99CC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7391400" y="2209800"/>
            <a:ext cx="381000" cy="990600"/>
          </a:xfrm>
          <a:prstGeom prst="curvedLeftArrow">
            <a:avLst>
              <a:gd name="adj1" fmla="val 52000"/>
              <a:gd name="adj2" fmla="val 104000"/>
              <a:gd name="adj3" fmla="val 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FF0066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4343400" y="2743200"/>
            <a:ext cx="304800" cy="1905000"/>
          </a:xfrm>
          <a:prstGeom prst="downArrow">
            <a:avLst>
              <a:gd name="adj1" fmla="val 41667"/>
              <a:gd name="adj2" fmla="val 10312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9250" dir="2132261" algn="ctr" rotWithShape="0">
              <a:srgbClr val="00FF00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DA77-63EC-495C-A929-659D99B0B6CF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7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66800" y="1524000"/>
            <a:ext cx="6324600" cy="120032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Pengelolaan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SDA-LH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telah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berkembang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menjadi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isu-isu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politik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yg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dapat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mengancam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sinergisme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antar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daerah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endParaRPr 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 rot="377068">
            <a:off x="4114800" y="228601"/>
            <a:ext cx="472440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22932" scaled="1"/>
                </a:gradFill>
                <a:latin typeface="Impact"/>
              </a:rPr>
              <a:t>ISU-ISU  STRATEGIS</a:t>
            </a: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914400" y="2895600"/>
            <a:ext cx="2743200" cy="1809071"/>
          </a:xfrm>
          <a:prstGeom prst="ellipse">
            <a:avLst/>
          </a:prstGeom>
          <a:solidFill>
            <a:srgbClr val="66FFFF"/>
          </a:solidFill>
          <a:ln w="9525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square">
            <a:spAutoFit/>
            <a:flatTx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Sumberdaya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Air: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Permukaan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Bawah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tanah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381001" y="4435476"/>
            <a:ext cx="2435225" cy="2291635"/>
          </a:xfrm>
          <a:prstGeom prst="ellipse">
            <a:avLst/>
          </a:prstGeom>
          <a:solidFill>
            <a:srgbClr val="FF99CC"/>
          </a:solidFill>
          <a:ln w="9525">
            <a:noFill/>
            <a:round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spAutoFit/>
            <a:flatTx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Kuantitas  Kualitas Distribusi 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 rot="-302919">
            <a:off x="6172201" y="3016589"/>
            <a:ext cx="2663825" cy="1809071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Polusi Udara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Asap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Hujan asam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 rot="712114">
            <a:off x="5486401" y="5075354"/>
            <a:ext cx="2816225" cy="1393591"/>
          </a:xfrm>
          <a:prstGeom prst="ellipse">
            <a:avLst/>
          </a:prstGeom>
          <a:solidFill>
            <a:srgbClr val="CC3300"/>
          </a:solidFill>
          <a:ln w="9525">
            <a:noFill/>
            <a:round/>
            <a:headEnd/>
            <a:tailEnd/>
          </a:ln>
          <a:effectLst>
            <a:outerShdw dist="107763" dir="135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</a:rPr>
              <a:t>Sumberdaya mineral/ bahan galian 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3201989" y="4495801"/>
            <a:ext cx="2816225" cy="1393591"/>
          </a:xfrm>
          <a:prstGeom prst="ellipse">
            <a:avLst/>
          </a:prstGeom>
          <a:solidFill>
            <a:srgbClr val="336699"/>
          </a:solidFill>
          <a:ln w="9525">
            <a:noFill/>
            <a:round/>
            <a:headEnd/>
            <a:tailEnd/>
          </a:ln>
          <a:effectLst>
            <a:outerShdw dist="117088" dir="13236078" algn="ctr" rotWithShape="0">
              <a:srgbClr val="FFFF99"/>
            </a:outerShdw>
          </a:effectLst>
        </p:spPr>
        <p:txBody>
          <a:bodyPr>
            <a:spAutoFit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</a:rPr>
              <a:t>Sumberdaya Lahan &amp;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</a:rPr>
              <a:t>Hutan 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914400" y="2286000"/>
            <a:ext cx="228600" cy="1219200"/>
          </a:xfrm>
          <a:prstGeom prst="curvedRightArrow">
            <a:avLst>
              <a:gd name="adj1" fmla="val 106667"/>
              <a:gd name="adj2" fmla="val 213333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70388" dir="9206097" algn="ctr" rotWithShape="0">
              <a:srgbClr val="FF99CC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7391400" y="2209800"/>
            <a:ext cx="381000" cy="990600"/>
          </a:xfrm>
          <a:prstGeom prst="curvedLeftArrow">
            <a:avLst>
              <a:gd name="adj1" fmla="val 52000"/>
              <a:gd name="adj2" fmla="val 104000"/>
              <a:gd name="adj3" fmla="val 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FF0066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4343400" y="2743200"/>
            <a:ext cx="304800" cy="1905000"/>
          </a:xfrm>
          <a:prstGeom prst="downArrow">
            <a:avLst>
              <a:gd name="adj1" fmla="val 41667"/>
              <a:gd name="adj2" fmla="val 10312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9250" dir="2132261" algn="ctr" rotWithShape="0">
              <a:srgbClr val="00FF00"/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DA77-63EC-495C-A929-659D99B0B6CF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99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4876800" y="2209800"/>
            <a:ext cx="4038600" cy="914400"/>
          </a:xfrm>
          <a:custGeom>
            <a:avLst/>
            <a:gdLst>
              <a:gd name="G0" fmla="+- 18136 0 0"/>
              <a:gd name="G1" fmla="+- 5400 0 0"/>
              <a:gd name="G2" fmla="+- 21600 0 5400"/>
              <a:gd name="G3" fmla="+- 10800 0 5400"/>
              <a:gd name="G4" fmla="+- 21600 0 18136"/>
              <a:gd name="G5" fmla="*/ G4 G3 10800"/>
              <a:gd name="G6" fmla="+- 21600 0 G5"/>
              <a:gd name="T0" fmla="*/ 18136 w 21600"/>
              <a:gd name="T1" fmla="*/ 0 h 21600"/>
              <a:gd name="T2" fmla="*/ 0 w 21600"/>
              <a:gd name="T3" fmla="*/ 10800 h 21600"/>
              <a:gd name="T4" fmla="*/ 18136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136" y="0"/>
                </a:moveTo>
                <a:lnTo>
                  <a:pt x="18136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8136" y="16200"/>
                </a:lnTo>
                <a:lnTo>
                  <a:pt x="1813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57200" y="2209800"/>
            <a:ext cx="4191000" cy="914400"/>
          </a:xfrm>
          <a:custGeom>
            <a:avLst/>
            <a:gdLst>
              <a:gd name="G0" fmla="+- 18065 0 0"/>
              <a:gd name="G1" fmla="+- 5400 0 0"/>
              <a:gd name="G2" fmla="+- 21600 0 5400"/>
              <a:gd name="G3" fmla="+- 10800 0 5400"/>
              <a:gd name="G4" fmla="+- 21600 0 18065"/>
              <a:gd name="G5" fmla="*/ G4 G3 10800"/>
              <a:gd name="G6" fmla="+- 21600 0 G5"/>
              <a:gd name="T0" fmla="*/ 18065 w 21600"/>
              <a:gd name="T1" fmla="*/ 0 h 21600"/>
              <a:gd name="T2" fmla="*/ 0 w 21600"/>
              <a:gd name="T3" fmla="*/ 10800 h 21600"/>
              <a:gd name="T4" fmla="*/ 18065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065" y="0"/>
                </a:moveTo>
                <a:lnTo>
                  <a:pt x="18065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8065" y="16200"/>
                </a:lnTo>
                <a:lnTo>
                  <a:pt x="1806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422525" y="3389313"/>
            <a:ext cx="3140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black"/>
              </a:solidFill>
              <a:latin typeface="Arial Narrow" charset="0"/>
              <a:ea typeface="ＭＳ Ｐゴシック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43000" y="2452689"/>
            <a:ext cx="274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EEECE1"/>
                </a:solidFill>
                <a:latin typeface="Arial Narrow" charset="0"/>
                <a:ea typeface="ＭＳ Ｐゴシック" charset="0"/>
              </a:rPr>
              <a:t>Pengusahaan = eksploitasi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867400" y="2438401"/>
            <a:ext cx="205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Arial Narrow" charset="0"/>
                <a:ea typeface="ＭＳ Ｐゴシック" charset="0"/>
              </a:rPr>
              <a:t>p e n g e l o l a a n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609600" y="3810000"/>
            <a:ext cx="1295400" cy="685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1981200" y="3810000"/>
            <a:ext cx="2057400" cy="685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4191000" y="3810000"/>
            <a:ext cx="2514600" cy="685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6934200" y="3810000"/>
            <a:ext cx="2057400" cy="685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762000" y="3962400"/>
            <a:ext cx="1143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FFFFFF"/>
                </a:solidFill>
                <a:latin typeface="Arial Narrow" charset="0"/>
                <a:ea typeface="ＭＳ Ｐゴシック" charset="0"/>
              </a:rPr>
              <a:t>Pra</a:t>
            </a:r>
            <a:r>
              <a:rPr lang="en-US" sz="1600" b="1" dirty="0">
                <a:solidFill>
                  <a:srgbClr val="FFFFFF"/>
                </a:solidFill>
                <a:latin typeface="Arial Narrow" charset="0"/>
                <a:ea typeface="ＭＳ Ｐゴシック" charset="0"/>
              </a:rPr>
              <a:t>- HPH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362200" y="3962400"/>
            <a:ext cx="1752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  <a:latin typeface="Arial Narrow" charset="0"/>
                <a:ea typeface="ＭＳ Ｐゴシック" charset="0"/>
              </a:rPr>
              <a:t>Ky. </a:t>
            </a:r>
            <a:r>
              <a:rPr lang="en-US" sz="1600" b="1" dirty="0" err="1">
                <a:solidFill>
                  <a:srgbClr val="FFFFFF"/>
                </a:solidFill>
                <a:latin typeface="Arial Narrow" charset="0"/>
                <a:ea typeface="ＭＳ Ｐゴシック" charset="0"/>
              </a:rPr>
              <a:t>bulat</a:t>
            </a:r>
            <a:r>
              <a:rPr lang="en-US" sz="1600" b="1" dirty="0">
                <a:solidFill>
                  <a:srgbClr val="FFFFFF"/>
                </a:solidFill>
                <a:latin typeface="Arial Narrow" charset="0"/>
                <a:ea typeface="ＭＳ Ｐゴシック" charset="0"/>
              </a:rPr>
              <a:t> + </a:t>
            </a:r>
            <a:r>
              <a:rPr lang="en-US" sz="1600" b="1" dirty="0" err="1">
                <a:solidFill>
                  <a:srgbClr val="FFFFFF"/>
                </a:solidFill>
                <a:latin typeface="Arial Narrow" charset="0"/>
                <a:ea typeface="ＭＳ Ｐゴシック" charset="0"/>
              </a:rPr>
              <a:t>devi</a:t>
            </a:r>
            <a:r>
              <a:rPr lang="en-US" sz="1600" b="1" dirty="0" err="1">
                <a:solidFill>
                  <a:srgbClr val="040000"/>
                </a:solidFill>
                <a:latin typeface="Arial Narrow" charset="0"/>
                <a:ea typeface="ＭＳ Ｐゴシック" charset="0"/>
              </a:rPr>
              <a:t>sa</a:t>
            </a:r>
            <a:endParaRPr lang="en-US" sz="1600" b="1" dirty="0">
              <a:solidFill>
                <a:srgbClr val="040000"/>
              </a:solidFill>
              <a:latin typeface="Arial Narrow" charset="0"/>
              <a:ea typeface="ＭＳ Ｐゴシック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648200" y="3930650"/>
            <a:ext cx="2057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FFFFFF"/>
                </a:solidFill>
                <a:latin typeface="Arial Narrow" charset="0"/>
                <a:ea typeface="ＭＳ Ｐゴシック" charset="0"/>
              </a:rPr>
              <a:t>industri</a:t>
            </a:r>
            <a:r>
              <a:rPr lang="en-US" sz="1600" b="1" dirty="0">
                <a:solidFill>
                  <a:srgbClr val="FFFFFF"/>
                </a:solidFill>
                <a:latin typeface="Arial Narrow" charset="0"/>
                <a:ea typeface="ＭＳ Ｐゴシック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Arial Narrow" charset="0"/>
                <a:ea typeface="ＭＳ Ｐゴシック" charset="0"/>
              </a:rPr>
              <a:t>perkayuan</a:t>
            </a:r>
            <a:endParaRPr lang="en-US" sz="1600" b="1" dirty="0">
              <a:solidFill>
                <a:srgbClr val="FFFFFF"/>
              </a:solidFill>
              <a:latin typeface="Arial Narrow" charset="0"/>
              <a:ea typeface="ＭＳ Ｐゴシック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7010400" y="3962400"/>
            <a:ext cx="1600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FFFFFF"/>
                </a:solidFill>
                <a:latin typeface="Arial Narrow" charset="0"/>
                <a:ea typeface="ＭＳ Ｐゴシック" charset="0"/>
              </a:rPr>
              <a:t>ekolabel</a:t>
            </a:r>
            <a:endParaRPr lang="en-US" sz="1600" b="1" dirty="0">
              <a:solidFill>
                <a:srgbClr val="FFFFFF"/>
              </a:solidFill>
              <a:latin typeface="Arial Narrow" charset="0"/>
              <a:ea typeface="ＭＳ Ｐゴシック" charset="0"/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4038600" y="1676400"/>
            <a:ext cx="0" cy="35052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971800" y="1676400"/>
            <a:ext cx="0" cy="35052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5181600" y="1676400"/>
            <a:ext cx="0" cy="35052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7620000" y="1676400"/>
            <a:ext cx="0" cy="35052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8382000" y="1676400"/>
            <a:ext cx="0" cy="35052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6629400" y="1676400"/>
            <a:ext cx="0" cy="35052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1676400" y="5562600"/>
            <a:ext cx="762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1600">
              <a:solidFill>
                <a:prstClr val="black"/>
              </a:solidFill>
              <a:latin typeface="Arial Narrow" charset="0"/>
              <a:ea typeface="ＭＳ Ｐゴシック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1371600" y="5334000"/>
            <a:ext cx="685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 Narrow" charset="0"/>
                <a:ea typeface="ＭＳ Ｐゴシック" charset="0"/>
              </a:rPr>
              <a:t>1968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2667000" y="5334000"/>
            <a:ext cx="685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 Narrow" charset="0"/>
                <a:ea typeface="ＭＳ Ｐゴシック" charset="0"/>
              </a:rPr>
              <a:t>1980</a:t>
            </a:r>
          </a:p>
        </p:txBody>
      </p:sp>
      <p:sp>
        <p:nvSpPr>
          <p:cNvPr id="26" name="Text Box 33"/>
          <p:cNvSpPr txBox="1">
            <a:spLocks noChangeArrowheads="1"/>
          </p:cNvSpPr>
          <p:nvPr/>
        </p:nvSpPr>
        <p:spPr bwMode="auto">
          <a:xfrm>
            <a:off x="3733800" y="5334000"/>
            <a:ext cx="685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 Narrow" charset="0"/>
                <a:ea typeface="ＭＳ Ｐゴシック" charset="0"/>
              </a:rPr>
              <a:t>1985</a:t>
            </a:r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4876800" y="5334000"/>
            <a:ext cx="685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 Narrow" charset="0"/>
                <a:ea typeface="ＭＳ Ｐゴシック" charset="0"/>
              </a:rPr>
              <a:t>1990</a:t>
            </a: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6324600" y="5334000"/>
            <a:ext cx="685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 Narrow" charset="0"/>
                <a:ea typeface="ＭＳ Ｐゴシック" charset="0"/>
              </a:rPr>
              <a:t>1997</a:t>
            </a:r>
          </a:p>
        </p:txBody>
      </p:sp>
      <p:sp>
        <p:nvSpPr>
          <p:cNvPr id="29" name="Text Box 36"/>
          <p:cNvSpPr txBox="1">
            <a:spLocks noChangeArrowheads="1"/>
          </p:cNvSpPr>
          <p:nvPr/>
        </p:nvSpPr>
        <p:spPr bwMode="auto">
          <a:xfrm>
            <a:off x="7315200" y="5334000"/>
            <a:ext cx="685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 Narrow" charset="0"/>
                <a:ea typeface="ＭＳ Ｐゴシック" charset="0"/>
              </a:rPr>
              <a:t>1999</a:t>
            </a: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8153400" y="5334000"/>
            <a:ext cx="685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 Narrow" charset="0"/>
                <a:ea typeface="ＭＳ Ｐゴシック" charset="0"/>
              </a:rPr>
              <a:t>2000</a:t>
            </a:r>
          </a:p>
        </p:txBody>
      </p:sp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5105400" y="457200"/>
            <a:ext cx="2286000" cy="990600"/>
          </a:xfrm>
          <a:prstGeom prst="irregularSeal1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5562600" y="685800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Arial Black" charset="0"/>
                <a:ea typeface="ＭＳ Ｐゴシック" charset="0"/>
              </a:rPr>
              <a:t>OTODA</a:t>
            </a:r>
          </a:p>
        </p:txBody>
      </p:sp>
      <p:sp>
        <p:nvSpPr>
          <p:cNvPr id="33" name="AutoShape 42"/>
          <p:cNvSpPr>
            <a:spLocks noChangeArrowheads="1"/>
          </p:cNvSpPr>
          <p:nvPr/>
        </p:nvSpPr>
        <p:spPr bwMode="auto">
          <a:xfrm rot="20796880">
            <a:off x="7543800" y="1371600"/>
            <a:ext cx="838200" cy="4114800"/>
          </a:xfrm>
          <a:prstGeom prst="curvedLeftArrow">
            <a:avLst>
              <a:gd name="adj1" fmla="val 56659"/>
              <a:gd name="adj2" fmla="val 188886"/>
              <a:gd name="adj3" fmla="val 30264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214924" y="746126"/>
            <a:ext cx="4280877" cy="75597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9144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en-US" sz="800" b="1" dirty="0">
              <a:solidFill>
                <a:prstClr val="black"/>
              </a:solidFill>
              <a:latin typeface="Arial Narrow" charset="0"/>
              <a:ea typeface="ＭＳ Ｐゴシック" charset="0"/>
            </a:endParaRPr>
          </a:p>
          <a:p>
            <a:pPr algn="ctr" defTabSz="9144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 Narrow" charset="0"/>
                <a:ea typeface="ＭＳ Ｐゴシック" charset="0"/>
              </a:rPr>
              <a:t>KASUS PERKEMBANGAN PENGUSAHAAN</a:t>
            </a:r>
          </a:p>
          <a:p>
            <a:pPr defTabSz="9144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 Narrow" charset="0"/>
                <a:ea typeface="ＭＳ Ｐゴシック" charset="0"/>
              </a:rPr>
              <a:t>                      HUTAN DI INDONESIA</a:t>
            </a:r>
          </a:p>
        </p:txBody>
      </p:sp>
      <p:sp>
        <p:nvSpPr>
          <p:cNvPr id="35" name="Line 44"/>
          <p:cNvSpPr>
            <a:spLocks noChangeShapeType="1"/>
          </p:cNvSpPr>
          <p:nvPr/>
        </p:nvSpPr>
        <p:spPr bwMode="auto">
          <a:xfrm>
            <a:off x="1676400" y="1600200"/>
            <a:ext cx="0" cy="35052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419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sz="3200" dirty="0"/>
              <a:t>CIRI PENGGUNAAN SDH MASA LALU: </a:t>
            </a:r>
            <a:br>
              <a:rPr lang="en-US" sz="3200" dirty="0"/>
            </a:br>
            <a:r>
              <a:rPr lang="en-US" sz="3200" dirty="0" err="1"/>
              <a:t>Sampai</a:t>
            </a:r>
            <a:r>
              <a:rPr lang="en-US" sz="3200" dirty="0"/>
              <a:t> </a:t>
            </a:r>
            <a:r>
              <a:rPr lang="en-US" sz="3200" dirty="0" err="1"/>
              <a:t>Saat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?</a:t>
            </a:r>
          </a:p>
        </p:txBody>
      </p:sp>
      <p:sp>
        <p:nvSpPr>
          <p:cNvPr id="4" name="Text Box 4" descr="Small confetti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905002"/>
            <a:ext cx="7981672" cy="3761029"/>
          </a:xfrm>
          <a:prstGeom prst="rect">
            <a:avLst/>
          </a:prstGeom>
          <a:pattFill prst="smConfetti">
            <a:fgClr>
              <a:srgbClr val="00FF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b="1" dirty="0"/>
              <a:t>  </a:t>
            </a:r>
            <a:r>
              <a:rPr lang="en-US" sz="2800" dirty="0" err="1"/>
              <a:t>Cenderung</a:t>
            </a:r>
            <a:r>
              <a:rPr lang="en-US" sz="2800" dirty="0"/>
              <a:t> </a:t>
            </a:r>
            <a:r>
              <a:rPr lang="en-US" sz="2800" dirty="0" err="1"/>
              <a:t>Bersifat</a:t>
            </a:r>
            <a:r>
              <a:rPr lang="en-US" sz="2800" dirty="0"/>
              <a:t> </a:t>
            </a:r>
            <a:r>
              <a:rPr lang="en-US" sz="2800" dirty="0" err="1"/>
              <a:t>Sentralistik</a:t>
            </a:r>
            <a:endParaRPr lang="en-US" sz="2800" dirty="0">
              <a:latin typeface="Arial Black" charset="0"/>
            </a:endParaRPr>
          </a:p>
          <a:p>
            <a:pPr>
              <a:buFontTx/>
              <a:buChar char="•"/>
            </a:pPr>
            <a:r>
              <a:rPr lang="en-US" sz="2800" dirty="0"/>
              <a:t>  </a:t>
            </a:r>
            <a:r>
              <a:rPr lang="en-US" sz="2800" dirty="0" err="1"/>
              <a:t>Skala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Dikuasai</a:t>
            </a:r>
            <a:r>
              <a:rPr lang="en-US" sz="2800" dirty="0"/>
              <a:t> HPH </a:t>
            </a:r>
            <a:r>
              <a:rPr lang="en-US" sz="2800" dirty="0" err="1"/>
              <a:t>Besar</a:t>
            </a:r>
            <a:endParaRPr lang="en-US" sz="2800" dirty="0">
              <a:latin typeface="Arial Black" charset="0"/>
            </a:endParaRPr>
          </a:p>
          <a:p>
            <a:pPr>
              <a:buFontTx/>
              <a:buChar char="•"/>
            </a:pPr>
            <a:r>
              <a:rPr lang="en-US" sz="2800" dirty="0"/>
              <a:t>  Overexploitation and Timber Depletion</a:t>
            </a:r>
            <a:endParaRPr lang="en-US" sz="2800" dirty="0">
              <a:latin typeface="Arial Black" charset="0"/>
            </a:endParaRPr>
          </a:p>
          <a:p>
            <a:pPr>
              <a:buFontTx/>
              <a:buChar char="•"/>
            </a:pPr>
            <a:r>
              <a:rPr lang="en-US" sz="2800" dirty="0"/>
              <a:t>  Minim </a:t>
            </a:r>
            <a:r>
              <a:rPr lang="en-US" sz="2800" dirty="0" err="1"/>
              <a:t>Konsultasi</a:t>
            </a:r>
            <a:r>
              <a:rPr lang="en-US" sz="2800" dirty="0"/>
              <a:t> </a:t>
            </a:r>
            <a:r>
              <a:rPr lang="en-US" sz="2800" dirty="0" err="1"/>
              <a:t>Publik</a:t>
            </a:r>
            <a:endParaRPr lang="en-US" sz="2800" dirty="0">
              <a:latin typeface="Arial Black" charset="0"/>
            </a:endParaRPr>
          </a:p>
          <a:p>
            <a:pPr>
              <a:buFontTx/>
              <a:buChar char="•"/>
            </a:pPr>
            <a:r>
              <a:rPr lang="en-US" sz="2800" dirty="0">
                <a:latin typeface="Arial Black" charset="0"/>
              </a:rPr>
              <a:t> </a:t>
            </a:r>
            <a:r>
              <a:rPr lang="en-US" sz="2800" dirty="0" err="1"/>
              <a:t>Peranserta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“</a:t>
            </a:r>
            <a:r>
              <a:rPr lang="en-US" sz="2800" dirty="0" err="1"/>
              <a:t>sekedar</a:t>
            </a:r>
            <a:r>
              <a:rPr lang="en-US" sz="2800" dirty="0"/>
              <a:t>” </a:t>
            </a:r>
            <a:r>
              <a:rPr lang="en-US" sz="2800" dirty="0" err="1"/>
              <a:t>Tenaga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endParaRPr lang="en-US" sz="2800" dirty="0"/>
          </a:p>
          <a:p>
            <a:pPr>
              <a:buFontTx/>
              <a:buChar char="•"/>
            </a:pPr>
            <a:r>
              <a:rPr lang="en-US" sz="2800" b="1" dirty="0"/>
              <a:t> </a:t>
            </a:r>
            <a:r>
              <a:rPr lang="en-US" sz="2800" dirty="0"/>
              <a:t> </a:t>
            </a:r>
            <a:r>
              <a:rPr lang="en-US" sz="2800" dirty="0" err="1"/>
              <a:t>Degradasi</a:t>
            </a:r>
            <a:r>
              <a:rPr lang="en-US" sz="2800" dirty="0"/>
              <a:t> </a:t>
            </a:r>
            <a:r>
              <a:rPr lang="en-US" sz="2800" dirty="0" err="1"/>
              <a:t>Hutan</a:t>
            </a:r>
            <a:r>
              <a:rPr lang="en-US" sz="2800" dirty="0"/>
              <a:t>, Illegal Logging, Wood Smuggling </a:t>
            </a:r>
          </a:p>
          <a:p>
            <a:pPr>
              <a:buFontTx/>
              <a:buChar char="•"/>
            </a:pPr>
            <a:r>
              <a:rPr lang="en-US" sz="2800" dirty="0"/>
              <a:t>  </a:t>
            </a:r>
            <a:r>
              <a:rPr lang="en-US" sz="2800" dirty="0" err="1"/>
              <a:t>Kebakaran</a:t>
            </a:r>
            <a:r>
              <a:rPr lang="en-GB" b="1" dirty="0"/>
              <a:t> </a:t>
            </a:r>
            <a:r>
              <a:rPr lang="en-GB" dirty="0"/>
              <a:t>&amp; </a:t>
            </a:r>
            <a:r>
              <a:rPr lang="en-GB" dirty="0" err="1"/>
              <a:t>Perambahan</a:t>
            </a:r>
            <a:r>
              <a:rPr lang="en-GB" dirty="0"/>
              <a:t> </a:t>
            </a:r>
            <a:r>
              <a:rPr lang="en-GB" dirty="0" err="1"/>
              <a:t>Kawasan</a:t>
            </a:r>
            <a:r>
              <a:rPr lang="en-GB" dirty="0"/>
              <a:t> </a:t>
            </a:r>
            <a:r>
              <a:rPr lang="en-GB" dirty="0" err="1"/>
              <a:t>Hutan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12939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8795"/>
            <a:ext cx="8229600" cy="5826125"/>
          </a:xfrm>
          <a:ln>
            <a:solidFill>
              <a:srgbClr val="FFFFFF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Aft>
                <a:spcPts val="300"/>
              </a:spcAft>
              <a:buFont typeface="Wingdings" charset="0"/>
              <a:buNone/>
            </a:pPr>
            <a:r>
              <a:rPr lang="fi-FI" sz="4000" b="1" i="1" dirty="0" err="1">
                <a:solidFill>
                  <a:srgbClr val="FFFF99"/>
                </a:solidFill>
                <a:latin typeface="Times New Roman" charset="0"/>
              </a:rPr>
              <a:t>Degradasi</a:t>
            </a:r>
            <a:r>
              <a:rPr lang="fi-FI" sz="4000" b="1" i="1" dirty="0">
                <a:solidFill>
                  <a:srgbClr val="FFFF99"/>
                </a:solidFill>
                <a:latin typeface="Times New Roman" charset="0"/>
              </a:rPr>
              <a:t> </a:t>
            </a:r>
            <a:r>
              <a:rPr lang="fi-FI" sz="4000" b="1" i="1" dirty="0" err="1">
                <a:solidFill>
                  <a:srgbClr val="FFFF99"/>
                </a:solidFill>
                <a:latin typeface="Times New Roman" charset="0"/>
              </a:rPr>
              <a:t>Hutan</a:t>
            </a:r>
            <a:r>
              <a:rPr lang="fi-FI" sz="4000" b="1" i="1" dirty="0">
                <a:solidFill>
                  <a:srgbClr val="FFFF99"/>
                </a:solidFill>
                <a:latin typeface="Times New Roman" charset="0"/>
              </a:rPr>
              <a:t> Indones</a:t>
            </a:r>
            <a:r>
              <a:rPr lang="fi-FI" sz="4000" i="1" dirty="0">
                <a:solidFill>
                  <a:srgbClr val="FFFF99"/>
                </a:solidFill>
                <a:latin typeface="Times New Roman" charset="0"/>
              </a:rPr>
              <a:t>ia</a:t>
            </a:r>
            <a:endParaRPr lang="sv-SE" sz="4000" dirty="0">
              <a:solidFill>
                <a:srgbClr val="FFFF99"/>
              </a:solidFill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spcAft>
                <a:spcPts val="300"/>
              </a:spcAft>
            </a:pPr>
            <a:r>
              <a:rPr lang="sv-SE" sz="2800" b="1" dirty="0">
                <a:latin typeface="Times New Roman" charset="0"/>
              </a:rPr>
              <a:t>1980-an </a:t>
            </a:r>
            <a:r>
              <a:rPr lang="sv-SE" sz="2800" b="1" dirty="0" err="1">
                <a:latin typeface="Times New Roman" charset="0"/>
              </a:rPr>
              <a:t>sekitar</a:t>
            </a:r>
            <a:r>
              <a:rPr lang="sv-SE" sz="2800" b="1" dirty="0">
                <a:latin typeface="Times New Roman" charset="0"/>
              </a:rPr>
              <a:t> 1 </a:t>
            </a:r>
            <a:r>
              <a:rPr lang="sv-SE" sz="2800" b="1" dirty="0" err="1">
                <a:latin typeface="Times New Roman" charset="0"/>
              </a:rPr>
              <a:t>juta</a:t>
            </a:r>
            <a:r>
              <a:rPr lang="sv-SE" sz="2800" b="1" dirty="0">
                <a:latin typeface="Times New Roman" charset="0"/>
              </a:rPr>
              <a:t> ha per </a:t>
            </a:r>
            <a:r>
              <a:rPr lang="sv-SE" sz="2800" b="1" dirty="0" err="1">
                <a:latin typeface="Times New Roman" charset="0"/>
              </a:rPr>
              <a:t>tahun</a:t>
            </a:r>
            <a:r>
              <a:rPr lang="sv-SE" sz="2800" b="1" dirty="0">
                <a:latin typeface="Times New Roman" charset="0"/>
              </a:rPr>
              <a:t> (Kompas, 2001).</a:t>
            </a:r>
          </a:p>
          <a:p>
            <a:pPr eaLnBrk="1" hangingPunct="1">
              <a:lnSpc>
                <a:spcPct val="90000"/>
              </a:lnSpc>
              <a:spcAft>
                <a:spcPts val="300"/>
              </a:spcAft>
            </a:pPr>
            <a:r>
              <a:rPr lang="nb-NO" sz="2800" b="1" dirty="0">
                <a:latin typeface="Times New Roman" charset="0"/>
              </a:rPr>
              <a:t>1990-an </a:t>
            </a:r>
            <a:r>
              <a:rPr lang="nb-NO" sz="2800" b="1" dirty="0" err="1">
                <a:latin typeface="Times New Roman" charset="0"/>
              </a:rPr>
              <a:t>sekitar</a:t>
            </a:r>
            <a:r>
              <a:rPr lang="nb-NO" sz="2800" b="1" dirty="0">
                <a:latin typeface="Times New Roman" charset="0"/>
              </a:rPr>
              <a:t> 1,7 </a:t>
            </a:r>
            <a:r>
              <a:rPr lang="nb-NO" sz="2800" b="1" dirty="0" err="1">
                <a:latin typeface="Times New Roman" charset="0"/>
              </a:rPr>
              <a:t>juta</a:t>
            </a:r>
            <a:r>
              <a:rPr lang="nb-NO" sz="2800" b="1" dirty="0">
                <a:latin typeface="Times New Roman" charset="0"/>
              </a:rPr>
              <a:t> ha/</a:t>
            </a:r>
            <a:r>
              <a:rPr lang="nb-NO" sz="2800" b="1" dirty="0" err="1">
                <a:latin typeface="Times New Roman" charset="0"/>
              </a:rPr>
              <a:t>tahun</a:t>
            </a:r>
            <a:r>
              <a:rPr lang="nb-NO" sz="2800" b="1" dirty="0">
                <a:latin typeface="Times New Roman" charset="0"/>
              </a:rPr>
              <a:t> (Kompas, 2002).</a:t>
            </a:r>
          </a:p>
          <a:p>
            <a:pPr eaLnBrk="1" hangingPunct="1">
              <a:lnSpc>
                <a:spcPct val="90000"/>
              </a:lnSpc>
              <a:spcAft>
                <a:spcPts val="300"/>
              </a:spcAft>
            </a:pPr>
            <a:r>
              <a:rPr lang="fi-FI" sz="2800" b="1" dirty="0" err="1">
                <a:latin typeface="Times New Roman" charset="0"/>
              </a:rPr>
              <a:t>Sejak</a:t>
            </a:r>
            <a:r>
              <a:rPr lang="fi-FI" sz="2800" b="1" dirty="0">
                <a:latin typeface="Times New Roman" charset="0"/>
              </a:rPr>
              <a:t> </a:t>
            </a:r>
            <a:r>
              <a:rPr lang="fi-FI" sz="2800" b="1" dirty="0" err="1">
                <a:latin typeface="Times New Roman" charset="0"/>
              </a:rPr>
              <a:t>tahun</a:t>
            </a:r>
            <a:r>
              <a:rPr lang="fi-FI" sz="2800" b="1" dirty="0">
                <a:latin typeface="Times New Roman" charset="0"/>
              </a:rPr>
              <a:t> 1996-- 2 </a:t>
            </a:r>
            <a:r>
              <a:rPr lang="fi-FI" sz="2800" b="1" dirty="0" err="1">
                <a:latin typeface="Times New Roman" charset="0"/>
              </a:rPr>
              <a:t>juta</a:t>
            </a:r>
            <a:r>
              <a:rPr lang="fi-FI" sz="2800" b="1" dirty="0">
                <a:latin typeface="Times New Roman" charset="0"/>
              </a:rPr>
              <a:t> </a:t>
            </a:r>
            <a:r>
              <a:rPr lang="fi-FI" sz="2800" b="1" dirty="0" err="1">
                <a:latin typeface="Times New Roman" charset="0"/>
              </a:rPr>
              <a:t>ha/tahun</a:t>
            </a:r>
            <a:r>
              <a:rPr lang="fi-FI" sz="2800" b="1" dirty="0">
                <a:latin typeface="Times New Roman" charset="0"/>
              </a:rPr>
              <a:t> (</a:t>
            </a:r>
            <a:r>
              <a:rPr lang="fi-FI" sz="2800" b="1" dirty="0" err="1">
                <a:latin typeface="Times New Roman" charset="0"/>
              </a:rPr>
              <a:t>Kompas</a:t>
            </a:r>
            <a:r>
              <a:rPr lang="fi-FI" sz="2800" b="1" dirty="0">
                <a:latin typeface="Times New Roman" charset="0"/>
              </a:rPr>
              <a:t>, 2003).</a:t>
            </a:r>
          </a:p>
          <a:p>
            <a:pPr eaLnBrk="1" hangingPunct="1">
              <a:lnSpc>
                <a:spcPct val="90000"/>
              </a:lnSpc>
              <a:spcAft>
                <a:spcPts val="300"/>
              </a:spcAft>
            </a:pPr>
            <a:r>
              <a:rPr lang="fi-FI" sz="2800" b="1" dirty="0">
                <a:latin typeface="Times New Roman" charset="0"/>
              </a:rPr>
              <a:t>1,6 </a:t>
            </a:r>
            <a:r>
              <a:rPr lang="fi-FI" sz="2800" b="1" dirty="0" err="1">
                <a:latin typeface="Times New Roman" charset="0"/>
              </a:rPr>
              <a:t>juta</a:t>
            </a:r>
            <a:r>
              <a:rPr lang="fi-FI" sz="2800" b="1" dirty="0">
                <a:latin typeface="Times New Roman" charset="0"/>
              </a:rPr>
              <a:t> ha /</a:t>
            </a:r>
            <a:r>
              <a:rPr lang="fi-FI" sz="2800" b="1" dirty="0" err="1">
                <a:latin typeface="Times New Roman" charset="0"/>
              </a:rPr>
              <a:t>tahun</a:t>
            </a:r>
            <a:r>
              <a:rPr lang="fi-FI" sz="2800" b="1" dirty="0">
                <a:latin typeface="Times New Roman" charset="0"/>
              </a:rPr>
              <a:t> (2000) (</a:t>
            </a:r>
            <a:r>
              <a:rPr lang="fi-FI" sz="2800" b="1" dirty="0" err="1">
                <a:latin typeface="Times New Roman" charset="0"/>
              </a:rPr>
              <a:t>Kompas</a:t>
            </a:r>
            <a:r>
              <a:rPr lang="fi-FI" sz="2800" b="1" dirty="0">
                <a:latin typeface="Times New Roman" charset="0"/>
              </a:rPr>
              <a:t> 5 </a:t>
            </a:r>
            <a:r>
              <a:rPr lang="fi-FI" sz="2800" b="1" dirty="0" err="1">
                <a:latin typeface="Times New Roman" charset="0"/>
              </a:rPr>
              <a:t>Maret</a:t>
            </a:r>
            <a:r>
              <a:rPr lang="fi-FI" sz="2800" b="1" dirty="0">
                <a:latin typeface="Times New Roman" charset="0"/>
              </a:rPr>
              <a:t> 2005).</a:t>
            </a:r>
          </a:p>
          <a:p>
            <a:pPr eaLnBrk="1" hangingPunct="1">
              <a:lnSpc>
                <a:spcPct val="90000"/>
              </a:lnSpc>
              <a:spcAft>
                <a:spcPts val="300"/>
              </a:spcAft>
            </a:pPr>
            <a:r>
              <a:rPr lang="nb-NO" sz="2800" b="1" dirty="0">
                <a:latin typeface="Times New Roman" charset="0"/>
              </a:rPr>
              <a:t>DEPHUT-RI 2003 3,4 </a:t>
            </a:r>
            <a:r>
              <a:rPr lang="nb-NO" sz="2800" b="1" dirty="0" err="1">
                <a:latin typeface="Times New Roman" charset="0"/>
              </a:rPr>
              <a:t>juta</a:t>
            </a:r>
            <a:r>
              <a:rPr lang="nb-NO" sz="2800" b="1" dirty="0">
                <a:latin typeface="Times New Roman" charset="0"/>
              </a:rPr>
              <a:t> hektar/</a:t>
            </a:r>
            <a:r>
              <a:rPr lang="nb-NO" sz="2800" b="1" dirty="0" err="1">
                <a:latin typeface="Times New Roman" charset="0"/>
              </a:rPr>
              <a:t>tahun</a:t>
            </a:r>
            <a:r>
              <a:rPr lang="nb-NO" sz="2800" b="1" dirty="0">
                <a:latin typeface="Times New Roman" charset="0"/>
              </a:rPr>
              <a:t> (</a:t>
            </a:r>
            <a:r>
              <a:rPr lang="nb-NO" sz="2800" b="1" dirty="0" err="1">
                <a:latin typeface="Times New Roman" charset="0"/>
              </a:rPr>
              <a:t>Minangsari</a:t>
            </a:r>
            <a:r>
              <a:rPr lang="nb-NO" sz="2800" b="1" dirty="0">
                <a:latin typeface="Times New Roman" charset="0"/>
              </a:rPr>
              <a:t>, </a:t>
            </a:r>
            <a:r>
              <a:rPr lang="nb-NO" sz="2800" b="1" dirty="0" err="1">
                <a:latin typeface="Times New Roman" charset="0"/>
              </a:rPr>
              <a:t>dkk</a:t>
            </a:r>
            <a:r>
              <a:rPr lang="nb-NO" sz="2800" b="1" dirty="0">
                <a:latin typeface="Times New Roman" charset="0"/>
              </a:rPr>
              <a:t>., 2005).</a:t>
            </a:r>
          </a:p>
          <a:p>
            <a:pPr eaLnBrk="1" hangingPunct="1">
              <a:lnSpc>
                <a:spcPct val="90000"/>
              </a:lnSpc>
              <a:spcAft>
                <a:spcPts val="300"/>
              </a:spcAft>
            </a:pPr>
            <a:r>
              <a:rPr lang="fi-FI" sz="2800" b="1" dirty="0">
                <a:latin typeface="Times New Roman" charset="0"/>
              </a:rPr>
              <a:t>3,6 </a:t>
            </a:r>
            <a:r>
              <a:rPr lang="fi-FI" sz="2800" b="1" dirty="0" err="1">
                <a:latin typeface="Times New Roman" charset="0"/>
              </a:rPr>
              <a:t>juta</a:t>
            </a:r>
            <a:r>
              <a:rPr lang="fi-FI" sz="2800" b="1" dirty="0">
                <a:latin typeface="Times New Roman" charset="0"/>
              </a:rPr>
              <a:t> ha /</a:t>
            </a:r>
            <a:r>
              <a:rPr lang="fi-FI" sz="2800" b="1" dirty="0" err="1">
                <a:latin typeface="Times New Roman" charset="0"/>
              </a:rPr>
              <a:t>tahun</a:t>
            </a:r>
            <a:r>
              <a:rPr lang="fi-FI" sz="2800" b="1" dirty="0">
                <a:latin typeface="Times New Roman" charset="0"/>
              </a:rPr>
              <a:t> (2004) (</a:t>
            </a:r>
            <a:r>
              <a:rPr lang="fi-FI" sz="2800" b="1" dirty="0" err="1">
                <a:latin typeface="Times New Roman" charset="0"/>
              </a:rPr>
              <a:t>Kompas</a:t>
            </a:r>
            <a:r>
              <a:rPr lang="fi-FI" sz="2800" b="1" dirty="0">
                <a:latin typeface="Times New Roman" charset="0"/>
              </a:rPr>
              <a:t> 5 </a:t>
            </a:r>
            <a:r>
              <a:rPr lang="fi-FI" sz="2800" b="1" dirty="0" err="1">
                <a:latin typeface="Times New Roman" charset="0"/>
              </a:rPr>
              <a:t>Maret</a:t>
            </a:r>
            <a:r>
              <a:rPr lang="fi-FI" sz="2800" b="1" dirty="0">
                <a:latin typeface="Times New Roman" charset="0"/>
              </a:rPr>
              <a:t> 2005).</a:t>
            </a:r>
          </a:p>
          <a:p>
            <a:pPr eaLnBrk="1" hangingPunct="1">
              <a:lnSpc>
                <a:spcPct val="90000"/>
              </a:lnSpc>
              <a:spcAft>
                <a:spcPts val="300"/>
              </a:spcAft>
            </a:pPr>
            <a:r>
              <a:rPr lang="fi-FI" sz="2800" b="1" dirty="0" err="1">
                <a:latin typeface="Times New Roman" charset="0"/>
              </a:rPr>
              <a:t>Tahun</a:t>
            </a:r>
            <a:r>
              <a:rPr lang="fi-FI" sz="2800" b="1" dirty="0">
                <a:latin typeface="Times New Roman" charset="0"/>
              </a:rPr>
              <a:t> 2005 --3,8 </a:t>
            </a:r>
            <a:r>
              <a:rPr lang="fi-FI" sz="2800" b="1" dirty="0" err="1">
                <a:latin typeface="Times New Roman" charset="0"/>
              </a:rPr>
              <a:t>juta</a:t>
            </a:r>
            <a:r>
              <a:rPr lang="fi-FI" sz="2800" b="1" dirty="0">
                <a:latin typeface="Times New Roman" charset="0"/>
              </a:rPr>
              <a:t> ha /</a:t>
            </a:r>
            <a:r>
              <a:rPr lang="fi-FI" sz="2800" b="1" dirty="0" err="1">
                <a:latin typeface="Times New Roman" charset="0"/>
              </a:rPr>
              <a:t>tahun(Kompas</a:t>
            </a:r>
            <a:r>
              <a:rPr lang="fi-FI" sz="2800" b="1" dirty="0">
                <a:latin typeface="Times New Roman" charset="0"/>
              </a:rPr>
              <a:t> 5 </a:t>
            </a:r>
            <a:r>
              <a:rPr lang="fi-FI" sz="2800" b="1" dirty="0" err="1">
                <a:latin typeface="Times New Roman" charset="0"/>
              </a:rPr>
              <a:t>Maret</a:t>
            </a:r>
            <a:r>
              <a:rPr lang="fi-FI" sz="2800" b="1" dirty="0">
                <a:latin typeface="Times New Roman" charset="0"/>
              </a:rPr>
              <a:t> 2005).</a:t>
            </a:r>
            <a:endParaRPr lang="en-US" sz="2800" b="1" dirty="0">
              <a:latin typeface="Times New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D7B8-3272-834E-A8DE-9A5F7F1E3CFB}" type="slidenum">
              <a:rPr lang="en-US" smtClean="0">
                <a:solidFill>
                  <a:srgbClr val="FFFFFF"/>
                </a:solidFill>
              </a:rPr>
              <a:pPr/>
              <a:t>28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37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153" y="625232"/>
            <a:ext cx="7952155" cy="172126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ROADMAP PENELITIAN DAN PENGEMBANGAN KEHUTANAN </a:t>
            </a:r>
            <a:br>
              <a:rPr lang="en-US" b="1" dirty="0"/>
            </a:br>
            <a:r>
              <a:rPr lang="en-US" b="1" dirty="0"/>
              <a:t>KE DEPAN: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924" y="2637692"/>
            <a:ext cx="7639539" cy="3614616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68580" indent="0" algn="ctr">
              <a:buNone/>
            </a:pPr>
            <a:endParaRPr lang="en-US" sz="1700" dirty="0"/>
          </a:p>
          <a:p>
            <a:pPr marL="68580" indent="0" algn="ctr">
              <a:buNone/>
            </a:pPr>
            <a:r>
              <a:rPr lang="en-US" sz="3200" dirty="0" err="1"/>
              <a:t>Kompleksitas</a:t>
            </a:r>
            <a:r>
              <a:rPr lang="en-US" sz="3200" dirty="0"/>
              <a:t> </a:t>
            </a:r>
            <a:r>
              <a:rPr lang="en-US" sz="3200" dirty="0" err="1"/>
              <a:t>permasalahan</a:t>
            </a:r>
            <a:r>
              <a:rPr lang="en-US" sz="3200" dirty="0"/>
              <a:t> </a:t>
            </a:r>
            <a:r>
              <a:rPr lang="en-US" sz="3200" dirty="0" err="1"/>
              <a:t>kehutanan</a:t>
            </a:r>
            <a:r>
              <a:rPr lang="en-US" sz="3200" dirty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mampu</a:t>
            </a:r>
            <a:r>
              <a:rPr lang="en-US" sz="3200" dirty="0"/>
              <a:t> </a:t>
            </a:r>
            <a:r>
              <a:rPr lang="en-US" sz="3200" dirty="0" err="1"/>
              <a:t>dikemas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tema-tema</a:t>
            </a:r>
            <a:r>
              <a:rPr lang="en-US" sz="3200" dirty="0"/>
              <a:t> </a:t>
            </a:r>
            <a:r>
              <a:rPr lang="en-US" sz="3200" dirty="0" err="1"/>
              <a:t>penelitan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pengembangan</a:t>
            </a:r>
            <a:r>
              <a:rPr lang="en-US" sz="3200" dirty="0"/>
              <a:t> yang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utuh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terpadu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mengarah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tx1"/>
                </a:solidFill>
              </a:rPr>
              <a:t>output IPTEK </a:t>
            </a:r>
            <a:r>
              <a:rPr lang="en-US" sz="3200" dirty="0"/>
              <a:t>yang </a:t>
            </a:r>
            <a:r>
              <a:rPr lang="en-US" sz="3200" b="1" i="1" dirty="0">
                <a:solidFill>
                  <a:srgbClr val="FF0000"/>
                </a:solidFill>
              </a:rPr>
              <a:t>scientifically trustable, economically feasible, socially acceptable </a:t>
            </a:r>
            <a:r>
              <a:rPr lang="en-US" sz="3200" b="1" dirty="0" err="1">
                <a:solidFill>
                  <a:srgbClr val="FF0000"/>
                </a:solidFill>
              </a:rPr>
              <a:t>dan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i="1" dirty="0">
                <a:solidFill>
                  <a:srgbClr val="FF0000"/>
                </a:solidFill>
              </a:rPr>
              <a:t>environmentally suitable</a:t>
            </a:r>
            <a:r>
              <a:rPr lang="en-US" i="1" dirty="0"/>
              <a:t>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D7B8-3272-834E-A8DE-9A5F7F1E3CFB}" type="slidenum">
              <a:rPr lang="en-US" smtClean="0">
                <a:solidFill>
                  <a:srgbClr val="FFFFFF"/>
                </a:solidFill>
              </a:rPr>
              <a:pPr/>
              <a:t>29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0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993" y="457200"/>
            <a:ext cx="7772400" cy="1143000"/>
          </a:xfrm>
        </p:spPr>
        <p:txBody>
          <a:bodyPr/>
          <a:lstStyle/>
          <a:p>
            <a:r>
              <a:rPr lang="en-US" dirty="0"/>
              <a:t>PENGALAMAN MEMBUKTIKAN: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761" y="1600200"/>
            <a:ext cx="3657600" cy="2609088"/>
          </a:xfrm>
          <a:prstGeom prst="rect">
            <a:avLst/>
          </a:prstGeom>
        </p:spPr>
      </p:pic>
      <p:pic>
        <p:nvPicPr>
          <p:cNvPr id="6" name="Picture 5" descr="BU0094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69" y="3736848"/>
            <a:ext cx="2438400" cy="3121152"/>
          </a:xfrm>
          <a:prstGeom prst="rect">
            <a:avLst/>
          </a:prstGeom>
        </p:spPr>
      </p:pic>
      <p:pic>
        <p:nvPicPr>
          <p:cNvPr id="7" name="Picture 6" descr="j031677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0802"/>
            <a:ext cx="3657600" cy="2407920"/>
          </a:xfrm>
          <a:prstGeom prst="rect">
            <a:avLst/>
          </a:prstGeom>
        </p:spPr>
      </p:pic>
      <p:sp>
        <p:nvSpPr>
          <p:cNvPr id="8" name="Action Button: Help 7"/>
          <p:cNvSpPr/>
          <p:nvPr/>
        </p:nvSpPr>
        <p:spPr bwMode="auto">
          <a:xfrm>
            <a:off x="1189987" y="2367609"/>
            <a:ext cx="822960" cy="822960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Action Button: Help 8"/>
          <p:cNvSpPr/>
          <p:nvPr/>
        </p:nvSpPr>
        <p:spPr bwMode="auto">
          <a:xfrm>
            <a:off x="7471289" y="1949549"/>
            <a:ext cx="822960" cy="822960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Action Button: Help 10"/>
          <p:cNvSpPr/>
          <p:nvPr/>
        </p:nvSpPr>
        <p:spPr bwMode="auto">
          <a:xfrm>
            <a:off x="4621409" y="5354312"/>
            <a:ext cx="822960" cy="822960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Action Button: Help 11"/>
          <p:cNvSpPr/>
          <p:nvPr/>
        </p:nvSpPr>
        <p:spPr bwMode="auto">
          <a:xfrm>
            <a:off x="0" y="4039322"/>
            <a:ext cx="822960" cy="822960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Action Button: Help 12"/>
          <p:cNvSpPr/>
          <p:nvPr/>
        </p:nvSpPr>
        <p:spPr bwMode="auto">
          <a:xfrm>
            <a:off x="8238913" y="5765792"/>
            <a:ext cx="822960" cy="822960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33939-6F31-E04F-82A1-A822AB6152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0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5 TEMA BESAR LITBANG KEHUTANAN KE DEPAN: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4" y="1641232"/>
            <a:ext cx="8440615" cy="478692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3200" dirty="0" err="1"/>
              <a:t>Lansekap</a:t>
            </a:r>
            <a:r>
              <a:rPr lang="en-US" sz="3200" dirty="0"/>
              <a:t> </a:t>
            </a:r>
            <a:r>
              <a:rPr lang="en-US" sz="3200" dirty="0" err="1"/>
              <a:t>Hutan</a:t>
            </a:r>
            <a:r>
              <a:rPr lang="en-US" sz="3200" dirty="0"/>
              <a:t> </a:t>
            </a:r>
          </a:p>
          <a:p>
            <a:r>
              <a:rPr lang="en-US" sz="3200" dirty="0" err="1"/>
              <a:t>Pengelolaan</a:t>
            </a:r>
            <a:r>
              <a:rPr lang="en-US" sz="3200" dirty="0"/>
              <a:t> </a:t>
            </a:r>
            <a:r>
              <a:rPr lang="en-US" sz="3200" dirty="0" err="1"/>
              <a:t>Hutan</a:t>
            </a:r>
            <a:r>
              <a:rPr lang="en-US" sz="3200" dirty="0"/>
              <a:t> </a:t>
            </a:r>
          </a:p>
          <a:p>
            <a:r>
              <a:rPr lang="en-US" sz="3200" dirty="0" err="1"/>
              <a:t>Perubahan</a:t>
            </a:r>
            <a:r>
              <a:rPr lang="en-US" sz="3200" dirty="0"/>
              <a:t> </a:t>
            </a:r>
            <a:r>
              <a:rPr lang="en-US" sz="3200" dirty="0" err="1"/>
              <a:t>Iklim</a:t>
            </a:r>
            <a:r>
              <a:rPr lang="en-US" sz="3200" dirty="0"/>
              <a:t> </a:t>
            </a:r>
          </a:p>
          <a:p>
            <a:r>
              <a:rPr lang="en-US" sz="3200" dirty="0" err="1"/>
              <a:t>Pengolahan</a:t>
            </a:r>
            <a:r>
              <a:rPr lang="en-US" sz="3200" dirty="0"/>
              <a:t> </a:t>
            </a:r>
            <a:r>
              <a:rPr lang="en-US" sz="3200" dirty="0" err="1"/>
              <a:t>Hasil</a:t>
            </a:r>
            <a:r>
              <a:rPr lang="en-US" sz="3200" dirty="0"/>
              <a:t> </a:t>
            </a:r>
            <a:r>
              <a:rPr lang="en-US" sz="3200" dirty="0" err="1"/>
              <a:t>hutan</a:t>
            </a:r>
            <a:r>
              <a:rPr lang="en-US" sz="3200" dirty="0"/>
              <a:t> </a:t>
            </a:r>
          </a:p>
          <a:p>
            <a:r>
              <a:rPr lang="en-US" sz="3200" dirty="0" err="1"/>
              <a:t>Kebijakan</a:t>
            </a:r>
            <a:r>
              <a:rPr lang="en-US" sz="3200" dirty="0"/>
              <a:t>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D7B8-3272-834E-A8DE-9A5F7F1E3CFB}" type="slidenum">
              <a:rPr lang="en-US" smtClean="0">
                <a:solidFill>
                  <a:srgbClr val="FFFFFF"/>
                </a:solidFill>
              </a:rPr>
              <a:pPr/>
              <a:t>30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464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70" y="381001"/>
            <a:ext cx="8245231" cy="2393462"/>
          </a:xfrm>
        </p:spPr>
        <p:txBody>
          <a:bodyPr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Khusus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untuk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tema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Pengelolaan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Hutan</a:t>
            </a:r>
            <a:r>
              <a:rPr lang="en-US" sz="2800" b="1" dirty="0">
                <a:solidFill>
                  <a:srgbClr val="FFFF00"/>
                </a:solidFill>
              </a:rPr>
              <a:t>, </a:t>
            </a:r>
            <a:r>
              <a:rPr lang="en-US" sz="2800" b="1" dirty="0" err="1">
                <a:solidFill>
                  <a:srgbClr val="FFFF00"/>
                </a:solidFill>
              </a:rPr>
              <a:t>dengan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pertimbangan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spesifikasi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br>
              <a:rPr lang="en-US" sz="2800" b="1" dirty="0">
                <a:solidFill>
                  <a:srgbClr val="FFFF00"/>
                </a:solidFill>
              </a:rPr>
            </a:br>
            <a:r>
              <a:rPr lang="en-US" sz="2800" b="1" dirty="0" err="1">
                <a:solidFill>
                  <a:srgbClr val="FFFF00"/>
                </a:solidFill>
              </a:rPr>
              <a:t>dan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karakteristik</a:t>
            </a:r>
            <a:r>
              <a:rPr lang="en-US" sz="2800" b="1" dirty="0">
                <a:solidFill>
                  <a:srgbClr val="FFFF00"/>
                </a:solidFill>
              </a:rPr>
              <a:t>, </a:t>
            </a:r>
            <a:r>
              <a:rPr lang="en-US" sz="2800" b="1" dirty="0" err="1">
                <a:solidFill>
                  <a:srgbClr val="FFFF00"/>
                </a:solidFill>
              </a:rPr>
              <a:t>tantangan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dan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fokus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penanganan</a:t>
            </a:r>
            <a:r>
              <a:rPr lang="en-US" sz="2800" b="1" dirty="0">
                <a:solidFill>
                  <a:srgbClr val="FFFF00"/>
                </a:solidFill>
              </a:rPr>
              <a:t> yang </a:t>
            </a:r>
            <a:r>
              <a:rPr lang="en-US" sz="2800" b="1" dirty="0" err="1">
                <a:solidFill>
                  <a:srgbClr val="FFFF00"/>
                </a:solidFill>
              </a:rPr>
              <a:t>berbeda</a:t>
            </a:r>
            <a:r>
              <a:rPr lang="en-US" sz="2800" b="1" dirty="0">
                <a:solidFill>
                  <a:srgbClr val="FFFF00"/>
                </a:solidFill>
              </a:rPr>
              <a:t>, </a:t>
            </a:r>
            <a:r>
              <a:rPr lang="en-US" sz="2800" b="1" dirty="0" err="1">
                <a:solidFill>
                  <a:srgbClr val="FFFF00"/>
                </a:solidFill>
              </a:rPr>
              <a:t>maka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dikelompokkan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lebih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lanjut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kedalam</a:t>
            </a:r>
            <a:r>
              <a:rPr lang="en-US" sz="2800" b="1" dirty="0">
                <a:solidFill>
                  <a:srgbClr val="FFFF00"/>
                </a:solidFill>
              </a:rPr>
              <a:t> 5 (lima) sub-</a:t>
            </a:r>
            <a:r>
              <a:rPr lang="en-US" sz="2800" b="1" dirty="0" err="1">
                <a:solidFill>
                  <a:srgbClr val="FFFF00"/>
                </a:solidFill>
              </a:rPr>
              <a:t>tema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yaitu</a:t>
            </a:r>
            <a:r>
              <a:rPr lang="en-US" sz="2800" b="1" dirty="0">
                <a:solidFill>
                  <a:srgbClr val="FFFF00"/>
                </a:solidFill>
              </a:rPr>
              <a:t>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69" y="3008924"/>
            <a:ext cx="8440616" cy="3555999"/>
          </a:xfrm>
        </p:spPr>
        <p:txBody>
          <a:bodyPr>
            <a:noAutofit/>
          </a:bodyPr>
          <a:lstStyle/>
          <a:p>
            <a:pPr marL="282575" lvl="8" indent="-282575" algn="ctr">
              <a:spcBef>
                <a:spcPts val="2000"/>
              </a:spcBef>
            </a:pPr>
            <a:r>
              <a:rPr lang="en-US" sz="3200" b="1" dirty="0" err="1"/>
              <a:t>hutan</a:t>
            </a:r>
            <a:r>
              <a:rPr lang="en-US" sz="3200" b="1" dirty="0"/>
              <a:t> </a:t>
            </a:r>
            <a:r>
              <a:rPr lang="en-US" sz="3200" b="1" dirty="0" err="1"/>
              <a:t>alam</a:t>
            </a:r>
            <a:r>
              <a:rPr lang="en-US" sz="3200" b="1" dirty="0"/>
              <a:t>, </a:t>
            </a:r>
          </a:p>
          <a:p>
            <a:pPr algn="ctr"/>
            <a:r>
              <a:rPr lang="en-US" sz="3200" b="1" dirty="0" err="1"/>
              <a:t>hutan</a:t>
            </a:r>
            <a:r>
              <a:rPr lang="en-US" sz="3200" b="1" dirty="0"/>
              <a:t> </a:t>
            </a:r>
            <a:r>
              <a:rPr lang="en-US" sz="3200" b="1" dirty="0" err="1"/>
              <a:t>tanaman</a:t>
            </a:r>
            <a:r>
              <a:rPr lang="en-US" sz="3200" b="1" dirty="0"/>
              <a:t>, </a:t>
            </a:r>
          </a:p>
          <a:p>
            <a:pPr algn="ctr"/>
            <a:r>
              <a:rPr lang="en-US" sz="3200" b="1" dirty="0" err="1"/>
              <a:t>pengelolaan</a:t>
            </a:r>
            <a:r>
              <a:rPr lang="en-US" sz="3200" b="1" dirty="0"/>
              <a:t> DAS, </a:t>
            </a:r>
          </a:p>
          <a:p>
            <a:pPr algn="ctr"/>
            <a:r>
              <a:rPr lang="en-US" sz="3200" b="1" dirty="0" err="1"/>
              <a:t>biodiversitas</a:t>
            </a:r>
            <a:r>
              <a:rPr lang="en-US" sz="3200" b="1" dirty="0"/>
              <a:t>,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</a:p>
          <a:p>
            <a:pPr algn="ctr"/>
            <a:r>
              <a:rPr lang="en-US" sz="3200" b="1" dirty="0"/>
              <a:t>HHBK.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D7B8-3272-834E-A8DE-9A5F7F1E3CFB}" type="slidenum">
              <a:rPr lang="en-US" smtClean="0">
                <a:solidFill>
                  <a:srgbClr val="FFFFFF"/>
                </a:solidFill>
              </a:rPr>
              <a:pPr/>
              <a:t>31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31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TEMA PENELITIAN </a:t>
            </a:r>
            <a:r>
              <a:rPr lang="en-US" b="1" dirty="0">
                <a:solidFill>
                  <a:srgbClr val="FF0000"/>
                </a:solidFill>
              </a:rPr>
              <a:t>LANSEKAP HUTAN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Lansekap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DAS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;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rentan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iklim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</a:t>
            </a:r>
          </a:p>
          <a:p>
            <a:r>
              <a:rPr lang="en-US" dirty="0"/>
              <a:t>Review status IPTEK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lansekap</a:t>
            </a:r>
            <a:r>
              <a:rPr lang="en-US" dirty="0"/>
              <a:t>, </a:t>
            </a:r>
            <a:r>
              <a:rPr lang="en-US" dirty="0" err="1"/>
              <a:t>modelling</a:t>
            </a:r>
            <a:r>
              <a:rPr lang="en-US" dirty="0"/>
              <a:t>,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kesesuaian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perkotaan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periodesasinya</a:t>
            </a:r>
            <a:r>
              <a:rPr lang="en-US" dirty="0"/>
              <a:t>.</a:t>
            </a:r>
          </a:p>
          <a:p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lansekap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, </a:t>
            </a:r>
            <a:r>
              <a:rPr lang="en-US" dirty="0" err="1"/>
              <a:t>dll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D7B8-3272-834E-A8DE-9A5F7F1E3CFB}" type="slidenum">
              <a:rPr lang="en-US" smtClean="0">
                <a:solidFill>
                  <a:srgbClr val="FFFFFF"/>
                </a:solidFill>
              </a:rPr>
              <a:pPr/>
              <a:t>32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25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TEMA PENELITIAN PENGELOLAAN </a:t>
            </a:r>
            <a:r>
              <a:rPr lang="en-US" b="1" dirty="0">
                <a:solidFill>
                  <a:srgbClr val="FF0000"/>
                </a:solidFill>
              </a:rPr>
              <a:t>HUTAN ALAM</a:t>
            </a:r>
            <a:r>
              <a:rPr lang="en-US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8305"/>
            <a:ext cx="8229600" cy="4525963"/>
          </a:xfrm>
          <a:ln>
            <a:solidFill>
              <a:srgbClr val="FFFFFF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1400" dirty="0"/>
          </a:p>
          <a:p>
            <a:r>
              <a:rPr lang="en-US" dirty="0" err="1"/>
              <a:t>Rehabilitasi</a:t>
            </a:r>
            <a:r>
              <a:rPr lang="en-US" dirty="0"/>
              <a:t>/</a:t>
            </a:r>
            <a:r>
              <a:rPr lang="en-US" dirty="0" err="1"/>
              <a:t>restorasi</a:t>
            </a:r>
            <a:r>
              <a:rPr lang="en-US" dirty="0"/>
              <a:t> </a:t>
            </a:r>
            <a:r>
              <a:rPr lang="en-US" dirty="0" err="1"/>
              <a:t>hutan</a:t>
            </a:r>
            <a:r>
              <a:rPr lang="en-US" dirty="0"/>
              <a:t> </a:t>
            </a:r>
            <a:r>
              <a:rPr lang="en-US" dirty="0" err="1"/>
              <a:t>bekas</a:t>
            </a:r>
            <a:r>
              <a:rPr lang="en-US" dirty="0"/>
              <a:t> </a:t>
            </a:r>
            <a:r>
              <a:rPr lang="en-US" dirty="0" err="1"/>
              <a:t>tebangan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unggul</a:t>
            </a:r>
            <a:r>
              <a:rPr lang="en-US" dirty="0"/>
              <a:t> </a:t>
            </a:r>
            <a:r>
              <a:rPr lang="en-US" dirty="0" err="1"/>
              <a:t>setempat</a:t>
            </a:r>
            <a:r>
              <a:rPr lang="en-US" dirty="0"/>
              <a:t> </a:t>
            </a:r>
          </a:p>
          <a:p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hama</a:t>
            </a:r>
            <a:r>
              <a:rPr lang="en-US" dirty="0"/>
              <a:t>,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gulma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rehabilitasi</a:t>
            </a:r>
            <a:r>
              <a:rPr lang="en-US" dirty="0"/>
              <a:t> </a:t>
            </a:r>
            <a:r>
              <a:rPr lang="en-US" dirty="0" err="1"/>
              <a:t>hutan</a:t>
            </a:r>
            <a:r>
              <a:rPr lang="en-US" dirty="0"/>
              <a:t> </a:t>
            </a:r>
            <a:r>
              <a:rPr lang="en-US" dirty="0" err="1"/>
              <a:t>bekas</a:t>
            </a:r>
            <a:r>
              <a:rPr lang="en-US" dirty="0"/>
              <a:t> </a:t>
            </a:r>
            <a:r>
              <a:rPr lang="en-US" dirty="0" err="1"/>
              <a:t>tebangan</a:t>
            </a:r>
            <a:r>
              <a:rPr lang="en-US" dirty="0"/>
              <a:t> </a:t>
            </a:r>
          </a:p>
          <a:p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hidrologis</a:t>
            </a:r>
            <a:r>
              <a:rPr lang="en-US" dirty="0"/>
              <a:t> </a:t>
            </a:r>
            <a:r>
              <a:rPr lang="en-US" dirty="0" err="1"/>
              <a:t>rehabilitasi</a:t>
            </a:r>
            <a:r>
              <a:rPr lang="en-US" dirty="0"/>
              <a:t> </a:t>
            </a:r>
            <a:r>
              <a:rPr lang="en-US" dirty="0" err="1"/>
              <a:t>hutan</a:t>
            </a:r>
            <a:r>
              <a:rPr lang="en-US" dirty="0"/>
              <a:t> </a:t>
            </a:r>
            <a:r>
              <a:rPr lang="en-US" dirty="0" err="1"/>
              <a:t>bekas</a:t>
            </a:r>
            <a:r>
              <a:rPr lang="en-US" dirty="0"/>
              <a:t> </a:t>
            </a:r>
            <a:r>
              <a:rPr lang="en-US" dirty="0" err="1"/>
              <a:t>tebangan</a:t>
            </a:r>
            <a:r>
              <a:rPr lang="en-US" dirty="0"/>
              <a:t> </a:t>
            </a:r>
          </a:p>
          <a:p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degradasi</a:t>
            </a:r>
            <a:r>
              <a:rPr lang="en-US" dirty="0"/>
              <a:t> </a:t>
            </a:r>
            <a:r>
              <a:rPr lang="en-US" dirty="0" err="1"/>
              <a:t>dinamika</a:t>
            </a:r>
            <a:r>
              <a:rPr lang="en-US" dirty="0"/>
              <a:t> </a:t>
            </a:r>
            <a:r>
              <a:rPr lang="en-US" dirty="0" err="1"/>
              <a:t>biodiversitas</a:t>
            </a:r>
            <a:r>
              <a:rPr lang="en-US" dirty="0"/>
              <a:t> </a:t>
            </a:r>
            <a:r>
              <a:rPr lang="en-US" dirty="0" err="1"/>
              <a:t>rehabilitasi</a:t>
            </a:r>
            <a:r>
              <a:rPr lang="en-US" dirty="0"/>
              <a:t> </a:t>
            </a:r>
            <a:r>
              <a:rPr lang="en-US" dirty="0" err="1"/>
              <a:t>hutan</a:t>
            </a:r>
            <a:r>
              <a:rPr lang="en-US" dirty="0"/>
              <a:t> </a:t>
            </a:r>
            <a:r>
              <a:rPr lang="en-US" dirty="0" err="1"/>
              <a:t>bekas</a:t>
            </a:r>
            <a:r>
              <a:rPr lang="en-US" dirty="0"/>
              <a:t> </a:t>
            </a:r>
            <a:r>
              <a:rPr lang="en-US" dirty="0" err="1"/>
              <a:t>tebangan</a:t>
            </a:r>
            <a:r>
              <a:rPr lang="en-US" dirty="0"/>
              <a:t> </a:t>
            </a:r>
          </a:p>
          <a:p>
            <a:r>
              <a:rPr lang="en-US" dirty="0" err="1"/>
              <a:t>Modelling</a:t>
            </a:r>
            <a:r>
              <a:rPr lang="en-US" dirty="0"/>
              <a:t> </a:t>
            </a:r>
            <a:r>
              <a:rPr lang="en-US" dirty="0" err="1"/>
              <a:t>dinamika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tegakan</a:t>
            </a:r>
            <a:r>
              <a:rPr lang="en-US" dirty="0"/>
              <a:t> </a:t>
            </a:r>
            <a:r>
              <a:rPr lang="en-US" dirty="0" err="1"/>
              <a:t>hutan</a:t>
            </a:r>
            <a:r>
              <a:rPr lang="en-US" dirty="0"/>
              <a:t> </a:t>
            </a:r>
            <a:r>
              <a:rPr lang="en-US" dirty="0" err="1"/>
              <a:t>bekas</a:t>
            </a:r>
            <a:r>
              <a:rPr lang="en-US" dirty="0"/>
              <a:t> </a:t>
            </a:r>
            <a:r>
              <a:rPr lang="en-US" dirty="0" err="1"/>
              <a:t>tebangan</a:t>
            </a:r>
            <a:r>
              <a:rPr lang="en-US" dirty="0"/>
              <a:t> </a:t>
            </a:r>
          </a:p>
          <a:p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finansial</a:t>
            </a:r>
            <a:r>
              <a:rPr lang="en-US" dirty="0"/>
              <a:t>,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D7B8-3272-834E-A8DE-9A5F7F1E3CFB}" type="slidenum">
              <a:rPr lang="en-US" smtClean="0">
                <a:solidFill>
                  <a:srgbClr val="FFFFFF"/>
                </a:solidFill>
              </a:rPr>
              <a:pPr/>
              <a:t>33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58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TEMA PENELITIAN PENGELOLAAN </a:t>
            </a:r>
            <a:r>
              <a:rPr lang="en-US" b="1" dirty="0">
                <a:solidFill>
                  <a:srgbClr val="FF0000"/>
                </a:solidFill>
              </a:rPr>
              <a:t>HUTAN TANAMAN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err="1"/>
              <a:t>Litbang</a:t>
            </a:r>
            <a:r>
              <a:rPr lang="en-US" dirty="0"/>
              <a:t> </a:t>
            </a:r>
            <a:r>
              <a:rPr lang="en-US" dirty="0" err="1"/>
              <a:t>unggulan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; </a:t>
            </a:r>
            <a:r>
              <a:rPr lang="en-US" dirty="0" err="1"/>
              <a:t>Perbenihan</a:t>
            </a:r>
            <a:r>
              <a:rPr lang="en-US" dirty="0"/>
              <a:t>,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kayu</a:t>
            </a:r>
            <a:r>
              <a:rPr lang="en-US" dirty="0"/>
              <a:t>, </a:t>
            </a:r>
            <a:r>
              <a:rPr lang="en-US" dirty="0" err="1"/>
              <a:t>Silvikultur</a:t>
            </a:r>
            <a:r>
              <a:rPr lang="en-US" dirty="0"/>
              <a:t>, </a:t>
            </a:r>
            <a:r>
              <a:rPr lang="en-US" dirty="0" err="1"/>
              <a:t>Bioteknologi</a:t>
            </a:r>
            <a:r>
              <a:rPr lang="en-US" dirty="0"/>
              <a:t>, </a:t>
            </a:r>
            <a:r>
              <a:rPr lang="en-US" dirty="0" err="1"/>
              <a:t>Pemuliaan</a:t>
            </a:r>
            <a:r>
              <a:rPr lang="en-US" dirty="0"/>
              <a:t>, </a:t>
            </a:r>
            <a:r>
              <a:rPr lang="en-US" dirty="0" err="1"/>
              <a:t>Perlindungan</a:t>
            </a:r>
            <a:r>
              <a:rPr lang="en-US" dirty="0"/>
              <a:t>, </a:t>
            </a:r>
            <a:r>
              <a:rPr lang="en-US" dirty="0" err="1"/>
              <a:t>Lingkungan</a:t>
            </a:r>
            <a:r>
              <a:rPr lang="en-US" dirty="0"/>
              <a:t>, </a:t>
            </a:r>
            <a:r>
              <a:rPr lang="en-US" dirty="0" err="1"/>
              <a:t>Pertumbuhan</a:t>
            </a:r>
            <a:r>
              <a:rPr lang="en-US" dirty="0"/>
              <a:t> &amp; </a:t>
            </a:r>
            <a:r>
              <a:rPr lang="en-US" dirty="0" err="1"/>
              <a:t>hasil</a:t>
            </a:r>
            <a:r>
              <a:rPr lang="en-US" dirty="0"/>
              <a:t>, </a:t>
            </a:r>
            <a:r>
              <a:rPr lang="en-US" dirty="0" err="1"/>
              <a:t>Pemanenan</a:t>
            </a:r>
            <a:r>
              <a:rPr lang="en-US" dirty="0"/>
              <a:t>,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,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finansial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Agroforestry yang </a:t>
            </a:r>
            <a:r>
              <a:rPr lang="en-US" dirty="0" err="1"/>
              <a:t>meliputi</a:t>
            </a:r>
            <a:r>
              <a:rPr lang="en-US" dirty="0"/>
              <a:t>; </a:t>
            </a:r>
            <a:r>
              <a:rPr lang="en-US" dirty="0" err="1"/>
              <a:t>Perbenihan</a:t>
            </a:r>
            <a:r>
              <a:rPr lang="en-US" dirty="0"/>
              <a:t>,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kayu</a:t>
            </a:r>
            <a:r>
              <a:rPr lang="en-US" dirty="0"/>
              <a:t>, </a:t>
            </a:r>
            <a:r>
              <a:rPr lang="en-US" dirty="0" err="1"/>
              <a:t>Silvikultur</a:t>
            </a:r>
            <a:r>
              <a:rPr lang="en-US" dirty="0"/>
              <a:t>, </a:t>
            </a:r>
            <a:r>
              <a:rPr lang="en-US" dirty="0" err="1"/>
              <a:t>Bioteknologi</a:t>
            </a:r>
            <a:r>
              <a:rPr lang="en-US" dirty="0"/>
              <a:t>, </a:t>
            </a:r>
            <a:r>
              <a:rPr lang="en-US" dirty="0" err="1"/>
              <a:t>Pemuliaan</a:t>
            </a:r>
            <a:r>
              <a:rPr lang="en-US" dirty="0"/>
              <a:t>, </a:t>
            </a:r>
            <a:r>
              <a:rPr lang="en-US" dirty="0" err="1"/>
              <a:t>Perlindungan</a:t>
            </a:r>
            <a:r>
              <a:rPr lang="en-US" dirty="0"/>
              <a:t>, </a:t>
            </a:r>
            <a:r>
              <a:rPr lang="en-US" dirty="0" err="1"/>
              <a:t>Lingkungan</a:t>
            </a:r>
            <a:r>
              <a:rPr lang="en-US" dirty="0"/>
              <a:t>, </a:t>
            </a:r>
            <a:r>
              <a:rPr lang="en-US" dirty="0" err="1"/>
              <a:t>Pertumbuhan</a:t>
            </a:r>
            <a:r>
              <a:rPr lang="en-US" dirty="0"/>
              <a:t> &amp; </a:t>
            </a:r>
            <a:r>
              <a:rPr lang="en-US" dirty="0" err="1"/>
              <a:t>hasil</a:t>
            </a:r>
            <a:r>
              <a:rPr lang="en-US" dirty="0"/>
              <a:t>, </a:t>
            </a:r>
            <a:r>
              <a:rPr lang="en-US" dirty="0" err="1"/>
              <a:t>Pemanenan</a:t>
            </a:r>
            <a:r>
              <a:rPr lang="en-US" dirty="0"/>
              <a:t>, </a:t>
            </a:r>
            <a:r>
              <a:rPr lang="en-US" dirty="0" err="1"/>
              <a:t>Sosek,kebijakan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finansial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D7B8-3272-834E-A8DE-9A5F7F1E3CFB}" type="slidenum">
              <a:rPr lang="en-US" smtClean="0">
                <a:solidFill>
                  <a:srgbClr val="FFFFFF"/>
                </a:solidFill>
              </a:rPr>
              <a:pPr/>
              <a:t>34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78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TEMA PENELITIAN PENGELOLAAN </a:t>
            </a:r>
            <a:r>
              <a:rPr lang="en-US" b="1" dirty="0">
                <a:solidFill>
                  <a:srgbClr val="FF0000"/>
                </a:solidFill>
              </a:rPr>
              <a:t>BIODIVERSITAS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</p:spPr>
        <p:txBody>
          <a:bodyPr/>
          <a:lstStyle/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Review status IPTEK </a:t>
            </a:r>
            <a:r>
              <a:rPr lang="en-US" dirty="0" err="1"/>
              <a:t>dinamika</a:t>
            </a:r>
            <a:r>
              <a:rPr lang="en-US" dirty="0"/>
              <a:t> </a:t>
            </a:r>
            <a:r>
              <a:rPr lang="en-US" dirty="0" err="1"/>
              <a:t>ekologi</a:t>
            </a:r>
            <a:r>
              <a:rPr lang="en-US" dirty="0"/>
              <a:t> </a:t>
            </a:r>
          </a:p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biofisik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</a:p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dinamika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pelestarian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 </a:t>
            </a:r>
          </a:p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keragaman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reproduksi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</a:p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finansial</a:t>
            </a:r>
            <a:r>
              <a:rPr lang="en-US" dirty="0"/>
              <a:t>, </a:t>
            </a:r>
            <a:r>
              <a:rPr lang="en-US" dirty="0" err="1"/>
              <a:t>sosekjak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kelembagaan</a:t>
            </a: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D7B8-3272-834E-A8DE-9A5F7F1E3CFB}" type="slidenum">
              <a:rPr lang="en-US" smtClean="0">
                <a:solidFill>
                  <a:srgbClr val="FFFFFF"/>
                </a:solidFill>
              </a:rPr>
              <a:pPr/>
              <a:t>35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41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TEMA PENELITIAN PENGELOLAAN </a:t>
            </a:r>
            <a:r>
              <a:rPr lang="en-US" b="1" dirty="0">
                <a:solidFill>
                  <a:srgbClr val="FF0000"/>
                </a:solidFill>
              </a:rPr>
              <a:t>HHBK </a:t>
            </a:r>
            <a:r>
              <a:rPr lang="en-US" b="1" i="1" dirty="0">
                <a:solidFill>
                  <a:srgbClr val="FF0000"/>
                </a:solidFill>
              </a:rPr>
              <a:t>(Food, Energy &amp; Medicine)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4200" dirty="0" err="1">
                <a:latin typeface="Arial"/>
                <a:cs typeface="Arial"/>
              </a:rPr>
              <a:t>Budidaya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intensif</a:t>
            </a:r>
            <a:r>
              <a:rPr lang="en-US" sz="4200" dirty="0">
                <a:latin typeface="Arial"/>
                <a:cs typeface="Arial"/>
              </a:rPr>
              <a:t>, </a:t>
            </a:r>
            <a:r>
              <a:rPr lang="en-US" sz="4200" dirty="0" err="1">
                <a:latin typeface="Arial"/>
                <a:cs typeface="Arial"/>
              </a:rPr>
              <a:t>Penetapan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sumber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benih</a:t>
            </a:r>
            <a:r>
              <a:rPr lang="en-US" sz="4200" dirty="0">
                <a:latin typeface="Arial"/>
                <a:cs typeface="Arial"/>
              </a:rPr>
              <a:t>, </a:t>
            </a:r>
            <a:r>
              <a:rPr lang="en-US" sz="4200" dirty="0" err="1">
                <a:latin typeface="Arial"/>
                <a:cs typeface="Arial"/>
              </a:rPr>
              <a:t>Standardisasi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produk</a:t>
            </a:r>
            <a:r>
              <a:rPr lang="en-US" sz="4200" dirty="0">
                <a:latin typeface="Arial"/>
                <a:cs typeface="Arial"/>
              </a:rPr>
              <a:t>, </a:t>
            </a:r>
            <a:r>
              <a:rPr lang="en-US" sz="4200" dirty="0" err="1">
                <a:latin typeface="Arial"/>
                <a:cs typeface="Arial"/>
              </a:rPr>
              <a:t>Standardisasi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produk</a:t>
            </a:r>
            <a:r>
              <a:rPr lang="en-US" sz="4200" dirty="0">
                <a:latin typeface="Arial"/>
                <a:cs typeface="Arial"/>
              </a:rPr>
              <a:t>, </a:t>
            </a:r>
            <a:r>
              <a:rPr lang="en-US" sz="4200" dirty="0" err="1">
                <a:latin typeface="Arial"/>
                <a:cs typeface="Arial"/>
              </a:rPr>
              <a:t>budidaya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intensif</a:t>
            </a:r>
            <a:r>
              <a:rPr lang="en-US" sz="4200" dirty="0">
                <a:latin typeface="Arial"/>
                <a:cs typeface="Arial"/>
              </a:rPr>
              <a:t>, </a:t>
            </a:r>
            <a:r>
              <a:rPr lang="en-US" sz="4200" dirty="0" err="1">
                <a:latin typeface="Arial"/>
                <a:cs typeface="Arial"/>
              </a:rPr>
              <a:t>peningkatan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produktivitas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dan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pengolahan</a:t>
            </a:r>
            <a:r>
              <a:rPr lang="en-US" sz="4200" dirty="0">
                <a:latin typeface="Arial"/>
                <a:cs typeface="Arial"/>
              </a:rPr>
              <a:t> biofuel (</a:t>
            </a:r>
            <a:r>
              <a:rPr lang="en-US" sz="4200" dirty="0" err="1">
                <a:latin typeface="Arial"/>
                <a:cs typeface="Arial"/>
              </a:rPr>
              <a:t>maksimum</a:t>
            </a:r>
            <a:r>
              <a:rPr lang="en-US" sz="4200" dirty="0">
                <a:latin typeface="Arial"/>
                <a:cs typeface="Arial"/>
              </a:rPr>
              <a:t> 2,5%), </a:t>
            </a:r>
            <a:r>
              <a:rPr lang="en-US" sz="4200" dirty="0" err="1">
                <a:latin typeface="Arial"/>
                <a:cs typeface="Arial"/>
              </a:rPr>
              <a:t>peningkatan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produktivitas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dan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pengolahan</a:t>
            </a:r>
            <a:r>
              <a:rPr lang="en-US" sz="4200" dirty="0">
                <a:latin typeface="Arial"/>
                <a:cs typeface="Arial"/>
              </a:rPr>
              <a:t> biofuel (</a:t>
            </a:r>
            <a:r>
              <a:rPr lang="en-US" sz="4200" dirty="0" err="1">
                <a:latin typeface="Arial"/>
                <a:cs typeface="Arial"/>
              </a:rPr>
              <a:t>maksimum</a:t>
            </a:r>
            <a:r>
              <a:rPr lang="en-US" sz="4200" dirty="0">
                <a:latin typeface="Arial"/>
                <a:cs typeface="Arial"/>
              </a:rPr>
              <a:t> 2,5%-5%), </a:t>
            </a:r>
            <a:r>
              <a:rPr lang="en-US" sz="4200" dirty="0" err="1">
                <a:latin typeface="Arial"/>
                <a:cs typeface="Arial"/>
              </a:rPr>
              <a:t>Diversifikasi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produk</a:t>
            </a:r>
            <a:r>
              <a:rPr lang="en-US" sz="4200" dirty="0">
                <a:latin typeface="Arial"/>
                <a:cs typeface="Arial"/>
              </a:rPr>
              <a:t>, </a:t>
            </a:r>
            <a:r>
              <a:rPr lang="en-US" sz="4200" dirty="0" err="1">
                <a:latin typeface="Arial"/>
                <a:cs typeface="Arial"/>
              </a:rPr>
              <a:t>Pemanenan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dan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Pengolahan</a:t>
            </a:r>
            <a:r>
              <a:rPr lang="en-US" sz="4200" dirty="0">
                <a:latin typeface="Arial"/>
                <a:cs typeface="Arial"/>
              </a:rPr>
              <a:t>. </a:t>
            </a:r>
          </a:p>
          <a:p>
            <a:r>
              <a:rPr lang="en-US" sz="4200" dirty="0" err="1">
                <a:latin typeface="Arial"/>
                <a:cs typeface="Arial"/>
              </a:rPr>
              <a:t>Standardisasi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produk</a:t>
            </a:r>
            <a:r>
              <a:rPr lang="en-US" sz="4200" dirty="0">
                <a:latin typeface="Arial"/>
                <a:cs typeface="Arial"/>
              </a:rPr>
              <a:t>, </a:t>
            </a:r>
            <a:r>
              <a:rPr lang="en-US" sz="4200" dirty="0" err="1">
                <a:latin typeface="Arial"/>
                <a:cs typeface="Arial"/>
              </a:rPr>
              <a:t>Pemanfaatan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dan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diversifikasi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produk</a:t>
            </a:r>
            <a:r>
              <a:rPr lang="en-US" sz="4200" dirty="0">
                <a:latin typeface="Arial"/>
                <a:cs typeface="Arial"/>
              </a:rPr>
              <a:t>, </a:t>
            </a:r>
            <a:r>
              <a:rPr lang="en-US" sz="4200" dirty="0" err="1">
                <a:latin typeface="Arial"/>
                <a:cs typeface="Arial"/>
              </a:rPr>
              <a:t>Pemanenan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dan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Pengembangan</a:t>
            </a:r>
            <a:r>
              <a:rPr lang="en-US" sz="4200" dirty="0">
                <a:latin typeface="Arial"/>
                <a:cs typeface="Arial"/>
              </a:rPr>
              <a:t> model, </a:t>
            </a:r>
            <a:r>
              <a:rPr lang="en-US" sz="4200" dirty="0" err="1">
                <a:latin typeface="Arial"/>
                <a:cs typeface="Arial"/>
              </a:rPr>
              <a:t>Pengembangan</a:t>
            </a:r>
            <a:r>
              <a:rPr lang="en-US" sz="4200" dirty="0">
                <a:latin typeface="Arial"/>
                <a:cs typeface="Arial"/>
              </a:rPr>
              <a:t> model </a:t>
            </a:r>
            <a:r>
              <a:rPr lang="en-US" sz="4200" dirty="0" err="1">
                <a:latin typeface="Arial"/>
                <a:cs typeface="Arial"/>
              </a:rPr>
              <a:t>Pengolahan</a:t>
            </a:r>
            <a:r>
              <a:rPr lang="en-US" sz="4200" dirty="0">
                <a:latin typeface="Arial"/>
                <a:cs typeface="Arial"/>
              </a:rPr>
              <a:t>, </a:t>
            </a:r>
            <a:r>
              <a:rPr lang="en-US" sz="4200" dirty="0" err="1">
                <a:latin typeface="Arial"/>
                <a:cs typeface="Arial"/>
              </a:rPr>
              <a:t>demplot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percontohan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budidaya</a:t>
            </a:r>
            <a:r>
              <a:rPr lang="en-US" sz="4200" dirty="0">
                <a:latin typeface="Arial"/>
                <a:cs typeface="Arial"/>
              </a:rPr>
              <a:t>.</a:t>
            </a:r>
          </a:p>
          <a:p>
            <a:r>
              <a:rPr lang="en-US" sz="4200" dirty="0" err="1">
                <a:latin typeface="Arial"/>
                <a:cs typeface="Arial"/>
              </a:rPr>
              <a:t>Pengelolaan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lingkungan</a:t>
            </a:r>
            <a:r>
              <a:rPr lang="en-US" sz="4200" dirty="0">
                <a:latin typeface="Arial"/>
                <a:cs typeface="Arial"/>
              </a:rPr>
              <a:t>, </a:t>
            </a:r>
            <a:r>
              <a:rPr lang="en-US" sz="4200" dirty="0" err="1">
                <a:latin typeface="Arial"/>
                <a:cs typeface="Arial"/>
              </a:rPr>
              <a:t>Analisis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kebijakan</a:t>
            </a:r>
            <a:r>
              <a:rPr lang="en-US" sz="4200" dirty="0">
                <a:latin typeface="Arial"/>
                <a:cs typeface="Arial"/>
              </a:rPr>
              <a:t>, </a:t>
            </a:r>
            <a:r>
              <a:rPr lang="en-US" sz="4200" dirty="0" err="1">
                <a:latin typeface="Arial"/>
                <a:cs typeface="Arial"/>
              </a:rPr>
              <a:t>Kajian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perangkat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kebijakan</a:t>
            </a:r>
            <a:r>
              <a:rPr lang="en-US" sz="4200" dirty="0">
                <a:latin typeface="Arial"/>
                <a:cs typeface="Arial"/>
              </a:rPr>
              <a:t>, </a:t>
            </a:r>
            <a:r>
              <a:rPr lang="en-US" sz="4200" dirty="0" err="1">
                <a:latin typeface="Arial"/>
                <a:cs typeface="Arial"/>
              </a:rPr>
              <a:t>pemanfaatan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dan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tata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niaga</a:t>
            </a:r>
            <a:r>
              <a:rPr lang="en-US" sz="4200" dirty="0">
                <a:latin typeface="Arial"/>
                <a:cs typeface="Arial"/>
              </a:rPr>
              <a:t>, </a:t>
            </a:r>
            <a:r>
              <a:rPr lang="en-US" sz="4200" dirty="0" err="1">
                <a:latin typeface="Arial"/>
                <a:cs typeface="Arial"/>
              </a:rPr>
              <a:t>pemanfaatan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dan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regulasi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produk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serta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kearifan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lokal</a:t>
            </a:r>
            <a:endParaRPr lang="en-US" sz="4200" dirty="0">
              <a:latin typeface="Arial"/>
              <a:cs typeface="Arial"/>
            </a:endParaRPr>
          </a:p>
          <a:p>
            <a:r>
              <a:rPr lang="en-US" sz="4200" dirty="0" err="1">
                <a:latin typeface="Arial"/>
                <a:cs typeface="Arial"/>
              </a:rPr>
              <a:t>Pemetaan</a:t>
            </a:r>
            <a:r>
              <a:rPr lang="en-US" sz="4200" dirty="0">
                <a:latin typeface="Arial"/>
                <a:cs typeface="Arial"/>
              </a:rPr>
              <a:t> (</a:t>
            </a:r>
            <a:r>
              <a:rPr lang="en-US" sz="4200" dirty="0" err="1">
                <a:latin typeface="Arial"/>
                <a:cs typeface="Arial"/>
              </a:rPr>
              <a:t>sebaran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potensi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dan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sumber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benih</a:t>
            </a:r>
            <a:r>
              <a:rPr lang="en-US" sz="4200" dirty="0">
                <a:latin typeface="Arial"/>
                <a:cs typeface="Arial"/>
              </a:rPr>
              <a:t>) </a:t>
            </a:r>
            <a:r>
              <a:rPr lang="en-US" sz="4200" dirty="0" err="1">
                <a:latin typeface="Arial"/>
                <a:cs typeface="Arial"/>
              </a:rPr>
              <a:t>dan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inventarisasi</a:t>
            </a:r>
            <a:endParaRPr lang="en-US" sz="4200" dirty="0">
              <a:latin typeface="Arial"/>
              <a:cs typeface="Arial"/>
            </a:endParaRPr>
          </a:p>
          <a:p>
            <a:r>
              <a:rPr lang="en-US" sz="4200" dirty="0" err="1">
                <a:latin typeface="Arial"/>
                <a:cs typeface="Arial"/>
              </a:rPr>
              <a:t>Bioteknologi</a:t>
            </a:r>
            <a:r>
              <a:rPr lang="en-US" sz="4200" dirty="0">
                <a:latin typeface="Arial"/>
                <a:cs typeface="Arial"/>
              </a:rPr>
              <a:t> &amp; </a:t>
            </a:r>
            <a:r>
              <a:rPr lang="en-US" sz="4200" dirty="0" err="1">
                <a:latin typeface="Arial"/>
                <a:cs typeface="Arial"/>
              </a:rPr>
              <a:t>pemuliaan</a:t>
            </a:r>
            <a:r>
              <a:rPr lang="en-US" sz="4200" dirty="0">
                <a:latin typeface="Arial"/>
                <a:cs typeface="Arial"/>
              </a:rPr>
              <a:t>, </a:t>
            </a:r>
            <a:r>
              <a:rPr lang="en-US" sz="4200" dirty="0" err="1">
                <a:latin typeface="Arial"/>
                <a:cs typeface="Arial"/>
              </a:rPr>
              <a:t>dan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Budidaya</a:t>
            </a:r>
            <a:r>
              <a:rPr lang="en-US" sz="4200" dirty="0">
                <a:latin typeface="Arial"/>
                <a:cs typeface="Arial"/>
              </a:rPr>
              <a:t> </a:t>
            </a:r>
          </a:p>
          <a:p>
            <a:r>
              <a:rPr lang="en-US" sz="4200" dirty="0" err="1">
                <a:latin typeface="Arial"/>
                <a:cs typeface="Arial"/>
              </a:rPr>
              <a:t>Pemanenan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dan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pengolahan</a:t>
            </a:r>
            <a:r>
              <a:rPr lang="en-US" sz="4200" dirty="0">
                <a:latin typeface="Arial"/>
                <a:cs typeface="Arial"/>
              </a:rPr>
              <a:t>, Review </a:t>
            </a:r>
            <a:r>
              <a:rPr lang="en-US" sz="4200" dirty="0" err="1">
                <a:latin typeface="Arial"/>
                <a:cs typeface="Arial"/>
              </a:rPr>
              <a:t>kelayakan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pemanfaatan</a:t>
            </a:r>
            <a:r>
              <a:rPr lang="en-US" sz="4200" dirty="0">
                <a:latin typeface="Arial"/>
                <a:cs typeface="Arial"/>
              </a:rPr>
              <a:t> </a:t>
            </a:r>
          </a:p>
          <a:p>
            <a:r>
              <a:rPr lang="en-US" sz="4200" dirty="0" err="1">
                <a:latin typeface="Arial"/>
                <a:cs typeface="Arial"/>
              </a:rPr>
              <a:t>Analisis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kelayakan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usaha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dan</a:t>
            </a:r>
            <a:r>
              <a:rPr lang="en-US" sz="4200" dirty="0">
                <a:latin typeface="Arial"/>
                <a:cs typeface="Arial"/>
              </a:rPr>
              <a:t> </a:t>
            </a:r>
            <a:r>
              <a:rPr lang="en-US" sz="4200" dirty="0" err="1">
                <a:latin typeface="Arial"/>
                <a:cs typeface="Arial"/>
              </a:rPr>
              <a:t>pasa</a:t>
            </a:r>
            <a:r>
              <a:rPr lang="en-US" dirty="0" err="1"/>
              <a:t>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D7B8-3272-834E-A8DE-9A5F7F1E3CFB}" type="slidenum">
              <a:rPr lang="en-US" smtClean="0">
                <a:solidFill>
                  <a:srgbClr val="FFFFFF"/>
                </a:solidFill>
              </a:rPr>
              <a:pPr/>
              <a:t>36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046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TEMA PENELITIAN PENGELOLAAN </a:t>
            </a:r>
            <a:r>
              <a:rPr lang="en-US" b="1" dirty="0">
                <a:solidFill>
                  <a:srgbClr val="FF0000"/>
                </a:solidFill>
              </a:rPr>
              <a:t>PENGELOLAAN DAS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330"/>
            <a:ext cx="8229600" cy="4525963"/>
          </a:xfrm>
          <a:ln>
            <a:solidFill>
              <a:srgbClr val="FFFFFF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2900" dirty="0"/>
          </a:p>
          <a:p>
            <a:r>
              <a:rPr lang="en-US" sz="3400" dirty="0" err="1"/>
              <a:t>Kajian</a:t>
            </a:r>
            <a:r>
              <a:rPr lang="en-US" sz="3400" dirty="0"/>
              <a:t> </a:t>
            </a:r>
            <a:r>
              <a:rPr lang="en-US" sz="3400" dirty="0" err="1"/>
              <a:t>sistem</a:t>
            </a:r>
            <a:r>
              <a:rPr lang="en-US" sz="3400" dirty="0"/>
              <a:t> </a:t>
            </a:r>
            <a:r>
              <a:rPr lang="en-US" sz="3400" dirty="0" err="1"/>
              <a:t>pengelolaan</a:t>
            </a:r>
            <a:r>
              <a:rPr lang="en-US" sz="3400" dirty="0"/>
              <a:t>: </a:t>
            </a:r>
            <a:r>
              <a:rPr lang="en-US" sz="3400" dirty="0" err="1"/>
              <a:t>Perencanaan</a:t>
            </a:r>
            <a:r>
              <a:rPr lang="en-US" sz="3400" dirty="0"/>
              <a:t> </a:t>
            </a:r>
            <a:r>
              <a:rPr lang="en-US" sz="3400" dirty="0" err="1"/>
              <a:t>pengelolaan</a:t>
            </a:r>
            <a:r>
              <a:rPr lang="en-US" sz="3400" dirty="0"/>
              <a:t> DAS </a:t>
            </a:r>
            <a:r>
              <a:rPr lang="en-US" sz="3400" dirty="0" err="1"/>
              <a:t>hulu</a:t>
            </a:r>
            <a:r>
              <a:rPr lang="en-US" sz="3400" dirty="0"/>
              <a:t>, </a:t>
            </a:r>
            <a:r>
              <a:rPr lang="en-US" sz="3400" dirty="0" err="1"/>
              <a:t>wilayah</a:t>
            </a:r>
            <a:r>
              <a:rPr lang="en-US" sz="3400" dirty="0"/>
              <a:t> </a:t>
            </a:r>
            <a:r>
              <a:rPr lang="en-US" sz="3400" dirty="0" err="1"/>
              <a:t>kab</a:t>
            </a:r>
            <a:r>
              <a:rPr lang="en-US" sz="3400" dirty="0"/>
              <a:t>, </a:t>
            </a:r>
            <a:r>
              <a:rPr lang="en-US" sz="3400" dirty="0" err="1"/>
              <a:t>lintas</a:t>
            </a:r>
            <a:r>
              <a:rPr lang="en-US" sz="3400" dirty="0"/>
              <a:t> </a:t>
            </a:r>
            <a:r>
              <a:rPr lang="en-US" sz="3400" dirty="0" err="1"/>
              <a:t>kabupaten</a:t>
            </a:r>
            <a:r>
              <a:rPr lang="en-US" sz="3400" dirty="0"/>
              <a:t>, </a:t>
            </a:r>
            <a:r>
              <a:rPr lang="en-US" sz="3400" dirty="0" err="1"/>
              <a:t>lintas</a:t>
            </a:r>
            <a:r>
              <a:rPr lang="en-US" sz="3400" dirty="0"/>
              <a:t> </a:t>
            </a:r>
            <a:r>
              <a:rPr lang="en-US" sz="3400" dirty="0" err="1"/>
              <a:t>propinsi</a:t>
            </a:r>
            <a:r>
              <a:rPr lang="en-US" sz="3400" dirty="0"/>
              <a:t>.</a:t>
            </a:r>
          </a:p>
          <a:p>
            <a:r>
              <a:rPr lang="en-US" sz="3400" dirty="0" err="1"/>
              <a:t>Kelembagaan</a:t>
            </a:r>
            <a:r>
              <a:rPr lang="en-US" sz="3400" dirty="0"/>
              <a:t> </a:t>
            </a:r>
            <a:r>
              <a:rPr lang="en-US" sz="3400" dirty="0" err="1"/>
              <a:t>pengelolaan</a:t>
            </a:r>
            <a:r>
              <a:rPr lang="en-US" sz="3400" dirty="0"/>
              <a:t> DAS </a:t>
            </a:r>
            <a:r>
              <a:rPr lang="en-US" sz="3400" dirty="0" err="1"/>
              <a:t>terpadu</a:t>
            </a:r>
            <a:r>
              <a:rPr lang="en-US" sz="3400" dirty="0"/>
              <a:t> </a:t>
            </a:r>
            <a:r>
              <a:rPr lang="en-US" sz="3400" dirty="0" err="1"/>
              <a:t>hulu</a:t>
            </a:r>
            <a:r>
              <a:rPr lang="en-US" sz="3400" dirty="0"/>
              <a:t>, </a:t>
            </a:r>
            <a:r>
              <a:rPr lang="en-US" sz="3400" dirty="0" err="1"/>
              <a:t>wilayah</a:t>
            </a:r>
            <a:r>
              <a:rPr lang="en-US" sz="3400" dirty="0"/>
              <a:t> </a:t>
            </a:r>
            <a:r>
              <a:rPr lang="en-US" sz="3400" dirty="0" err="1"/>
              <a:t>kab</a:t>
            </a:r>
            <a:r>
              <a:rPr lang="en-US" sz="3400" dirty="0"/>
              <a:t>, </a:t>
            </a:r>
            <a:r>
              <a:rPr lang="en-US" sz="3400" dirty="0" err="1"/>
              <a:t>lintas</a:t>
            </a:r>
            <a:r>
              <a:rPr lang="en-US" sz="3400" dirty="0"/>
              <a:t> </a:t>
            </a:r>
            <a:r>
              <a:rPr lang="en-US" sz="3400" dirty="0" err="1"/>
              <a:t>kabupaten</a:t>
            </a:r>
            <a:r>
              <a:rPr lang="en-US" sz="3400" dirty="0"/>
              <a:t>, </a:t>
            </a:r>
            <a:r>
              <a:rPr lang="en-US" sz="3400" dirty="0" err="1"/>
              <a:t>lintas</a:t>
            </a:r>
            <a:r>
              <a:rPr lang="en-US" sz="3400" dirty="0"/>
              <a:t> </a:t>
            </a:r>
            <a:r>
              <a:rPr lang="en-US" sz="3400" dirty="0" err="1"/>
              <a:t>propinsi</a:t>
            </a:r>
            <a:r>
              <a:rPr lang="en-US" sz="3400" dirty="0"/>
              <a:t> </a:t>
            </a:r>
          </a:p>
          <a:p>
            <a:r>
              <a:rPr lang="en-US" sz="3400" dirty="0" err="1"/>
              <a:t>Monev</a:t>
            </a:r>
            <a:r>
              <a:rPr lang="en-US" sz="3400" dirty="0"/>
              <a:t> DAS </a:t>
            </a:r>
            <a:r>
              <a:rPr lang="en-US" sz="3400" dirty="0" err="1"/>
              <a:t>hulu</a:t>
            </a:r>
            <a:r>
              <a:rPr lang="en-US" sz="3400" dirty="0"/>
              <a:t> </a:t>
            </a:r>
            <a:r>
              <a:rPr lang="en-US" sz="3400" dirty="0" err="1"/>
              <a:t>wilayah</a:t>
            </a:r>
            <a:r>
              <a:rPr lang="en-US" sz="3400" dirty="0"/>
              <a:t> </a:t>
            </a:r>
            <a:r>
              <a:rPr lang="en-US" sz="3400" dirty="0" err="1"/>
              <a:t>kab</a:t>
            </a:r>
            <a:r>
              <a:rPr lang="en-US" sz="3400" dirty="0"/>
              <a:t>, </a:t>
            </a:r>
            <a:r>
              <a:rPr lang="en-US" sz="3400" dirty="0" err="1"/>
              <a:t>lintas</a:t>
            </a:r>
            <a:r>
              <a:rPr lang="en-US" sz="3400" dirty="0"/>
              <a:t> </a:t>
            </a:r>
            <a:r>
              <a:rPr lang="en-US" sz="3400" dirty="0" err="1"/>
              <a:t>kabupaten</a:t>
            </a:r>
            <a:r>
              <a:rPr lang="en-US" sz="3400" dirty="0"/>
              <a:t>, </a:t>
            </a:r>
            <a:r>
              <a:rPr lang="en-US" sz="3400" dirty="0" err="1"/>
              <a:t>lintas</a:t>
            </a:r>
            <a:r>
              <a:rPr lang="en-US" sz="3400" dirty="0"/>
              <a:t> </a:t>
            </a:r>
            <a:r>
              <a:rPr lang="en-US" sz="3400" dirty="0" err="1"/>
              <a:t>propinsi</a:t>
            </a:r>
            <a:r>
              <a:rPr lang="en-US" sz="3400" dirty="0"/>
              <a:t> </a:t>
            </a:r>
          </a:p>
          <a:p>
            <a:r>
              <a:rPr lang="en-US" sz="3400" dirty="0"/>
              <a:t>Model </a:t>
            </a:r>
            <a:r>
              <a:rPr lang="en-US" sz="3400" dirty="0" err="1"/>
              <a:t>implementasi</a:t>
            </a:r>
            <a:r>
              <a:rPr lang="en-US" sz="3400" dirty="0"/>
              <a:t> DAS </a:t>
            </a:r>
            <a:r>
              <a:rPr lang="en-US" sz="3400" dirty="0" err="1"/>
              <a:t>mikro</a:t>
            </a:r>
            <a:r>
              <a:rPr lang="en-US" sz="3400" dirty="0"/>
              <a:t> </a:t>
            </a:r>
          </a:p>
          <a:p>
            <a:r>
              <a:rPr lang="en-US" sz="3400" dirty="0" err="1"/>
              <a:t>Perencanaan</a:t>
            </a:r>
            <a:r>
              <a:rPr lang="en-US" sz="3400" dirty="0"/>
              <a:t> </a:t>
            </a:r>
            <a:r>
              <a:rPr lang="en-US" sz="3400" dirty="0" err="1"/>
              <a:t>pengelolaan</a:t>
            </a:r>
            <a:r>
              <a:rPr lang="en-US" sz="3400" dirty="0"/>
              <a:t> DAS </a:t>
            </a:r>
            <a:r>
              <a:rPr lang="en-US" sz="3400" dirty="0" err="1"/>
              <a:t>lintas</a:t>
            </a:r>
            <a:r>
              <a:rPr lang="en-US" sz="3400" dirty="0"/>
              <a:t> </a:t>
            </a:r>
            <a:r>
              <a:rPr lang="en-US" sz="3400" dirty="0" err="1"/>
              <a:t>prov</a:t>
            </a:r>
            <a:r>
              <a:rPr lang="en-US" sz="3400" dirty="0"/>
              <a:t>, </a:t>
            </a:r>
            <a:r>
              <a:rPr lang="en-US" sz="3400" dirty="0" err="1"/>
              <a:t>pulau</a:t>
            </a:r>
            <a:r>
              <a:rPr lang="en-US" sz="3400" dirty="0"/>
              <a:t>- </a:t>
            </a:r>
            <a:r>
              <a:rPr lang="en-US" sz="3400" dirty="0" err="1"/>
              <a:t>pulau</a:t>
            </a:r>
            <a:r>
              <a:rPr lang="en-US" sz="3400" dirty="0"/>
              <a:t> </a:t>
            </a:r>
            <a:r>
              <a:rPr lang="en-US" sz="3400" dirty="0" err="1"/>
              <a:t>kecil</a:t>
            </a:r>
            <a:r>
              <a:rPr lang="en-US" sz="3400" dirty="0"/>
              <a:t> </a:t>
            </a:r>
          </a:p>
          <a:p>
            <a:r>
              <a:rPr lang="en-US" sz="3400" dirty="0" err="1"/>
              <a:t>Kajian</a:t>
            </a:r>
            <a:r>
              <a:rPr lang="en-US" sz="3400" dirty="0"/>
              <a:t> </a:t>
            </a:r>
            <a:r>
              <a:rPr lang="en-US" sz="3400" dirty="0" err="1"/>
              <a:t>Pengelolaan</a:t>
            </a:r>
            <a:r>
              <a:rPr lang="en-US" sz="3400" dirty="0"/>
              <a:t> </a:t>
            </a:r>
            <a:r>
              <a:rPr lang="en-US" sz="3400" dirty="0" err="1"/>
              <a:t>Sumberdaya</a:t>
            </a:r>
            <a:r>
              <a:rPr lang="en-US" sz="3400" dirty="0"/>
              <a:t> </a:t>
            </a:r>
            <a:r>
              <a:rPr lang="en-US" sz="3400" dirty="0" err="1"/>
              <a:t>Lahan</a:t>
            </a:r>
            <a:r>
              <a:rPr lang="en-US" sz="3400" dirty="0"/>
              <a:t> </a:t>
            </a:r>
          </a:p>
          <a:p>
            <a:r>
              <a:rPr lang="en-US" sz="3400" dirty="0" err="1"/>
              <a:t>Kajian</a:t>
            </a:r>
            <a:r>
              <a:rPr lang="en-US" sz="3400" dirty="0"/>
              <a:t> </a:t>
            </a:r>
            <a:r>
              <a:rPr lang="en-US" sz="3400" dirty="0" err="1"/>
              <a:t>Pengelolaan</a:t>
            </a:r>
            <a:r>
              <a:rPr lang="en-US" sz="3400" dirty="0"/>
              <a:t> </a:t>
            </a:r>
            <a:r>
              <a:rPr lang="en-US" sz="3400" dirty="0" err="1"/>
              <a:t>sumberdaya</a:t>
            </a:r>
            <a:r>
              <a:rPr lang="en-US" sz="3400" dirty="0"/>
              <a:t> air </a:t>
            </a:r>
          </a:p>
          <a:p>
            <a:r>
              <a:rPr lang="en-US" sz="3400" dirty="0" err="1"/>
              <a:t>Teknologi</a:t>
            </a:r>
            <a:r>
              <a:rPr lang="en-US" sz="3400" dirty="0"/>
              <a:t> </a:t>
            </a:r>
            <a:r>
              <a:rPr lang="en-US" sz="3400" dirty="0" err="1"/>
              <a:t>pengelolaan</a:t>
            </a:r>
            <a:r>
              <a:rPr lang="en-US" sz="3400" dirty="0"/>
              <a:t> SDA DAS (</a:t>
            </a:r>
            <a:r>
              <a:rPr lang="en-US" sz="3400" dirty="0" err="1"/>
              <a:t>lahan</a:t>
            </a:r>
            <a:r>
              <a:rPr lang="en-US" sz="3400" dirty="0"/>
              <a:t> </a:t>
            </a:r>
            <a:r>
              <a:rPr lang="en-US" sz="3400" dirty="0" err="1"/>
              <a:t>daratan</a:t>
            </a:r>
            <a:r>
              <a:rPr lang="en-US" sz="3400" dirty="0"/>
              <a:t>, </a:t>
            </a:r>
            <a:r>
              <a:rPr lang="en-US" sz="3400" dirty="0" err="1"/>
              <a:t>lahan</a:t>
            </a:r>
            <a:r>
              <a:rPr lang="en-US" sz="3400" dirty="0"/>
              <a:t> </a:t>
            </a:r>
            <a:r>
              <a:rPr lang="en-US" sz="3400" dirty="0" err="1"/>
              <a:t>rawa</a:t>
            </a:r>
            <a:r>
              <a:rPr lang="en-US" sz="3400" dirty="0"/>
              <a:t>, </a:t>
            </a:r>
            <a:r>
              <a:rPr lang="en-US" sz="3400" dirty="0" err="1"/>
              <a:t>lahan</a:t>
            </a:r>
            <a:r>
              <a:rPr lang="en-US" sz="3400" dirty="0"/>
              <a:t> </a:t>
            </a:r>
            <a:r>
              <a:rPr lang="en-US" sz="3400" dirty="0" err="1"/>
              <a:t>pantai</a:t>
            </a:r>
            <a:r>
              <a:rPr lang="en-US" sz="3400" dirty="0"/>
              <a:t>, </a:t>
            </a:r>
            <a:r>
              <a:rPr lang="en-US" sz="3400" dirty="0" err="1"/>
              <a:t>manusia</a:t>
            </a:r>
            <a:r>
              <a:rPr lang="en-US" sz="3400" dirty="0"/>
              <a:t>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D7B8-3272-834E-A8DE-9A5F7F1E3CFB}" type="slidenum">
              <a:rPr lang="en-US" smtClean="0">
                <a:solidFill>
                  <a:srgbClr val="FFFFFF"/>
                </a:solidFill>
              </a:rPr>
              <a:pPr/>
              <a:t>37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52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TEMA PENELITIAN PENGELOLAAN </a:t>
            </a:r>
            <a:r>
              <a:rPr lang="en-US" b="1" dirty="0">
                <a:solidFill>
                  <a:srgbClr val="FF0000"/>
                </a:solidFill>
              </a:rPr>
              <a:t>PERUBAHAN IKLIM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1" y="1600200"/>
            <a:ext cx="8674100" cy="4953000"/>
          </a:xfrm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en-US" sz="2000" dirty="0">
                <a:latin typeface="Arial Narrow"/>
                <a:cs typeface="Arial Narrow"/>
              </a:rPr>
              <a:t>ADAPTASI: (</a:t>
            </a:r>
            <a:r>
              <a:rPr lang="en-US" sz="2000" dirty="0" err="1">
                <a:latin typeface="Arial Narrow"/>
                <a:cs typeface="Arial Narrow"/>
              </a:rPr>
              <a:t>kerentanan</a:t>
            </a:r>
            <a:r>
              <a:rPr lang="en-US" sz="2000" dirty="0">
                <a:latin typeface="Arial Narrow"/>
                <a:cs typeface="Arial Narrow"/>
              </a:rPr>
              <a:t> I) </a:t>
            </a:r>
          </a:p>
          <a:p>
            <a:r>
              <a:rPr lang="en-US" sz="2000" dirty="0">
                <a:latin typeface="Arial Narrow"/>
                <a:cs typeface="Arial Narrow"/>
              </a:rPr>
              <a:t>Review </a:t>
            </a:r>
            <a:r>
              <a:rPr lang="en-US" sz="2000" dirty="0" err="1">
                <a:latin typeface="Arial Narrow"/>
                <a:cs typeface="Arial Narrow"/>
              </a:rPr>
              <a:t>metodologi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pengukuran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dan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kajian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dampak</a:t>
            </a:r>
            <a:r>
              <a:rPr lang="en-US" sz="2000" dirty="0">
                <a:latin typeface="Arial Narrow"/>
                <a:cs typeface="Arial Narrow"/>
              </a:rPr>
              <a:t> PI </a:t>
            </a:r>
            <a:r>
              <a:rPr lang="en-US" sz="2000" dirty="0" err="1">
                <a:latin typeface="Arial Narrow"/>
                <a:cs typeface="Arial Narrow"/>
              </a:rPr>
              <a:t>terhadap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keanekaragaman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hayati</a:t>
            </a:r>
            <a:r>
              <a:rPr lang="en-US" sz="2000" dirty="0">
                <a:latin typeface="Arial Narrow"/>
                <a:cs typeface="Arial Narrow"/>
              </a:rPr>
              <a:t> (</a:t>
            </a:r>
            <a:r>
              <a:rPr lang="en-US" sz="2000" dirty="0" err="1">
                <a:latin typeface="Arial Narrow"/>
                <a:cs typeface="Arial Narrow"/>
              </a:rPr>
              <a:t>kelimpahan</a:t>
            </a:r>
            <a:r>
              <a:rPr lang="en-US" sz="2000" dirty="0">
                <a:latin typeface="Arial Narrow"/>
                <a:cs typeface="Arial Narrow"/>
              </a:rPr>
              <a:t>, </a:t>
            </a:r>
            <a:r>
              <a:rPr lang="en-US" sz="2000" dirty="0" err="1">
                <a:latin typeface="Arial Narrow"/>
                <a:cs typeface="Arial Narrow"/>
              </a:rPr>
              <a:t>distribusi</a:t>
            </a:r>
            <a:r>
              <a:rPr lang="en-US" sz="2000" dirty="0">
                <a:latin typeface="Arial Narrow"/>
                <a:cs typeface="Arial Narrow"/>
              </a:rPr>
              <a:t>, </a:t>
            </a:r>
            <a:r>
              <a:rPr lang="en-US" sz="2000" i="1" dirty="0">
                <a:latin typeface="Arial Narrow"/>
                <a:cs typeface="Arial Narrow"/>
              </a:rPr>
              <a:t>life cycle</a:t>
            </a:r>
            <a:r>
              <a:rPr lang="en-US" sz="2000" dirty="0">
                <a:latin typeface="Arial Narrow"/>
                <a:cs typeface="Arial Narrow"/>
              </a:rPr>
              <a:t>, </a:t>
            </a:r>
            <a:r>
              <a:rPr lang="en-US" sz="2000" dirty="0" err="1">
                <a:latin typeface="Arial Narrow"/>
                <a:cs typeface="Arial Narrow"/>
              </a:rPr>
              <a:t>migrasi</a:t>
            </a:r>
            <a:r>
              <a:rPr lang="en-US" sz="2000" dirty="0">
                <a:latin typeface="Arial Narrow"/>
                <a:cs typeface="Arial Narrow"/>
              </a:rPr>
              <a:t>, </a:t>
            </a:r>
            <a:r>
              <a:rPr lang="en-US" sz="2000" dirty="0" err="1">
                <a:latin typeface="Arial Narrow"/>
                <a:cs typeface="Arial Narrow"/>
              </a:rPr>
              <a:t>interaksi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antar-spesies</a:t>
            </a:r>
            <a:r>
              <a:rPr lang="en-US" sz="2000" dirty="0">
                <a:latin typeface="Arial Narrow"/>
                <a:cs typeface="Arial Narrow"/>
              </a:rPr>
              <a:t>, </a:t>
            </a:r>
            <a:r>
              <a:rPr lang="en-US" sz="2000" dirty="0" err="1">
                <a:latin typeface="Arial Narrow"/>
                <a:cs typeface="Arial Narrow"/>
              </a:rPr>
              <a:t>dll</a:t>
            </a:r>
            <a:r>
              <a:rPr lang="en-US" sz="2000" dirty="0">
                <a:latin typeface="Arial Narrow"/>
                <a:cs typeface="Arial Narrow"/>
              </a:rPr>
              <a:t>) </a:t>
            </a:r>
          </a:p>
          <a:p>
            <a:r>
              <a:rPr lang="en-US" sz="2000" dirty="0" err="1">
                <a:latin typeface="Arial Narrow"/>
                <a:cs typeface="Arial Narrow"/>
              </a:rPr>
              <a:t>Kajian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tingkat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resiliensi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dan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kerentanan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terhadap</a:t>
            </a:r>
            <a:r>
              <a:rPr lang="en-US" sz="2000" dirty="0">
                <a:latin typeface="Arial Narrow"/>
                <a:cs typeface="Arial Narrow"/>
              </a:rPr>
              <a:t> PI (</a:t>
            </a:r>
            <a:r>
              <a:rPr lang="en-US" sz="2000" dirty="0" err="1">
                <a:latin typeface="Arial Narrow"/>
                <a:cs typeface="Arial Narrow"/>
              </a:rPr>
              <a:t>ekosistem</a:t>
            </a:r>
            <a:r>
              <a:rPr lang="en-US" sz="2000" dirty="0">
                <a:latin typeface="Arial Narrow"/>
                <a:cs typeface="Arial Narrow"/>
              </a:rPr>
              <a:t>, </a:t>
            </a:r>
            <a:r>
              <a:rPr lang="en-US" sz="2000" dirty="0" err="1">
                <a:latin typeface="Arial Narrow"/>
                <a:cs typeface="Arial Narrow"/>
              </a:rPr>
              <a:t>spesies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alam</a:t>
            </a:r>
            <a:r>
              <a:rPr lang="en-US" sz="2000" dirty="0">
                <a:latin typeface="Arial Narrow"/>
                <a:cs typeface="Arial Narrow"/>
              </a:rPr>
              <a:t>, </a:t>
            </a:r>
            <a:r>
              <a:rPr lang="en-US" sz="2000" dirty="0" err="1">
                <a:latin typeface="Arial Narrow"/>
                <a:cs typeface="Arial Narrow"/>
              </a:rPr>
              <a:t>spesies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tanaman</a:t>
            </a:r>
            <a:r>
              <a:rPr lang="en-US" sz="2000" dirty="0">
                <a:latin typeface="Arial Narrow"/>
                <a:cs typeface="Arial Narrow"/>
              </a:rPr>
              <a:t>) </a:t>
            </a:r>
          </a:p>
          <a:p>
            <a:r>
              <a:rPr lang="en-US" sz="2000" dirty="0" err="1">
                <a:latin typeface="Arial Narrow"/>
                <a:cs typeface="Arial Narrow"/>
              </a:rPr>
              <a:t>Kajian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dampak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perubahan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Iklim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terhadap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masyarakat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sekitar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hutan</a:t>
            </a:r>
            <a:r>
              <a:rPr lang="en-US" sz="2000" dirty="0">
                <a:latin typeface="Arial Narrow"/>
                <a:cs typeface="Arial Narrow"/>
              </a:rPr>
              <a:t> </a:t>
            </a:r>
          </a:p>
          <a:p>
            <a:r>
              <a:rPr lang="en-US" sz="2000" dirty="0" err="1">
                <a:latin typeface="Arial Narrow"/>
                <a:cs typeface="Arial Narrow"/>
              </a:rPr>
              <a:t>Kajian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dampak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perubahan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Iklim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terhadap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keanekaragaman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hayati</a:t>
            </a:r>
            <a:r>
              <a:rPr lang="en-US" sz="2000" dirty="0">
                <a:latin typeface="Arial Narrow"/>
                <a:cs typeface="Arial Narrow"/>
              </a:rPr>
              <a:t> (</a:t>
            </a:r>
            <a:r>
              <a:rPr lang="en-US" sz="2000" dirty="0" err="1">
                <a:latin typeface="Arial Narrow"/>
                <a:cs typeface="Arial Narrow"/>
              </a:rPr>
              <a:t>kelimpahan</a:t>
            </a:r>
            <a:r>
              <a:rPr lang="en-US" sz="2000" dirty="0">
                <a:latin typeface="Arial Narrow"/>
                <a:cs typeface="Arial Narrow"/>
              </a:rPr>
              <a:t>, </a:t>
            </a:r>
            <a:r>
              <a:rPr lang="en-US" sz="2000" dirty="0" err="1">
                <a:latin typeface="Arial Narrow"/>
                <a:cs typeface="Arial Narrow"/>
              </a:rPr>
              <a:t>distribusi</a:t>
            </a:r>
            <a:r>
              <a:rPr lang="en-US" sz="2000" dirty="0">
                <a:latin typeface="Arial Narrow"/>
                <a:cs typeface="Arial Narrow"/>
              </a:rPr>
              <a:t>, </a:t>
            </a:r>
            <a:r>
              <a:rPr lang="en-US" sz="2000" i="1" dirty="0">
                <a:latin typeface="Arial Narrow"/>
                <a:cs typeface="Arial Narrow"/>
              </a:rPr>
              <a:t>life cycle</a:t>
            </a:r>
            <a:r>
              <a:rPr lang="en-US" sz="2000" dirty="0">
                <a:latin typeface="Arial Narrow"/>
                <a:cs typeface="Arial Narrow"/>
              </a:rPr>
              <a:t>, </a:t>
            </a:r>
            <a:r>
              <a:rPr lang="en-US" sz="2000" dirty="0" err="1">
                <a:latin typeface="Arial Narrow"/>
                <a:cs typeface="Arial Narrow"/>
              </a:rPr>
              <a:t>migrasi</a:t>
            </a:r>
            <a:r>
              <a:rPr lang="en-US" sz="2000" dirty="0">
                <a:latin typeface="Arial Narrow"/>
                <a:cs typeface="Arial Narrow"/>
              </a:rPr>
              <a:t>, </a:t>
            </a:r>
            <a:r>
              <a:rPr lang="en-US" sz="2000" dirty="0" err="1">
                <a:latin typeface="Arial Narrow"/>
                <a:cs typeface="Arial Narrow"/>
              </a:rPr>
              <a:t>interaksi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antar-spesies</a:t>
            </a:r>
            <a:r>
              <a:rPr lang="en-US" sz="2000" dirty="0">
                <a:latin typeface="Arial Narrow"/>
                <a:cs typeface="Arial Narrow"/>
              </a:rPr>
              <a:t>, </a:t>
            </a:r>
            <a:r>
              <a:rPr lang="en-US" sz="2000" dirty="0" err="1">
                <a:latin typeface="Arial Narrow"/>
                <a:cs typeface="Arial Narrow"/>
              </a:rPr>
              <a:t>dll</a:t>
            </a:r>
            <a:r>
              <a:rPr lang="en-US" sz="2000" dirty="0">
                <a:latin typeface="Arial Narrow"/>
                <a:cs typeface="Arial Narrow"/>
              </a:rPr>
              <a:t>) </a:t>
            </a:r>
          </a:p>
          <a:p>
            <a:r>
              <a:rPr lang="en-US" sz="2000" dirty="0" err="1">
                <a:latin typeface="Arial Narrow"/>
                <a:cs typeface="Arial Narrow"/>
              </a:rPr>
              <a:t>Kajian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adaptasi</a:t>
            </a:r>
            <a:r>
              <a:rPr lang="en-US" sz="2000" dirty="0">
                <a:latin typeface="Arial Narrow"/>
                <a:cs typeface="Arial Narrow"/>
              </a:rPr>
              <a:t> di </a:t>
            </a:r>
            <a:r>
              <a:rPr lang="en-US" sz="2000" dirty="0" err="1">
                <a:latin typeface="Arial Narrow"/>
                <a:cs typeface="Arial Narrow"/>
              </a:rPr>
              <a:t>berbagai</a:t>
            </a:r>
            <a:r>
              <a:rPr lang="en-US" sz="2000" dirty="0">
                <a:latin typeface="Arial Narrow"/>
                <a:cs typeface="Arial Narrow"/>
              </a:rPr>
              <a:t> landscape </a:t>
            </a:r>
            <a:r>
              <a:rPr lang="en-US" sz="2000" dirty="0" err="1">
                <a:latin typeface="Arial Narrow"/>
                <a:cs typeface="Arial Narrow"/>
              </a:rPr>
              <a:t>dgn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berbagai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produk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dan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jasa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hutan</a:t>
            </a:r>
            <a:r>
              <a:rPr lang="en-US" sz="2000" dirty="0">
                <a:latin typeface="Arial Narrow"/>
                <a:cs typeface="Arial Narrow"/>
              </a:rPr>
              <a:t> </a:t>
            </a:r>
          </a:p>
          <a:p>
            <a:r>
              <a:rPr lang="en-US" sz="2000" dirty="0" err="1">
                <a:latin typeface="Arial Narrow"/>
                <a:cs typeface="Arial Narrow"/>
              </a:rPr>
              <a:t>Kajian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implikasi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ekologi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dari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berbagai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skenario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perubahan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iklim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terhadap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ekosistem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hutan</a:t>
            </a:r>
            <a:r>
              <a:rPr lang="en-US" sz="2000" dirty="0">
                <a:latin typeface="Arial Narrow"/>
                <a:cs typeface="Arial Narrow"/>
              </a:rPr>
              <a:t> </a:t>
            </a:r>
          </a:p>
          <a:p>
            <a:r>
              <a:rPr lang="en-US" sz="2000" dirty="0" err="1">
                <a:latin typeface="Arial Narrow"/>
                <a:cs typeface="Arial Narrow"/>
              </a:rPr>
              <a:t>Kajian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i="1" dirty="0">
                <a:latin typeface="Arial Narrow"/>
                <a:cs typeface="Arial Narrow"/>
              </a:rPr>
              <a:t>climate governance </a:t>
            </a:r>
            <a:r>
              <a:rPr lang="en-US" sz="2000" dirty="0" err="1">
                <a:latin typeface="Arial Narrow"/>
                <a:cs typeface="Arial Narrow"/>
              </a:rPr>
              <a:t>serta</a:t>
            </a:r>
            <a:r>
              <a:rPr lang="en-US" sz="2000" dirty="0">
                <a:latin typeface="Arial Narrow"/>
                <a:cs typeface="Arial Narrow"/>
              </a:rPr>
              <a:t> Review </a:t>
            </a:r>
            <a:r>
              <a:rPr lang="en-US" sz="2000" dirty="0" err="1">
                <a:latin typeface="Arial Narrow"/>
                <a:cs typeface="Arial Narrow"/>
              </a:rPr>
              <a:t>dan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Kajian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kearifan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adaptasi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lokal</a:t>
            </a:r>
            <a:r>
              <a:rPr lang="en-US" sz="2000" dirty="0">
                <a:latin typeface="Arial Narrow"/>
                <a:cs typeface="Arial Narrow"/>
              </a:rPr>
              <a:t> </a:t>
            </a:r>
          </a:p>
          <a:p>
            <a:r>
              <a:rPr lang="en-US" sz="2000" dirty="0" err="1">
                <a:latin typeface="Arial Narrow"/>
                <a:cs typeface="Arial Narrow"/>
              </a:rPr>
              <a:t>Kajian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isu-isu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penting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pembangunan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terkait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dengan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kehutanan</a:t>
            </a:r>
            <a:r>
              <a:rPr lang="en-US" sz="2000" dirty="0">
                <a:latin typeface="Arial Narrow"/>
                <a:cs typeface="Arial Narrow"/>
              </a:rPr>
              <a:t> (</a:t>
            </a:r>
            <a:r>
              <a:rPr lang="en-US" sz="2000" dirty="0" err="1">
                <a:latin typeface="Arial Narrow"/>
                <a:cs typeface="Arial Narrow"/>
              </a:rPr>
              <a:t>ketahanan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err="1">
                <a:latin typeface="Arial Narrow"/>
                <a:cs typeface="Arial Narrow"/>
              </a:rPr>
              <a:t>pangan</a:t>
            </a:r>
            <a:r>
              <a:rPr lang="en-US" sz="2000" dirty="0">
                <a:latin typeface="Arial Narrow"/>
                <a:cs typeface="Arial Narrow"/>
              </a:rPr>
              <a:t>, </a:t>
            </a:r>
            <a:r>
              <a:rPr lang="en-US" sz="2000" dirty="0" err="1">
                <a:latin typeface="Arial Narrow"/>
                <a:cs typeface="Arial Narrow"/>
              </a:rPr>
              <a:t>energi</a:t>
            </a:r>
            <a:r>
              <a:rPr lang="en-US" sz="2000" dirty="0">
                <a:latin typeface="Arial Narrow"/>
                <a:cs typeface="Arial Narrow"/>
              </a:rPr>
              <a:t>, DAS, Monitoring, </a:t>
            </a:r>
            <a:r>
              <a:rPr lang="en-US" sz="2000" dirty="0" err="1">
                <a:latin typeface="Arial Narrow"/>
                <a:cs typeface="Arial Narrow"/>
              </a:rPr>
              <a:t>dll</a:t>
            </a:r>
            <a:r>
              <a:rPr lang="en-US" sz="2000" dirty="0">
                <a:latin typeface="Arial Narrow"/>
                <a:cs typeface="Arial Narrow"/>
              </a:rPr>
              <a:t>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D7B8-3272-834E-A8DE-9A5F7F1E3CFB}" type="slidenum">
              <a:rPr lang="en-US" smtClean="0">
                <a:solidFill>
                  <a:srgbClr val="FFFFFF"/>
                </a:solidFill>
              </a:rPr>
              <a:pPr/>
              <a:t>38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115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TEMA PENELITIAN PENGELOLAAN </a:t>
            </a:r>
            <a:r>
              <a:rPr lang="en-US" b="1" dirty="0">
                <a:solidFill>
                  <a:srgbClr val="FF0000"/>
                </a:solidFill>
              </a:rPr>
              <a:t>PERUBAHAN IKLIM </a:t>
            </a:r>
            <a:r>
              <a:rPr lang="en-US" b="1" dirty="0" err="1">
                <a:solidFill>
                  <a:srgbClr val="FF0000"/>
                </a:solidFill>
              </a:rPr>
              <a:t>Ljt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600200"/>
            <a:ext cx="8724900" cy="4965700"/>
          </a:xfrm>
          <a:ln>
            <a:solidFill>
              <a:srgbClr val="FFFFFF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dirty="0"/>
              <a:t>MITIGASI: </a:t>
            </a:r>
          </a:p>
          <a:p>
            <a:r>
              <a:rPr lang="en-US" dirty="0" err="1"/>
              <a:t>Serapan</a:t>
            </a:r>
            <a:r>
              <a:rPr lang="en-US" dirty="0"/>
              <a:t>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lansekap</a:t>
            </a:r>
            <a:r>
              <a:rPr lang="en-US" dirty="0"/>
              <a:t> </a:t>
            </a:r>
            <a:r>
              <a:rPr lang="en-US" dirty="0" err="1"/>
              <a:t>hutan</a:t>
            </a:r>
            <a:r>
              <a:rPr lang="en-US" dirty="0"/>
              <a:t> (</a:t>
            </a:r>
            <a:r>
              <a:rPr lang="en-US" dirty="0" err="1"/>
              <a:t>penambahan</a:t>
            </a:r>
            <a:r>
              <a:rPr lang="en-US" dirty="0"/>
              <a:t> </a:t>
            </a:r>
            <a:r>
              <a:rPr lang="en-US" dirty="0" err="1"/>
              <a:t>stok</a:t>
            </a:r>
            <a:r>
              <a:rPr lang="en-US" dirty="0"/>
              <a:t> </a:t>
            </a:r>
            <a:r>
              <a:rPr lang="en-US" dirty="0" err="1"/>
              <a:t>karbon</a:t>
            </a:r>
            <a:r>
              <a:rPr lang="en-US" dirty="0"/>
              <a:t>: </a:t>
            </a:r>
            <a:r>
              <a:rPr lang="en-US" dirty="0" err="1"/>
              <a:t>aforestasi</a:t>
            </a:r>
            <a:r>
              <a:rPr lang="en-US" dirty="0"/>
              <a:t>, </a:t>
            </a:r>
            <a:r>
              <a:rPr lang="en-US" dirty="0" err="1"/>
              <a:t>reforestasi</a:t>
            </a:r>
            <a:r>
              <a:rPr lang="en-US" dirty="0"/>
              <a:t>, agroforestry) </a:t>
            </a:r>
          </a:p>
          <a:p>
            <a:r>
              <a:rPr lang="en-US" dirty="0" err="1"/>
              <a:t>Pengurangan</a:t>
            </a:r>
            <a:r>
              <a:rPr lang="en-US" dirty="0"/>
              <a:t> </a:t>
            </a:r>
            <a:r>
              <a:rPr lang="en-US" dirty="0" err="1"/>
              <a:t>emisi</a:t>
            </a:r>
            <a:r>
              <a:rPr lang="en-US" dirty="0"/>
              <a:t>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deforestasi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skenario</a:t>
            </a:r>
            <a:r>
              <a:rPr lang="en-US" dirty="0"/>
              <a:t> </a:t>
            </a:r>
            <a:r>
              <a:rPr lang="en-US" dirty="0" err="1"/>
              <a:t>pasca</a:t>
            </a:r>
            <a:r>
              <a:rPr lang="en-US" dirty="0"/>
              <a:t> 2018 </a:t>
            </a:r>
            <a:r>
              <a:rPr lang="en-US" dirty="0" err="1"/>
              <a:t>dan</a:t>
            </a:r>
            <a:r>
              <a:rPr lang="en-US" dirty="0"/>
              <a:t> target </a:t>
            </a:r>
            <a:r>
              <a:rPr lang="en-US" dirty="0" err="1"/>
              <a:t>pengurangan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2030 </a:t>
            </a:r>
          </a:p>
          <a:p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akunting</a:t>
            </a:r>
            <a:r>
              <a:rPr lang="en-US" dirty="0"/>
              <a:t> </a:t>
            </a:r>
            <a:r>
              <a:rPr lang="en-US" dirty="0" err="1"/>
              <a:t>karbon</a:t>
            </a:r>
            <a:r>
              <a:rPr lang="en-US" dirty="0"/>
              <a:t>, </a:t>
            </a:r>
            <a:r>
              <a:rPr lang="en-US" dirty="0" err="1"/>
              <a:t>metodologi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monitoring </a:t>
            </a:r>
          </a:p>
          <a:p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penentuan</a:t>
            </a:r>
            <a:r>
              <a:rPr lang="en-US" dirty="0"/>
              <a:t> baseline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serapan</a:t>
            </a:r>
            <a:r>
              <a:rPr lang="en-US" dirty="0"/>
              <a:t>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lansekap</a:t>
            </a:r>
            <a:r>
              <a:rPr lang="en-US" dirty="0"/>
              <a:t> </a:t>
            </a:r>
            <a:r>
              <a:rPr lang="en-US" dirty="0" err="1"/>
              <a:t>hutan</a:t>
            </a:r>
            <a:r>
              <a:rPr lang="en-US" dirty="0"/>
              <a:t> (</a:t>
            </a:r>
            <a:r>
              <a:rPr lang="en-US" dirty="0" err="1"/>
              <a:t>penambahan</a:t>
            </a:r>
            <a:r>
              <a:rPr lang="en-US" dirty="0"/>
              <a:t> </a:t>
            </a:r>
            <a:r>
              <a:rPr lang="en-US" dirty="0" err="1"/>
              <a:t>stok</a:t>
            </a:r>
            <a:r>
              <a:rPr lang="en-US" dirty="0"/>
              <a:t> </a:t>
            </a:r>
            <a:r>
              <a:rPr lang="en-US" dirty="0" err="1"/>
              <a:t>karbon</a:t>
            </a:r>
            <a:r>
              <a:rPr lang="en-US" dirty="0"/>
              <a:t>: </a:t>
            </a:r>
            <a:r>
              <a:rPr lang="en-US" dirty="0" err="1"/>
              <a:t>aforestasi</a:t>
            </a:r>
            <a:r>
              <a:rPr lang="en-US" dirty="0"/>
              <a:t>, </a:t>
            </a:r>
            <a:r>
              <a:rPr lang="en-US" dirty="0" err="1"/>
              <a:t>reforestasi</a:t>
            </a:r>
            <a:r>
              <a:rPr lang="en-US" dirty="0"/>
              <a:t>, agroforestry) </a:t>
            </a:r>
          </a:p>
          <a:p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akunting</a:t>
            </a:r>
            <a:r>
              <a:rPr lang="en-US" dirty="0"/>
              <a:t> </a:t>
            </a:r>
            <a:r>
              <a:rPr lang="en-US" dirty="0" err="1"/>
              <a:t>karbon</a:t>
            </a:r>
            <a:r>
              <a:rPr lang="en-US" dirty="0"/>
              <a:t>, </a:t>
            </a:r>
            <a:r>
              <a:rPr lang="en-US" dirty="0" err="1"/>
              <a:t>metodologi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monitoring </a:t>
            </a:r>
          </a:p>
          <a:p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integrasi</a:t>
            </a:r>
            <a:r>
              <a:rPr lang="en-US" dirty="0"/>
              <a:t> monitoring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inventarisasi</a:t>
            </a:r>
            <a:r>
              <a:rPr lang="en-US" dirty="0"/>
              <a:t> </a:t>
            </a:r>
            <a:r>
              <a:rPr lang="en-US" dirty="0" err="1"/>
              <a:t>hutan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</a:p>
          <a:p>
            <a:r>
              <a:rPr lang="en-US" dirty="0" err="1"/>
              <a:t>Serapan</a:t>
            </a:r>
            <a:r>
              <a:rPr lang="en-US" dirty="0"/>
              <a:t>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lansekap</a:t>
            </a:r>
            <a:r>
              <a:rPr lang="en-US" dirty="0"/>
              <a:t> </a:t>
            </a:r>
            <a:r>
              <a:rPr lang="en-US" dirty="0" err="1"/>
              <a:t>hutan</a:t>
            </a:r>
            <a:r>
              <a:rPr lang="en-US" dirty="0"/>
              <a:t> (</a:t>
            </a:r>
            <a:r>
              <a:rPr lang="en-US" dirty="0" err="1"/>
              <a:t>penambahan</a:t>
            </a:r>
            <a:r>
              <a:rPr lang="en-US" dirty="0"/>
              <a:t> </a:t>
            </a:r>
            <a:r>
              <a:rPr lang="en-US" dirty="0" err="1"/>
              <a:t>stok</a:t>
            </a:r>
            <a:r>
              <a:rPr lang="en-US" dirty="0"/>
              <a:t> </a:t>
            </a:r>
            <a:r>
              <a:rPr lang="en-US" dirty="0" err="1"/>
              <a:t>karbon</a:t>
            </a:r>
            <a:r>
              <a:rPr lang="en-US" dirty="0"/>
              <a:t>: </a:t>
            </a:r>
            <a:r>
              <a:rPr lang="en-US" dirty="0" err="1"/>
              <a:t>aforestasi</a:t>
            </a:r>
            <a:r>
              <a:rPr lang="en-US" dirty="0"/>
              <a:t>, </a:t>
            </a:r>
            <a:r>
              <a:rPr lang="en-US" dirty="0" err="1"/>
              <a:t>reforestasi</a:t>
            </a:r>
            <a:r>
              <a:rPr lang="en-US" dirty="0"/>
              <a:t>, agroforestry) </a:t>
            </a:r>
          </a:p>
          <a:p>
            <a:r>
              <a:rPr lang="en-US" dirty="0" err="1"/>
              <a:t>Pengurangan</a:t>
            </a:r>
            <a:r>
              <a:rPr lang="en-US" dirty="0"/>
              <a:t> </a:t>
            </a:r>
            <a:r>
              <a:rPr lang="en-US" dirty="0" err="1"/>
              <a:t>emisi</a:t>
            </a:r>
            <a:r>
              <a:rPr lang="en-US" dirty="0"/>
              <a:t>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deforestasi</a:t>
            </a:r>
            <a:r>
              <a:rPr lang="en-US" dirty="0"/>
              <a:t> </a:t>
            </a:r>
            <a:r>
              <a:rPr lang="en-US" dirty="0" err="1"/>
              <a:t>pada</a:t>
            </a:r>
            <a:br>
              <a:rPr lang="en-US" dirty="0"/>
            </a:b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skenario</a:t>
            </a:r>
            <a:r>
              <a:rPr lang="en-US" dirty="0"/>
              <a:t> target </a:t>
            </a:r>
            <a:r>
              <a:rPr lang="en-US" dirty="0" err="1"/>
              <a:t>pengurangan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2050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D7B8-3272-834E-A8DE-9A5F7F1E3CFB}" type="slidenum">
              <a:rPr lang="en-US" smtClean="0">
                <a:solidFill>
                  <a:srgbClr val="FFFFFF"/>
                </a:solidFill>
              </a:rPr>
              <a:pPr/>
              <a:t>39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19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85" y="457200"/>
            <a:ext cx="7772400" cy="1143000"/>
          </a:xfrm>
        </p:spPr>
        <p:txBody>
          <a:bodyPr/>
          <a:lstStyle/>
          <a:p>
            <a:r>
              <a:rPr lang="en-US" dirty="0"/>
              <a:t>HASILNYA?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76" y="1981200"/>
            <a:ext cx="8301851" cy="4515610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dirty="0"/>
              <a:t>BINGUNG</a:t>
            </a:r>
          </a:p>
          <a:p>
            <a:r>
              <a:rPr lang="en-US" dirty="0"/>
              <a:t>JENGKEL </a:t>
            </a:r>
            <a:r>
              <a:rPr lang="is-IS" dirty="0"/>
              <a:t>….. MARAH ..... FRUSTRASI</a:t>
            </a:r>
          </a:p>
          <a:p>
            <a:r>
              <a:rPr lang="is-IS" dirty="0"/>
              <a:t>CARI JALAN GAMPANG ...... CURANG, NYONTEK .......  PLAGIAT</a:t>
            </a:r>
          </a:p>
          <a:p>
            <a:r>
              <a:rPr lang="is-IS" dirty="0"/>
              <a:t>BAYAR ..... ADA YANG MAU BUATKAN</a:t>
            </a:r>
          </a:p>
          <a:p>
            <a:r>
              <a:rPr lang="is-IS" dirty="0"/>
              <a:t>TERBENGKALAI ....... TINGGALKAN</a:t>
            </a:r>
          </a:p>
          <a:p>
            <a:r>
              <a:rPr lang="is-IS" dirty="0"/>
              <a:t>PALING PARAH ...... BELI IJAZAH ..... ASPAL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33939-6F31-E04F-82A1-A822AB6152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964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TEMA PENELITIAN PENGELOLAAN </a:t>
            </a:r>
            <a:r>
              <a:rPr lang="en-US" b="1" dirty="0">
                <a:solidFill>
                  <a:srgbClr val="FF0000"/>
                </a:solidFill>
              </a:rPr>
              <a:t>PENGOLAHAN HASIL HUTAN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34" y="1600201"/>
            <a:ext cx="8703735" cy="4749800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dirty="0"/>
              <a:t>KAYU </a:t>
            </a:r>
          </a:p>
          <a:p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optimasi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</a:t>
            </a:r>
          </a:p>
          <a:p>
            <a:r>
              <a:rPr lang="en-US" dirty="0" err="1"/>
              <a:t>Optimasi</a:t>
            </a:r>
            <a:r>
              <a:rPr lang="en-US" dirty="0"/>
              <a:t> proses </a:t>
            </a:r>
            <a:r>
              <a:rPr lang="en-US" dirty="0" err="1"/>
              <a:t>produksi</a:t>
            </a:r>
            <a:r>
              <a:rPr lang="en-US" dirty="0"/>
              <a:t> (</a:t>
            </a:r>
            <a:r>
              <a:rPr lang="en-US" dirty="0" err="1"/>
              <a:t>panen</a:t>
            </a:r>
            <a:r>
              <a:rPr lang="en-US" dirty="0"/>
              <a:t>, </a:t>
            </a:r>
            <a:r>
              <a:rPr lang="en-US" dirty="0" err="1"/>
              <a:t>pengolahan</a:t>
            </a:r>
            <a:r>
              <a:rPr lang="en-US" dirty="0"/>
              <a:t>,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</a:p>
          <a:p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(</a:t>
            </a:r>
            <a:r>
              <a:rPr lang="en-US" dirty="0" err="1"/>
              <a:t>diversifikasi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,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, by- products) </a:t>
            </a:r>
          </a:p>
          <a:p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sosekjak</a:t>
            </a:r>
            <a:r>
              <a:rPr lang="en-US" dirty="0"/>
              <a:t> (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finansial</a:t>
            </a:r>
            <a:r>
              <a:rPr lang="en-US" dirty="0"/>
              <a:t>, </a:t>
            </a:r>
            <a:r>
              <a:rPr lang="en-US" dirty="0" err="1"/>
              <a:t>ekonomi</a:t>
            </a:r>
            <a:r>
              <a:rPr lang="en-US" dirty="0"/>
              <a:t>,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hutan</a:t>
            </a:r>
            <a:r>
              <a:rPr lang="en-US" dirty="0"/>
              <a:t>)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D7B8-3272-834E-A8DE-9A5F7F1E3CFB}" type="slidenum">
              <a:rPr lang="en-US" smtClean="0">
                <a:solidFill>
                  <a:srgbClr val="FFFFFF"/>
                </a:solidFill>
              </a:rPr>
              <a:pPr/>
              <a:t>40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89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TEMA PENELITIAN PENGELOLAAN </a:t>
            </a:r>
            <a:r>
              <a:rPr lang="en-US" b="1" dirty="0">
                <a:solidFill>
                  <a:srgbClr val="FF0000"/>
                </a:solidFill>
              </a:rPr>
              <a:t>PENGOLAHAN HASIL HUTAN </a:t>
            </a:r>
            <a:r>
              <a:rPr lang="en-US" b="1" dirty="0" err="1">
                <a:solidFill>
                  <a:srgbClr val="FF0000"/>
                </a:solidFill>
              </a:rPr>
              <a:t>Ljt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68333"/>
          </a:xfrm>
          <a:ln>
            <a:solidFill>
              <a:srgbClr val="FFFFFF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/>
              <a:t>HHBK (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i="1" dirty="0"/>
              <a:t>Food, Energy and Medicine</a:t>
            </a:r>
            <a:r>
              <a:rPr lang="en-US" dirty="0"/>
              <a:t>) :  </a:t>
            </a:r>
            <a:r>
              <a:rPr lang="en-US" dirty="0" err="1"/>
              <a:t>Penyimpanan</a:t>
            </a:r>
            <a:r>
              <a:rPr lang="en-US" dirty="0"/>
              <a:t>, </a:t>
            </a:r>
            <a:r>
              <a:rPr lang="en-US" dirty="0" err="1"/>
              <a:t>Diversifikasi</a:t>
            </a:r>
            <a:r>
              <a:rPr lang="en-US" dirty="0"/>
              <a:t>, Standard </a:t>
            </a:r>
            <a:r>
              <a:rPr lang="en-US" dirty="0" err="1"/>
              <a:t>Kualitas</a:t>
            </a:r>
            <a:r>
              <a:rPr lang="en-US" dirty="0"/>
              <a:t> </a:t>
            </a:r>
          </a:p>
          <a:p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</a:p>
          <a:p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</a:p>
          <a:p>
            <a:r>
              <a:rPr lang="en-US" dirty="0" err="1"/>
              <a:t>Analisa</a:t>
            </a:r>
            <a:r>
              <a:rPr lang="en-US" dirty="0"/>
              <a:t> </a:t>
            </a:r>
            <a:r>
              <a:rPr lang="en-US" dirty="0" err="1"/>
              <a:t>tataniaga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</a:p>
          <a:p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Pemanenan</a:t>
            </a:r>
            <a:r>
              <a:rPr lang="en-US" dirty="0"/>
              <a:t> </a:t>
            </a:r>
          </a:p>
          <a:p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(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fisiko</a:t>
            </a:r>
            <a:r>
              <a:rPr lang="en-US" dirty="0"/>
              <a:t>- </a:t>
            </a:r>
            <a:r>
              <a:rPr lang="en-US" dirty="0" err="1"/>
              <a:t>kimia</a:t>
            </a:r>
            <a:r>
              <a:rPr lang="en-US" dirty="0"/>
              <a:t>, </a:t>
            </a:r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) </a:t>
            </a:r>
          </a:p>
          <a:p>
            <a:r>
              <a:rPr lang="en-US" dirty="0" err="1"/>
              <a:t>Pengolahan</a:t>
            </a:r>
            <a:r>
              <a:rPr lang="en-US" dirty="0"/>
              <a:t>/</a:t>
            </a:r>
            <a:r>
              <a:rPr lang="en-US" dirty="0" err="1"/>
              <a:t>Ekstraksi</a:t>
            </a:r>
            <a:r>
              <a:rPr lang="en-US" dirty="0"/>
              <a:t>/ </a:t>
            </a:r>
            <a:r>
              <a:rPr lang="en-US" dirty="0" err="1"/>
              <a:t>Penyulingan</a:t>
            </a:r>
            <a:r>
              <a:rPr lang="en-US" dirty="0"/>
              <a:t> </a:t>
            </a:r>
          </a:p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Finansial</a:t>
            </a:r>
            <a:r>
              <a:rPr lang="en-US" dirty="0"/>
              <a:t>/</a:t>
            </a:r>
            <a:r>
              <a:rPr lang="en-US" dirty="0" err="1"/>
              <a:t>Kelayakan</a:t>
            </a:r>
            <a:r>
              <a:rPr lang="en-US" dirty="0"/>
              <a:t> Usaha </a:t>
            </a:r>
          </a:p>
          <a:p>
            <a:r>
              <a:rPr lang="en-US" dirty="0" err="1"/>
              <a:t>Pemanenan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penanganan</a:t>
            </a:r>
            <a:r>
              <a:rPr lang="en-US" dirty="0"/>
              <a:t>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panen</a:t>
            </a:r>
            <a:endParaRPr lang="en-US" dirty="0"/>
          </a:p>
          <a:p>
            <a:r>
              <a:rPr lang="en-US" dirty="0" err="1"/>
              <a:t>Kearifan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pemanenan</a:t>
            </a:r>
            <a:r>
              <a:rPr lang="en-US" dirty="0"/>
              <a:t>,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D7B8-3272-834E-A8DE-9A5F7F1E3CFB}" type="slidenum">
              <a:rPr lang="en-US" smtClean="0">
                <a:solidFill>
                  <a:srgbClr val="FFFFFF"/>
                </a:solidFill>
              </a:rPr>
              <a:pPr/>
              <a:t>41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633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89472"/>
            <a:ext cx="8042276" cy="784132"/>
          </a:xfrm>
        </p:spPr>
        <p:txBody>
          <a:bodyPr/>
          <a:lstStyle/>
          <a:p>
            <a:r>
              <a:rPr lang="en-US" b="1" dirty="0"/>
              <a:t>INSTRUMEN PENELITIAN: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7" y="1303867"/>
            <a:ext cx="8568267" cy="4639734"/>
          </a:xfrm>
          <a:ln>
            <a:solidFill>
              <a:srgbClr val="FFFFFF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Lansekap</a:t>
            </a:r>
            <a:r>
              <a:rPr lang="en-US" dirty="0"/>
              <a:t> </a:t>
            </a:r>
            <a:r>
              <a:rPr lang="en-US" dirty="0" err="1"/>
              <a:t>Hutan</a:t>
            </a:r>
            <a:r>
              <a:rPr lang="en-US" dirty="0"/>
              <a:t> :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model survey, Goal Programming </a:t>
            </a:r>
            <a:r>
              <a:rPr lang="en-US" dirty="0" err="1"/>
              <a:t>dengan</a:t>
            </a:r>
            <a:r>
              <a:rPr lang="en-US" dirty="0"/>
              <a:t> AHP </a:t>
            </a:r>
            <a:r>
              <a:rPr lang="en-US" dirty="0" err="1"/>
              <a:t>dan</a:t>
            </a:r>
            <a:r>
              <a:rPr lang="en-US" dirty="0"/>
              <a:t> Score Model</a:t>
            </a:r>
          </a:p>
          <a:p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Hutan</a:t>
            </a:r>
            <a:r>
              <a:rPr lang="en-US" dirty="0"/>
              <a:t> : </a:t>
            </a:r>
            <a:r>
              <a:rPr lang="en-US" dirty="0" err="1"/>
              <a:t>Berbagai</a:t>
            </a:r>
            <a:r>
              <a:rPr lang="en-US" dirty="0"/>
              <a:t> model Experiment Design; </a:t>
            </a:r>
            <a:r>
              <a:rPr lang="en-US" dirty="0" err="1"/>
              <a:t>Liniear</a:t>
            </a:r>
            <a:r>
              <a:rPr lang="en-US" dirty="0"/>
              <a:t> Programming,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,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, </a:t>
            </a:r>
            <a:r>
              <a:rPr lang="en-US" dirty="0" err="1"/>
              <a:t>Regresi</a:t>
            </a:r>
            <a:r>
              <a:rPr lang="en-US" dirty="0"/>
              <a:t> Data Panel, SEM, </a:t>
            </a:r>
            <a:r>
              <a:rPr lang="en-US" dirty="0" err="1"/>
              <a:t>dsb</a:t>
            </a:r>
            <a:r>
              <a:rPr lang="en-US" dirty="0"/>
              <a:t>.</a:t>
            </a:r>
          </a:p>
          <a:p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Iklim</a:t>
            </a:r>
            <a:r>
              <a:rPr lang="en-US" dirty="0"/>
              <a:t> : </a:t>
            </a:r>
            <a:r>
              <a:rPr lang="en-US" dirty="0" err="1"/>
              <a:t>Berbagai</a:t>
            </a:r>
            <a:r>
              <a:rPr lang="en-US" dirty="0"/>
              <a:t> model Experiment Design; </a:t>
            </a:r>
            <a:r>
              <a:rPr lang="en-US" dirty="0" err="1"/>
              <a:t>Liniear</a:t>
            </a:r>
            <a:r>
              <a:rPr lang="en-US" dirty="0"/>
              <a:t> Programming,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,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, </a:t>
            </a:r>
            <a:r>
              <a:rPr lang="en-US" dirty="0" err="1"/>
              <a:t>Regresi</a:t>
            </a:r>
            <a:r>
              <a:rPr lang="en-US" dirty="0"/>
              <a:t> Data Panel.</a:t>
            </a:r>
          </a:p>
          <a:p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hutan</a:t>
            </a:r>
            <a:r>
              <a:rPr lang="en-US" dirty="0"/>
              <a:t>:  </a:t>
            </a:r>
            <a:r>
              <a:rPr lang="en-US" dirty="0" err="1"/>
              <a:t>Berbagai</a:t>
            </a:r>
            <a:r>
              <a:rPr lang="en-US" dirty="0"/>
              <a:t> model Experiment Design; </a:t>
            </a:r>
            <a:r>
              <a:rPr lang="en-US" dirty="0" err="1"/>
              <a:t>Liniear</a:t>
            </a:r>
            <a:r>
              <a:rPr lang="en-US" dirty="0"/>
              <a:t> Programming,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,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, </a:t>
            </a:r>
            <a:r>
              <a:rPr lang="en-US" dirty="0" err="1"/>
              <a:t>Regresi</a:t>
            </a:r>
            <a:r>
              <a:rPr lang="en-US" dirty="0"/>
              <a:t> Data Panel, SEM, </a:t>
            </a:r>
            <a:r>
              <a:rPr lang="en-US" dirty="0" err="1"/>
              <a:t>dsb</a:t>
            </a:r>
            <a:r>
              <a:rPr lang="en-US" dirty="0"/>
              <a:t>.</a:t>
            </a:r>
          </a:p>
          <a:p>
            <a:r>
              <a:rPr lang="en-US" dirty="0" err="1"/>
              <a:t>Kebijakan</a:t>
            </a:r>
            <a:r>
              <a:rPr lang="en-US" dirty="0"/>
              <a:t> :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regresi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pengembangannya</a:t>
            </a:r>
            <a:r>
              <a:rPr lang="en-US" dirty="0"/>
              <a:t>, SEM, Goal Programming, </a:t>
            </a:r>
            <a:r>
              <a:rPr lang="en-US" dirty="0" err="1"/>
              <a:t>dll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D7B8-3272-834E-A8DE-9A5F7F1E3CFB}" type="slidenum">
              <a:rPr lang="en-US" smtClean="0">
                <a:solidFill>
                  <a:srgbClr val="FFFFFF"/>
                </a:solidFill>
              </a:rPr>
              <a:pPr/>
              <a:t>42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1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0852" y="4572000"/>
            <a:ext cx="6370563" cy="1981200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b="1" dirty="0"/>
              <a:t>CUKUP SEKIAN DULU YA,</a:t>
            </a:r>
          </a:p>
          <a:p>
            <a:pPr algn="ctr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4400" b="1" dirty="0"/>
              <a:t>TERIMA KASIH !</a:t>
            </a:r>
          </a:p>
        </p:txBody>
      </p:sp>
      <p:pic>
        <p:nvPicPr>
          <p:cNvPr id="115716" name="Picture 3" descr="baby-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1865" y="1741972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ag00373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72" y="1432650"/>
            <a:ext cx="2133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33939-6F31-E04F-82A1-A822AB6152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5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913" y="457200"/>
            <a:ext cx="7772400" cy="1143000"/>
          </a:xfrm>
        </p:spPr>
        <p:txBody>
          <a:bodyPr/>
          <a:lstStyle/>
          <a:p>
            <a:r>
              <a:rPr lang="en-US" b="1" dirty="0"/>
              <a:t>GUNAKAN CARA ILMIAH !</a:t>
            </a:r>
          </a:p>
        </p:txBody>
      </p:sp>
      <p:pic>
        <p:nvPicPr>
          <p:cNvPr id="4" name="Picture 23" descr="aku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8697" r="-3" b="-19916"/>
          <a:stretch/>
        </p:blipFill>
        <p:spPr bwMode="auto">
          <a:xfrm>
            <a:off x="404814" y="1987551"/>
            <a:ext cx="8339137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Callout 7"/>
          <p:cNvSpPr/>
          <p:nvPr/>
        </p:nvSpPr>
        <p:spPr bwMode="auto">
          <a:xfrm>
            <a:off x="693914" y="2190143"/>
            <a:ext cx="6006471" cy="4344007"/>
          </a:xfrm>
          <a:prstGeom prst="wedgeEllipseCallout">
            <a:avLst>
              <a:gd name="adj1" fmla="val 56139"/>
              <a:gd name="adj2" fmla="val -32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8981" y="2963135"/>
            <a:ext cx="45650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Black"/>
                <a:cs typeface="Arial Black"/>
              </a:rPr>
              <a:t>BACA BUKU-BUKU,</a:t>
            </a:r>
          </a:p>
          <a:p>
            <a:endParaRPr lang="en-US" sz="3200" b="1" dirty="0">
              <a:latin typeface="Arial Black"/>
              <a:cs typeface="Arial Black"/>
            </a:endParaRPr>
          </a:p>
          <a:p>
            <a:r>
              <a:rPr lang="en-US" sz="3200" b="1" dirty="0">
                <a:latin typeface="Arial Black"/>
                <a:cs typeface="Arial Black"/>
              </a:rPr>
              <a:t>CARI DATA</a:t>
            </a:r>
          </a:p>
          <a:p>
            <a:endParaRPr lang="en-US" sz="3200" b="1" dirty="0">
              <a:latin typeface="Arial Black"/>
              <a:cs typeface="Arial Black"/>
            </a:endParaRPr>
          </a:p>
          <a:p>
            <a:r>
              <a:rPr lang="en-US" sz="3200" b="1" dirty="0">
                <a:latin typeface="Arial Black"/>
                <a:cs typeface="Arial Black"/>
              </a:rPr>
              <a:t>BACA JURNAL  UP TO 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33939-6F31-E04F-82A1-A822AB6152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9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HAL-HAL YANG DITEMUKAN: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Research Gap</a:t>
            </a:r>
          </a:p>
          <a:p>
            <a:r>
              <a:rPr lang="en-US" dirty="0"/>
              <a:t>Theory Gap</a:t>
            </a:r>
          </a:p>
          <a:p>
            <a:r>
              <a:rPr lang="en-US" dirty="0"/>
              <a:t>Interesting of Topic</a:t>
            </a:r>
          </a:p>
          <a:p>
            <a:r>
              <a:rPr lang="en-US" dirty="0"/>
              <a:t>Importance of Topic</a:t>
            </a:r>
          </a:p>
          <a:p>
            <a:r>
              <a:rPr lang="en-US" dirty="0"/>
              <a:t>Specific Reasons (Institutional objectives)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33939-6F31-E04F-82A1-A822AB6152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54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321" y="457200"/>
            <a:ext cx="7772400" cy="1143000"/>
          </a:xfrm>
        </p:spPr>
        <p:txBody>
          <a:bodyPr/>
          <a:lstStyle/>
          <a:p>
            <a:r>
              <a:rPr lang="en-US" sz="4000" dirty="0"/>
              <a:t>APA YANG DIDAPAT DARI SUMBER </a:t>
            </a:r>
            <a:r>
              <a:rPr lang="en-US" sz="4000" b="1" dirty="0"/>
              <a:t>TEORI / LITERATUR?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54" y="1981200"/>
            <a:ext cx="8485927" cy="4607633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INI DAN ITU YANG DIKATAKAN TEORI</a:t>
            </a:r>
          </a:p>
          <a:p>
            <a:r>
              <a:rPr lang="en-US" dirty="0">
                <a:solidFill>
                  <a:srgbClr val="FFFFFF"/>
                </a:solidFill>
              </a:rPr>
              <a:t>BUKU “A” KATAKAN “INI”, SEMENTARA BUKU “B” KATAKAN “ITU” </a:t>
            </a:r>
            <a:r>
              <a:rPr lang="is-IS" dirty="0">
                <a:solidFill>
                  <a:srgbClr val="FFFFFF"/>
                </a:solidFill>
              </a:rPr>
              <a:t>…..</a:t>
            </a:r>
          </a:p>
          <a:p>
            <a:r>
              <a:rPr lang="is-IS" dirty="0">
                <a:solidFill>
                  <a:srgbClr val="FFFFFF"/>
                </a:solidFill>
              </a:rPr>
              <a:t>BUKU-BUKU LAIN CERITRAKAN HAL-HAL YANG BERBEDA DENGAN KONDISI SAAT INI.</a:t>
            </a:r>
          </a:p>
          <a:p>
            <a:r>
              <a:rPr lang="is-IS" dirty="0">
                <a:solidFill>
                  <a:srgbClr val="FFFFFF"/>
                </a:solidFill>
              </a:rPr>
              <a:t>BUKU-BUKU TERTENTU TIDAK SESUAI LAGI DENGAN KENYATAAN HARI INI</a:t>
            </a:r>
          </a:p>
          <a:p>
            <a:r>
              <a:rPr lang="is-IS" dirty="0">
                <a:solidFill>
                  <a:srgbClr val="FFFFFF"/>
                </a:solidFill>
              </a:rPr>
              <a:t>DI BUKU “INI” DITEMUKAN SESUATU YG BARU!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33939-6F31-E04F-82A1-A822AB6152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5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505" y="457200"/>
            <a:ext cx="7772400" cy="1143000"/>
          </a:xfrm>
        </p:spPr>
        <p:txBody>
          <a:bodyPr/>
          <a:lstStyle/>
          <a:p>
            <a:r>
              <a:rPr lang="en-US" b="1" dirty="0"/>
              <a:t>RESEARCH GAP: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931" y="1981199"/>
            <a:ext cx="8467519" cy="4589229"/>
          </a:xfrm>
          <a:solidFill>
            <a:srgbClr val="FFFF00"/>
          </a:solidFill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GAMBARAN DATA MENUNJUKKAN GEJALA PERTUMBUHAN, STAGNAN, PENURUNAN ?</a:t>
            </a:r>
          </a:p>
          <a:p>
            <a:r>
              <a:rPr lang="en-US" dirty="0">
                <a:solidFill>
                  <a:schemeClr val="accent4"/>
                </a:solidFill>
              </a:rPr>
              <a:t>ANGKA YANG ADA KONTRAS DENGAN DAERAH ATAU NEGARA SAYA?</a:t>
            </a:r>
          </a:p>
          <a:p>
            <a:r>
              <a:rPr lang="en-US" dirty="0">
                <a:solidFill>
                  <a:schemeClr val="accent4"/>
                </a:solidFill>
              </a:rPr>
              <a:t>KOK DAERAH YG SATU PRODUKTIVITASNYA LEBIH BAIK? ADA APA?</a:t>
            </a:r>
          </a:p>
          <a:p>
            <a:r>
              <a:rPr lang="en-US" dirty="0">
                <a:solidFill>
                  <a:schemeClr val="accent4"/>
                </a:solidFill>
              </a:rPr>
              <a:t>KONDISI DAERAH SAMA PERSIS KOK HASIL BERBEDA SIGNIFIKAN. FAKTOR APA? DST!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33939-6F31-E04F-82A1-A822AB6152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13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913" y="457200"/>
            <a:ext cx="7772400" cy="1143000"/>
          </a:xfrm>
        </p:spPr>
        <p:txBody>
          <a:bodyPr/>
          <a:lstStyle/>
          <a:p>
            <a:r>
              <a:rPr lang="en-US" sz="3600" b="1" dirty="0"/>
              <a:t>INFORMASI TERKINI DARI JURNAL-JURNAL / ARTIKEL ILMIAH: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523" y="1981200"/>
            <a:ext cx="8633188" cy="4534015"/>
          </a:xfrm>
          <a:solidFill>
            <a:srgbClr val="FF66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TERNYATA TEORI SUDAH BERGESER</a:t>
            </a:r>
          </a:p>
          <a:p>
            <a:r>
              <a:rPr lang="en-US" dirty="0">
                <a:solidFill>
                  <a:schemeClr val="bg1"/>
                </a:solidFill>
              </a:rPr>
              <a:t>ADA ALAT UKUR DAN METODA BARU</a:t>
            </a:r>
          </a:p>
          <a:p>
            <a:r>
              <a:rPr lang="en-US" dirty="0">
                <a:solidFill>
                  <a:schemeClr val="bg1"/>
                </a:solidFill>
              </a:rPr>
              <a:t>ADA TEMUAN-TEMUAN BARU YG KONTRAS DENGAN TEORI ATAU ANGGAPAN SELAMA INI</a:t>
            </a:r>
          </a:p>
          <a:p>
            <a:r>
              <a:rPr lang="en-US" dirty="0">
                <a:solidFill>
                  <a:schemeClr val="bg1"/>
                </a:solidFill>
              </a:rPr>
              <a:t>ADA VARIAETAS BARU. ADA PUPUK BARU. ADA INOVASI BARU, DLL</a:t>
            </a:r>
          </a:p>
          <a:p>
            <a:r>
              <a:rPr lang="en-US" dirty="0">
                <a:solidFill>
                  <a:schemeClr val="bg1"/>
                </a:solidFill>
              </a:rPr>
              <a:t>GAGASAN KITA SELAMA INI TERNYATA KELIRU. UJI UNTUK BUKTIKAN, DST </a:t>
            </a:r>
            <a:r>
              <a:rPr lang="is-IS" dirty="0">
                <a:solidFill>
                  <a:schemeClr val="bg1"/>
                </a:solidFill>
              </a:rPr>
              <a:t>…....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33939-6F31-E04F-82A1-A822AB6152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83073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theme/theme1.xml><?xml version="1.0" encoding="utf-8"?>
<a:theme xmlns:a="http://schemas.openxmlformats.org/drawingml/2006/main" name="Cactus">
  <a:themeElements>
    <a:clrScheme name="Cactus 2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F5EBC1"/>
      </a:accent1>
      <a:accent2>
        <a:srgbClr val="FFCC00"/>
      </a:accent2>
      <a:accent3>
        <a:srgbClr val="FFFFFF"/>
      </a:accent3>
      <a:accent4>
        <a:srgbClr val="000000"/>
      </a:accent4>
      <a:accent5>
        <a:srgbClr val="F9F3DD"/>
      </a:accent5>
      <a:accent6>
        <a:srgbClr val="E7B900"/>
      </a:accent6>
      <a:hlink>
        <a:srgbClr val="D4876C"/>
      </a:hlink>
      <a:folHlink>
        <a:srgbClr val="B2B2B2"/>
      </a:folHlink>
    </a:clrScheme>
    <a:fontScheme name="Cactu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ctus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tus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Robbins PPT template final">
  <a:themeElements>
    <a:clrScheme name="Robbins PPT template final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CC00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B90000"/>
      </a:accent6>
      <a:hlink>
        <a:srgbClr val="009999"/>
      </a:hlink>
      <a:folHlink>
        <a:srgbClr val="99CC00"/>
      </a:folHlink>
    </a:clrScheme>
    <a:fontScheme name="Robbins PPT template final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Robbins PPT template 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bins PPT template 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bins PPT template 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bins PPT template 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bins PPT template 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bins PPT template 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bins PPT template 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bins PPT template 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bins PPT template 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bins PPT template 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bins PPT template 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bins PPT template 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bins PPT template final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B900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2150</Words>
  <Application>Microsoft Macintosh PowerPoint</Application>
  <PresentationFormat>On-screen Show (4:3)</PresentationFormat>
  <Paragraphs>316</Paragraphs>
  <Slides>43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70" baseType="lpstr">
      <vt:lpstr>Arial</vt:lpstr>
      <vt:lpstr>Arial Black</vt:lpstr>
      <vt:lpstr>Arial Narrow</vt:lpstr>
      <vt:lpstr>Book Antiqua</vt:lpstr>
      <vt:lpstr>Bookman Old Style</vt:lpstr>
      <vt:lpstr>Calibri</vt:lpstr>
      <vt:lpstr>Century Gothic</vt:lpstr>
      <vt:lpstr>Helvetica</vt:lpstr>
      <vt:lpstr>Impact</vt:lpstr>
      <vt:lpstr>Tahoma</vt:lpstr>
      <vt:lpstr>Times</vt:lpstr>
      <vt:lpstr>Times New Roman</vt:lpstr>
      <vt:lpstr>Trebuchet MS</vt:lpstr>
      <vt:lpstr>Wingdings</vt:lpstr>
      <vt:lpstr>Wingdings 2</vt:lpstr>
      <vt:lpstr>Cactus</vt:lpstr>
      <vt:lpstr>1_Robbins PPT template final</vt:lpstr>
      <vt:lpstr>Default Design</vt:lpstr>
      <vt:lpstr>Habitat</vt:lpstr>
      <vt:lpstr>Black</vt:lpstr>
      <vt:lpstr>1_Office Theme</vt:lpstr>
      <vt:lpstr>1_Default Design</vt:lpstr>
      <vt:lpstr>Maple</vt:lpstr>
      <vt:lpstr>Austin</vt:lpstr>
      <vt:lpstr>Revolution</vt:lpstr>
      <vt:lpstr>1_Black</vt:lpstr>
      <vt:lpstr>Clip</vt:lpstr>
      <vt:lpstr>BERPIKIR DAN  BERTINDAK ILMIAH: Aplikasi Dalam Bidang Kehutanan</vt:lpstr>
      <vt:lpstr>BAGAIMANA MEMULAI SUATU PENELITIAN ILMIAH ?</vt:lpstr>
      <vt:lpstr>PENGALAMAN MEMBUKTIKAN:</vt:lpstr>
      <vt:lpstr>HASILNYA?</vt:lpstr>
      <vt:lpstr>GUNAKAN CARA ILMIAH !</vt:lpstr>
      <vt:lpstr>HAL-HAL YANG DITEMUKAN:</vt:lpstr>
      <vt:lpstr>APA YANG DIDAPAT DARI SUMBER TEORI / LITERATUR?</vt:lpstr>
      <vt:lpstr>RESEARCH GAP:</vt:lpstr>
      <vt:lpstr>INFORMASI TERKINI DARI JURNAL-JURNAL / ARTIKEL ILMIAH:</vt:lpstr>
      <vt:lpstr>MUNCUL IDE BARU !</vt:lpstr>
      <vt:lpstr>PowerPoint Presentation</vt:lpstr>
      <vt:lpstr>RUMUSAN MASALAH PENELITIAN:</vt:lpstr>
      <vt:lpstr> RPJP Kehutanan 2006-2025  :</vt:lpstr>
      <vt:lpstr>RKTN 2010-2029,  tantangan pembangunan kehutanan  </vt:lpstr>
      <vt:lpstr>KAITAN DENGAN PEMINATAN YANG ADA DI FAHUTAN UNTAD</vt:lpstr>
      <vt:lpstr>PERMASALAHAN VS TOPIK RISET:</vt:lpstr>
      <vt:lpstr>Rimbawan profesional lewat 4 peminatan di UNTAD harus berprinsip: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CIRI PENGGUNAAN SDH MASA LALU:  Sampai Saat Ini?</vt:lpstr>
      <vt:lpstr>PowerPoint Presentation</vt:lpstr>
      <vt:lpstr>ROADMAP PENELITIAN DAN PENGEMBANGAN KEHUTANAN  KE DEPAN:</vt:lpstr>
      <vt:lpstr>5 TEMA BESAR LITBANG KEHUTANAN KE DEPAN:</vt:lpstr>
      <vt:lpstr>Khusus untuk tema Pengelolaan Hutan, dengan pertimbangan spesifikasi  dan karakteristik, tantangan dan fokus penanganan yang berbeda, maka dikelompokkan lebih lanjut kedalam 5 (lima) sub-tema yaitu :</vt:lpstr>
      <vt:lpstr>TEMA PENELITIAN LANSEKAP HUTAN:</vt:lpstr>
      <vt:lpstr>TEMA PENELITIAN PENGELOLAAN HUTAN ALAM: </vt:lpstr>
      <vt:lpstr>TEMA PENELITIAN PENGELOLAAN HUTAN TANAMAN</vt:lpstr>
      <vt:lpstr>TEMA PENELITIAN PENGELOLAAN BIODIVERSITAS</vt:lpstr>
      <vt:lpstr>TEMA PENELITIAN PENGELOLAAN HHBK (Food, Energy &amp; Medicine)</vt:lpstr>
      <vt:lpstr>TEMA PENELITIAN PENGELOLAAN PENGELOLAAN DAS </vt:lpstr>
      <vt:lpstr>TEMA PENELITIAN PENGELOLAAN PERUBAHAN IKLIM </vt:lpstr>
      <vt:lpstr>TEMA PENELITIAN PENGELOLAAN PERUBAHAN IKLIM Ljt.</vt:lpstr>
      <vt:lpstr>TEMA PENELITIAN PENGELOLAAN PENGOLAHAN HASIL HUTAN </vt:lpstr>
      <vt:lpstr>TEMA PENELITIAN PENGELOLAAN PENGOLAHAN HASIL HUTAN Ljt</vt:lpstr>
      <vt:lpstr>INSTRUMEN PENELITIAN: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BAGAIMANA MEMULAI SUATU PENELITIAN ILMIAH ?</dc:title>
  <dc:creator>John FoEh</dc:creator>
  <cp:lastModifiedBy>John FoEh</cp:lastModifiedBy>
  <cp:revision>100</cp:revision>
  <cp:lastPrinted>2018-02-23T12:20:17Z</cp:lastPrinted>
  <dcterms:created xsi:type="dcterms:W3CDTF">2016-11-22T15:04:58Z</dcterms:created>
  <dcterms:modified xsi:type="dcterms:W3CDTF">2021-06-30T10:30:42Z</dcterms:modified>
</cp:coreProperties>
</file>