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3" r:id="rId3"/>
    <p:sldMasterId id="2147483745" r:id="rId4"/>
    <p:sldMasterId id="2147483757" r:id="rId5"/>
    <p:sldMasterId id="2147483769" r:id="rId6"/>
    <p:sldMasterId id="2147483781" r:id="rId7"/>
    <p:sldMasterId id="2147483793" r:id="rId8"/>
    <p:sldMasterId id="2147483805" r:id="rId9"/>
    <p:sldMasterId id="2147483829" r:id="rId10"/>
    <p:sldMasterId id="2147483841" r:id="rId11"/>
    <p:sldMasterId id="2147483854" r:id="rId12"/>
    <p:sldMasterId id="2147484004" r:id="rId13"/>
    <p:sldMasterId id="2147484016" r:id="rId14"/>
    <p:sldMasterId id="2147484028" r:id="rId15"/>
    <p:sldMasterId id="2147484040" r:id="rId16"/>
    <p:sldMasterId id="2147484057" r:id="rId17"/>
    <p:sldMasterId id="2147484106" r:id="rId18"/>
    <p:sldMasterId id="2147484118" r:id="rId19"/>
    <p:sldMasterId id="2147484130" r:id="rId20"/>
    <p:sldMasterId id="2147484142" r:id="rId21"/>
  </p:sldMasterIdLst>
  <p:notesMasterIdLst>
    <p:notesMasterId r:id="rId72"/>
  </p:notesMasterIdLst>
  <p:sldIdLst>
    <p:sldId id="256" r:id="rId22"/>
    <p:sldId id="290" r:id="rId23"/>
    <p:sldId id="261" r:id="rId24"/>
    <p:sldId id="328" r:id="rId25"/>
    <p:sldId id="353" r:id="rId26"/>
    <p:sldId id="354" r:id="rId27"/>
    <p:sldId id="331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43" r:id="rId37"/>
    <p:sldId id="334" r:id="rId38"/>
    <p:sldId id="333" r:id="rId39"/>
    <p:sldId id="311" r:id="rId40"/>
    <p:sldId id="315" r:id="rId41"/>
    <p:sldId id="271" r:id="rId42"/>
    <p:sldId id="335" r:id="rId43"/>
    <p:sldId id="281" r:id="rId44"/>
    <p:sldId id="336" r:id="rId45"/>
    <p:sldId id="282" r:id="rId46"/>
    <p:sldId id="293" r:id="rId47"/>
    <p:sldId id="294" r:id="rId48"/>
    <p:sldId id="345" r:id="rId49"/>
    <p:sldId id="339" r:id="rId50"/>
    <p:sldId id="340" r:id="rId51"/>
    <p:sldId id="341" r:id="rId52"/>
    <p:sldId id="318" r:id="rId53"/>
    <p:sldId id="319" r:id="rId54"/>
    <p:sldId id="320" r:id="rId55"/>
    <p:sldId id="321" r:id="rId56"/>
    <p:sldId id="342" r:id="rId57"/>
    <p:sldId id="322" r:id="rId58"/>
    <p:sldId id="323" r:id="rId59"/>
    <p:sldId id="324" r:id="rId60"/>
    <p:sldId id="325" r:id="rId61"/>
    <p:sldId id="326" r:id="rId62"/>
    <p:sldId id="327" r:id="rId63"/>
    <p:sldId id="352" r:id="rId64"/>
    <p:sldId id="355" r:id="rId65"/>
    <p:sldId id="356" r:id="rId66"/>
    <p:sldId id="357" r:id="rId67"/>
    <p:sldId id="358" r:id="rId68"/>
    <p:sldId id="295" r:id="rId69"/>
    <p:sldId id="361" r:id="rId70"/>
    <p:sldId id="34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863D"/>
    <a:srgbClr val="FFCC00"/>
    <a:srgbClr val="005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80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725F-43F4-49CE-A270-45A27FEDFEFA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1215C-67CD-4459-87A1-A6BF6FC52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1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AEEE3-E687-4DF2-99E0-78D12C105B6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143000" y="685050"/>
            <a:ext cx="4572000" cy="34295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83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242" y="4344367"/>
            <a:ext cx="5483311" cy="411458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3748B7-E21D-48CB-9526-91043BEF8B8D}" type="slidenum">
              <a:rPr lang="en-GB">
                <a:solidFill>
                  <a:prstClr val="black"/>
                </a:solidFill>
              </a:rPr>
              <a:pPr eaLnBrk="1" hangingPunct="1"/>
              <a:t>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85B31-AC8F-42D2-B3F2-6D0859B63C81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48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97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D3BB-7BD1-491C-A461-3EA1FC49CD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686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F03E-9CA4-4015-A6DE-D4F328D4FC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832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75E9-6F9B-4DC2-A75E-62CDAB5E01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841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CE9B-6F3E-43CD-9F23-E0391B8F2A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7021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D1F9-BA64-4CD7-A0C3-261A80C627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240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647F-F0A3-40D9-A134-C2F45CF142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5708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1802CF-1BEA-4EA4-95CC-0E9B165FA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39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C86F7-E4C3-4564-A398-57708E09A7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493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761DB-198A-4FD6-8D30-8C57D71BB6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8996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10DC-103B-414F-B3F2-E315BA1DBF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58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67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1ECF-238A-453C-A08D-D1FE5A6F2D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16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7FF5-CB6D-4961-8B4B-49FA77FA3D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4946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2318-AC7A-4634-913A-0151525210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4819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044C-17D4-4CC6-B911-FE1038B77F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7472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3977-5238-4EB5-B7B5-F8588B1A8A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4220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BD78-5CD9-4B7E-8AE0-D61F6864C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7062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A94F-D67B-4F6B-ADF7-EE383C1476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762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1802CF-1BEA-4EA4-95CC-0E9B165FA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09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C86F7-E4C3-4564-A398-57708E09A7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524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761DB-198A-4FD6-8D30-8C57D71BB6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04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5B384F-30B2-4B0E-A519-DCC5CF5ECF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3976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B10DC-103B-414F-B3F2-E315BA1DBF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794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1ECF-238A-453C-A08D-D1FE5A6F2D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7777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7FF5-CB6D-4961-8B4B-49FA77FA3D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2834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2318-AC7A-4634-913A-0151525210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9089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044C-17D4-4CC6-B911-FE1038B77F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0280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3977-5238-4EB5-B7B5-F8588B1A8A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5639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BD78-5CD9-4B7E-8AE0-D61F6864C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3667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A94F-D67B-4F6B-ADF7-EE383C1476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9817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20lockupwhitopta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451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25Reg_T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22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0" y="5840413"/>
            <a:ext cx="9144000" cy="1017587"/>
            <a:chOff x="0" y="3679"/>
            <a:chExt cx="5760" cy="641"/>
          </a:xfrm>
        </p:grpSpPr>
        <p:pic>
          <p:nvPicPr>
            <p:cNvPr id="7" name="Picture 43" descr="Panda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4" descr="Ice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5" descr="Kids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6" descr="Ele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7" descr="Seal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8" descr="Men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9" descr="Rio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8642350" cy="720725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5468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0788" y="4822825"/>
            <a:ext cx="6591300" cy="982663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r>
              <a:rPr lang="en-GB"/>
              <a:t>Name</a:t>
            </a:r>
          </a:p>
          <a:p>
            <a:r>
              <a:rPr lang="en-GB"/>
              <a:t>Office/Department</a:t>
            </a:r>
          </a:p>
          <a:p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8640357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9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2EEA51-E196-44D3-B3E3-7869C56692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833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30606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402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42418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3083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4529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7480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02802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18929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58885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1253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225"/>
            <a:ext cx="2157413" cy="5567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2225"/>
            <a:ext cx="6324600" cy="5567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5317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225"/>
            <a:ext cx="7200900" cy="1062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40213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42418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15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53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225"/>
            <a:ext cx="7200900" cy="1062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40213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68413"/>
            <a:ext cx="42418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505200"/>
            <a:ext cx="42418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2017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2C9886-20CF-47C5-AE9E-24393771893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164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2733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</p:grpSp>
      <p:sp>
        <p:nvSpPr>
          <p:cNvPr id="2273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3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734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35AE0D-BCDA-440D-9DA1-A0E117867FD9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22734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22735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5E541B-4B8F-4E3D-9797-0B733608415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2807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E72AB-6FF4-42CA-90FF-720FAD0845D7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5C866-4DCF-4AF7-9971-9321DF7294A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5406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DE240-1C2C-41D3-9A16-B4BB43DA67E5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336C7-98CA-496D-B4BE-3140B74B396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212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D5A08-3A57-4878-A9A3-0FAAA1AFD0F8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B1A30-3E41-4BCB-B0ED-419C96FCDCB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411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0DE7F-5CA6-406A-9B9F-C716B34748BC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B32A4-7358-4C32-A25B-79290AA46E0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5454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9EC8D0-CD15-407B-B628-1255D1530F40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3C00-BB21-47A4-8E74-CFA2418C93E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5030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A0D1F-DA3D-4177-9402-43CEC3CCF294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4278-86D9-409B-8515-35A869BBE5C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5879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BAF38-75E6-4BFF-AFC0-C09F4C1B1863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F1926-1C13-4042-9F17-5CFBB57DDD2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42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9162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DE5B4-4570-495A-81E0-4073551A52A9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EBDF1-4C43-4E4A-AC35-82D8BF4134A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2750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70573-4A6B-43AC-8914-EE929E504DC5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78C7-B508-4354-8F5B-7EFFE5FC53A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4601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0EEF6-2171-40CB-A90F-890908BA9DF0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0615-9C8D-473F-8085-EDFAFFB6353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76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2733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3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734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</p:grpSp>
      <p:sp>
        <p:nvSpPr>
          <p:cNvPr id="2273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3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734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35AE0D-BCDA-440D-9DA1-A0E117867FD9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22734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22735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5E541B-4B8F-4E3D-9797-0B733608415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2234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E72AB-6FF4-42CA-90FF-720FAD0845D7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5C866-4DCF-4AF7-9971-9321DF7294A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4364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DE240-1C2C-41D3-9A16-B4BB43DA67E5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336C7-98CA-496D-B4BE-3140B74B396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0376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D5A08-3A57-4878-A9A3-0FAAA1AFD0F8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B1A30-3E41-4BCB-B0ED-419C96FCDCB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6317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0DE7F-5CA6-406A-9B9F-C716B34748BC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B32A4-7358-4C32-A25B-79290AA46E0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2524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9EC8D0-CD15-407B-B628-1255D1530F40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43C00-BB21-47A4-8E74-CFA2418C93E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4273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A0D1F-DA3D-4177-9402-43CEC3CCF294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4278-86D9-409B-8515-35A869BBE5C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83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760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BAF38-75E6-4BFF-AFC0-C09F4C1B1863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F1926-1C13-4042-9F17-5CFBB57DDD2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7887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DE5B4-4570-495A-81E0-4073551A52A9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EBDF1-4C43-4E4A-AC35-82D8BF4134A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5295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70573-4A6B-43AC-8914-EE929E504DC5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78C7-B508-4354-8F5B-7EFFE5FC53A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3337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0EEF6-2171-40CB-A90F-890908BA9DF0}" type="datetimeFigureOut">
              <a:rPr lang="ja-JP" altLang="en-US">
                <a:solidFill>
                  <a:srgbClr val="EAEAEA"/>
                </a:solidFill>
              </a:rPr>
              <a:pPr/>
              <a:t>2013/6/4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0615-9C8D-473F-8085-EDFAFFB6353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5483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350B-8BDA-490D-B687-1E017A91A2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36F6-D548-4C28-9520-9C5F09E4FA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DD5B-DA79-4C79-A795-607309FDCDE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C1C1-D42D-4BA2-98A4-6534AD4AE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96F8-06DB-4F42-87A7-1096464A30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6FAA-6482-4421-8851-547E3B11F5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841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F8D6-F1FB-4CDE-9CB0-B78507E4BE7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546B-61A1-4655-8ABA-873F8F96A1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6C92-BB22-4999-8BB3-1F2AE687EC2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87A4-A43B-4ADB-8932-27C4627C175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289A-5212-4399-AE51-B00AF31EA44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23350B-8BDA-490D-B687-1E017A91A2E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423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236F6-D548-4C28-9520-9C5F09E4FA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6640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DD5B-DA79-4C79-A795-607309FDCD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809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2C1C1-D42D-4BA2-98A4-6534AD4AE8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9663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996F8-06DB-4F42-87A7-1096464A30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206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4058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6FAA-6482-4421-8851-547E3B11F5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6400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6F8D6-F1FB-4CDE-9CB0-B78507E4BE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7018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D546B-61A1-4655-8ABA-873F8F96A1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9424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92-BB22-4999-8BB3-1F2AE687EC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0706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87A4-A43B-4ADB-8932-27C4627C17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2290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289A-5212-4399-AE51-B00AF31EA4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2619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797599-BFA6-4E74-A206-8C776E4683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5280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5B384F-30B2-4B0E-A519-DCC5CF5ECF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9194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2EEA51-E196-44D3-B3E3-7869C56692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426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4DD901-08DB-47A2-997A-F722AEF93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39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8405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d-ID" noProof="0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id-ID" noProof="0" smtClean="0"/>
              <a:t>Click to edit Master subtitle style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D63EEB-4D6D-41B6-A54A-ECD59A4B12E5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7220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6" grpId="0"/>
      <p:bldP spid="2666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6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29669-D1E1-42A9-ABC9-384DD5319D3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68307"/>
      </p:ext>
    </p:extLst>
  </p:cSld>
  <p:clrMapOvr>
    <a:masterClrMapping/>
  </p:clrMapOvr>
  <p:transition>
    <p:split orient="vert" dir="in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76DA3-D5C3-4823-88F7-1CF54094C2B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893735"/>
      </p:ext>
    </p:extLst>
  </p:cSld>
  <p:clrMapOvr>
    <a:masterClrMapping/>
  </p:clrMapOvr>
  <p:transition>
    <p:split orient="vert" dir="in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33F0-2725-472B-B9CF-D6A1F7990750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67327"/>
      </p:ext>
    </p:extLst>
  </p:cSld>
  <p:clrMapOvr>
    <a:masterClrMapping/>
  </p:clrMapOvr>
  <p:transition>
    <p:split orient="vert" dir="in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194A5-4372-49E1-A4DE-A3202FABC08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225477"/>
      </p:ext>
    </p:extLst>
  </p:cSld>
  <p:clrMapOvr>
    <a:masterClrMapping/>
  </p:clrMapOvr>
  <p:transition>
    <p:split orient="vert" dir="in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EBEE2-D81C-477C-9918-C99905423D06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229062"/>
      </p:ext>
    </p:extLst>
  </p:cSld>
  <p:clrMapOvr>
    <a:masterClrMapping/>
  </p:clrMapOvr>
  <p:transition>
    <p:split orient="vert" dir="in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9A445-3CE0-461A-95E7-0641EA231FED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86589"/>
      </p:ext>
    </p:extLst>
  </p:cSld>
  <p:clrMapOvr>
    <a:masterClrMapping/>
  </p:clrMapOvr>
  <p:transition>
    <p:split orient="vert" dir="in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220DF-624C-4E72-9750-7B5CE1A1F524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851354"/>
      </p:ext>
    </p:extLst>
  </p:cSld>
  <p:clrMapOvr>
    <a:masterClrMapping/>
  </p:clrMapOvr>
  <p:transition>
    <p:split orient="vert" dir="in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54D3-79BF-4337-91C2-FB3C8B93ECD1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772439"/>
      </p:ext>
    </p:extLst>
  </p:cSld>
  <p:clrMapOvr>
    <a:masterClrMapping/>
  </p:clrMapOvr>
  <p:transition>
    <p:split orient="vert" dir="in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26CB-CACA-4CA7-9D47-976DB5544783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426506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73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02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E9E9-C643-43BE-BC2C-DB5C087823C9}" type="slidenum">
              <a:rPr lang="id-ID">
                <a:solidFill>
                  <a:srgbClr val="FFFFFF"/>
                </a:solidFill>
              </a:rPr>
              <a:pPr/>
              <a:t>‹#›</a:t>
            </a:fld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640847"/>
      </p:ext>
    </p:extLst>
  </p:cSld>
  <p:clrMapOvr>
    <a:masterClrMapping/>
  </p:clrMapOvr>
  <p:transition>
    <p:split orient="vert" dir="in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6FB6A928-32AF-4FF1-AB60-B534CB1AA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D0BC-7B8E-4C76-AC61-7D3D66EDE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0F46-6423-434E-AA24-9C6B04B2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BCA2-9A66-46C9-9FA3-E0C84855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6CA5-B305-490C-A2D1-902184F41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656B4-33CC-456E-8E60-5367A680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087D-737C-4BFA-9753-19CC3F7D9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481D-EE2D-4896-A208-33C31FA30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C9DE-9C5D-417D-9094-EA20FF78E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73910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E2D5-CBC2-49D1-B8F3-BCE0E8AB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F103-2B4B-450B-A0F1-A8410AFC5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6957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60C9A-BB0A-4A50-873F-35E7FA57A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C1024-DF5C-4CF2-88BE-38A233959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9537D-60E3-4B64-AF57-3B7F7CB01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091FC-D4F2-4503-893E-9ADD22393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8AF21-2E7A-4CB7-964B-5710F63D8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89363-3A7A-4731-AC42-A86DD532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CDA77-63EC-495C-A929-659D99B0B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0610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0641A-11E6-422A-92F2-2B52D461E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8F57CB1-A967-4699-AB48-588112D81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C3A35-D0C9-438A-889A-9302BAE2B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0F22C-CB0B-4022-8F6E-EB32C928C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FFDD-2510-4510-AEC1-50C0FA77F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2355-9425-4399-BFA8-C5C3AB9C3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E683-0887-4244-868F-71EC4AD4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8061-1CAC-4B6F-8AC1-7B758138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E5A42-E4CA-4F44-AE31-BA6B4C42F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9D94-2F6A-455E-A0EB-3CE7BC9B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2229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D454-2D80-4F1C-8582-560F1267A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81F6-7E1F-422B-BAEF-7CEAFD3B4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1CE2-55FC-4399-89DA-A6ECDA915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7D8F-7F09-4424-B1C0-45694A994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42B1-21C9-45EE-807E-3A5C044A2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5B384F-30B2-4B0E-A519-DCC5CF5ECF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21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3AFF-E7B2-4B1C-B927-CE77D0FA50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92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AEA5-6055-49A5-B3F6-AB235BF3A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754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8D879-473A-412D-AB11-F1123CC64C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95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E292-DF14-49BD-8666-6F480D600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1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813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D885-1C00-4D2F-A35D-64063E799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803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325D6-D18A-4EC2-BEAB-9D80478FF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390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EE33-B8C9-4560-A937-02E59CAFA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778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CD50-CB42-4971-81A9-14FFEBC0A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334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6A3B-20BB-4152-90CE-C41042C20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02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189E-3CAD-4D83-9E70-05755A04E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092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DD89-89E0-44DD-BAAA-529D474C3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094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075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751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8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704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607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55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3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125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24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113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815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457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797599-BFA6-4E74-A206-8C776E4683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868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2000"/>
                </a:solidFill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6FB6A928-32AF-4FF1-AB60-B534CB1AA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72241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991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D0BC-7B8E-4C76-AC61-7D3D66EDE32C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147655"/>
      </p:ext>
    </p:extLst>
  </p:cSld>
  <p:clrMapOvr>
    <a:masterClrMapping/>
  </p:clrMapOvr>
  <p:transition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0F46-6423-434E-AA24-9C6B04B2A44F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83902"/>
      </p:ext>
    </p:extLst>
  </p:cSld>
  <p:clrMapOvr>
    <a:masterClrMapping/>
  </p:clrMapOvr>
  <p:transition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BCA2-9A66-46C9-9FA3-E0C84855B66B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721097"/>
      </p:ext>
    </p:extLst>
  </p:cSld>
  <p:clrMapOvr>
    <a:masterClrMapping/>
  </p:clrMapOvr>
  <p:transition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6CA5-B305-490C-A2D1-902184F41700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00151"/>
      </p:ext>
    </p:extLst>
  </p:cSld>
  <p:clrMapOvr>
    <a:masterClrMapping/>
  </p:clrMapOvr>
  <p:transition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656B4-33CC-456E-8E60-5367A680C737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899580"/>
      </p:ext>
    </p:extLst>
  </p:cSld>
  <p:clrMapOvr>
    <a:masterClrMapping/>
  </p:clrMapOvr>
  <p:transition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087D-737C-4BFA-9753-19CC3F7D98C4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207150"/>
      </p:ext>
    </p:extLst>
  </p:cSld>
  <p:clrMapOvr>
    <a:masterClrMapping/>
  </p:clrMapOvr>
  <p:transition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481D-EE2D-4896-A208-33C31FA30AF1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898032"/>
      </p:ext>
    </p:extLst>
  </p:cSld>
  <p:clrMapOvr>
    <a:masterClrMapping/>
  </p:clrMapOvr>
  <p:transition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C9DE-9C5D-417D-9094-EA20FF78E599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13776"/>
      </p:ext>
    </p:extLst>
  </p:cSld>
  <p:clrMapOvr>
    <a:masterClrMapping/>
  </p:clrMapOvr>
  <p:transition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E2D5-CBC2-49D1-B8F3-BCE0E8ABE716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771409"/>
      </p:ext>
    </p:extLst>
  </p:cSld>
  <p:clrMapOvr>
    <a:masterClrMapping/>
  </p:clrMapOvr>
  <p:transition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F103-2B4B-450B-A0F1-A8410AFC55A6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52536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819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60C9A-BB0A-4A50-873F-35E7FA57A95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683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C1024-DF5C-4CF2-88BE-38A2339597AC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854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29537D-60E3-4B64-AF57-3B7F7CB01A0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9909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0091FC-D4F2-4503-893E-9ADD22393D8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637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8AF21-2E7A-4CB7-964B-5710F63D87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906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89363-3A7A-4731-AC42-A86DD532BCD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405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CDA77-63EC-495C-A929-659D99B0B6C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554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E0641A-11E6-422A-92F2-2B52D461EE0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0601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8F57CB1-A967-4699-AB48-588112D81DC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6114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C3A35-D0C9-438A-889A-9302BAE2BB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40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916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0F22C-CB0B-4022-8F6E-EB32C928CAE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57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2C9886-20CF-47C5-AE9E-24393771893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16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3A7CB-8AC9-4E51-93D7-D9C146740E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312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B90B5-5531-431C-BE15-94E4559513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668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F2503-17A7-4B9C-9437-6138DC9F21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252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A1423-11E9-4529-81BD-55FE154C3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550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5B218-663A-49CD-AF43-410387A1E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23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5702-36E8-44D1-A8E0-0C07BF0378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583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2B9D-0AC4-4441-8626-1730FDCD8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937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CFDFB-905B-4FC4-AC84-CDE1CCA575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6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508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5892-83D9-4C21-9F2A-F4404F1272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710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17E93-C36E-4FAB-ABDD-CABCB54430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079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5318D-E49B-40DE-B4F6-F45BDA4E7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051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2C9886-20CF-47C5-AE9E-24393771893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16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9A-BB0A-4A50-873F-35E7FA57A9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7278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1024-DF5C-4CF2-88BE-38A23395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4668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537D-60E3-4B64-AF57-3B7F7CB01A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888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91FC-D4F2-4503-893E-9ADD22393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7414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AF21-2E7A-4CB7-964B-5710F63D8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757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9363-3A7A-4731-AC42-A86DD532B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53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59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A77-63EC-495C-A929-659D99B0B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09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641A-11E6-422A-92F2-2B52D461EE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1825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CB1-A967-4699-AB48-588112D81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459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A35-D0C9-438A-889A-9302BAE2BB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6980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F22C-CB0B-4022-8F6E-EB32C928C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024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AEA5-18CE-400B-837B-8B4930B659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2857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08C5-FFE2-4864-AA71-2054A92E49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3745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AEE3-E193-4F6B-9066-C10F70FF9C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8622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12A3-43BC-45B3-BB2D-24B4885714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892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B5FE-57AB-45A4-82EE-27597CC52B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46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29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2.xml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2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968" r:id="rId12"/>
    <p:sldLayoutId id="2147484002" r:id="rId13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6151F-D4F3-43FB-A396-31EFEBCA1F7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7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B6151F-D4F3-43FB-A396-31EFEBCA1F7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239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2225"/>
            <a:ext cx="72009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  <a:br>
              <a:rPr lang="en-GB" smtClean="0"/>
            </a:br>
            <a:r>
              <a:rPr lang="en-GB" smtClean="0"/>
              <a:t>second 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344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grpSp>
        <p:nvGrpSpPr>
          <p:cNvPr id="5124" name="Group 68"/>
          <p:cNvGrpSpPr>
            <a:grpSpLocks/>
          </p:cNvGrpSpPr>
          <p:nvPr/>
        </p:nvGrpSpPr>
        <p:grpSpPr bwMode="auto">
          <a:xfrm>
            <a:off x="0" y="5840413"/>
            <a:ext cx="9144000" cy="1017587"/>
            <a:chOff x="0" y="3679"/>
            <a:chExt cx="5760" cy="641"/>
          </a:xfrm>
        </p:grpSpPr>
        <p:pic>
          <p:nvPicPr>
            <p:cNvPr id="5126" name="Picture 61" descr="Tiger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2" descr="Wind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3" descr="Wood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64" descr="Butter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65" descr="Fern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66" descr="Eyes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67" descr="Dolphins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3679"/>
              <a:ext cx="79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71" descr="25Reg_TT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22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04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405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89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93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89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</p:grpSp>
      <p:sp>
        <p:nvSpPr>
          <p:cNvPr id="2263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3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08A18-43ED-4AC3-979D-4750153624BE}" type="datetimeFigureOut">
              <a:rPr lang="ja-JP" alt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2013/6/4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3516C-6F18-4DAE-A5AF-B6D4167DE1C9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3083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  <p:sp>
          <p:nvSpPr>
            <p:cNvPr id="2263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EAEAEA"/>
                </a:solidFill>
                <a:latin typeface="Arial" pitchFamily="34" charset="0"/>
              </a:endParaRPr>
            </a:p>
          </p:txBody>
        </p:sp>
      </p:grpSp>
      <p:sp>
        <p:nvSpPr>
          <p:cNvPr id="2263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3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08A18-43ED-4AC3-979D-4750153624BE}" type="datetimeFigureOut">
              <a:rPr lang="ja-JP" alt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2013/6/4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3516C-6F18-4DAE-A5AF-B6D4167DE1C9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263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350964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3DAE52-D1CA-4931-84E1-3A51FC45D9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919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56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2564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</a:endParaRPr>
          </a:p>
        </p:txBody>
      </p:sp>
      <p:sp>
        <p:nvSpPr>
          <p:cNvPr id="2564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</a:endParaRPr>
          </a:p>
        </p:txBody>
      </p:sp>
      <p:sp>
        <p:nvSpPr>
          <p:cNvPr id="2564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984F-CA89-487F-8E3D-347043426884}" type="slidenum">
              <a:rPr lang="id-ID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7379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2" grpId="0"/>
      <p:bldP spid="2564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6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56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" name="Picture 4" descr="minispi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EB48C6B-9F06-4909-951B-67E82A4FE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9F9A41-352D-42C0-8923-ECAE857E27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951" r:id="rId12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F9F9A41-352D-42C0-8923-ECAE857E2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AC1344-0AC7-4CEE-8617-E5217F2F1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21C1D-DA01-458D-8602-4E74F57350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2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6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950" r:id="rId12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2000"/>
                </a:solidFill>
              </a:endParaRPr>
            </a:p>
          </p:txBody>
        </p:sp>
        <p:pic>
          <p:nvPicPr>
            <p:cNvPr id="2" name="Picture 4" descr="minispi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2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EB48C6B-9F06-4909-951B-67E82A4FE0D1}" type="slidenum">
              <a:rPr lang="en-US">
                <a:solidFill>
                  <a:srgbClr val="A08366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99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srgbClr val="D6EC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D6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755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85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B0C487-BBAD-4469-B429-97BDAD54A0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10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94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0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F077E-C368-4E43-9CDB-F68978B5E89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93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hyperlink" Target="http://www.bgr.de/b425/images/Salz-Thailand-1.jpg" TargetMode="Externa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9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3.xml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5.png"/><Relationship Id="rId4" Type="http://schemas.openxmlformats.org/officeDocument/2006/relationships/image" Target="../media/image130.jpeg"/><Relationship Id="rId9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1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0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6.jpe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8.gif"/><Relationship Id="rId5" Type="http://schemas.openxmlformats.org/officeDocument/2006/relationships/image" Target="../media/image147.gi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f.or.id/powerswitch/index.php/page=ps" TargetMode="Externa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7348" y="228600"/>
            <a:ext cx="8305800" cy="640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7467600" cy="1200329"/>
          </a:xfrm>
          <a:prstGeom prst="rect">
            <a:avLst/>
          </a:prstGeom>
          <a:solidFill>
            <a:srgbClr val="00863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PERUBAHAN IKLIM DAN KRISIS SUMBERDAYA ALAM</a:t>
            </a:r>
            <a:endParaRPr lang="en-US" sz="36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438400"/>
            <a:ext cx="3962400" cy="400110"/>
          </a:xfrm>
          <a:prstGeom prst="rect">
            <a:avLst/>
          </a:prstGeom>
          <a:solidFill>
            <a:srgbClr val="0086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Dr. Ir. John E.H.J.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FoEh</a:t>
            </a: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5988" y="3581400"/>
            <a:ext cx="7109349" cy="1905000"/>
          </a:xfrm>
          <a:prstGeom prst="roundRect">
            <a:avLst/>
          </a:prstGeom>
          <a:solidFill>
            <a:srgbClr val="00863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KULIAH UMUM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Jawab</a:t>
            </a:r>
            <a:r>
              <a:rPr lang="id-ID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Gereja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id-ID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Menyelamatkan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Keutuhan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Ciptaan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5867400"/>
            <a:ext cx="5562600" cy="381000"/>
          </a:xfrm>
          <a:prstGeom prst="rect">
            <a:avLst/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STAKN  KUPANG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28902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Dampak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Bencana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Gempa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Bumi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Contoh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DIY (3098 orang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tewas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3962400" cy="2590800"/>
          </a:xfrm>
          <a:noFill/>
          <a:ln/>
        </p:spPr>
      </p:pic>
      <p:pic>
        <p:nvPicPr>
          <p:cNvPr id="48133" name="Picture 5" descr="FotoGempaJogja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51387" y="1295400"/>
            <a:ext cx="4011613" cy="2590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4474" y="4142559"/>
            <a:ext cx="4038600" cy="24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524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KawahMerapi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4114800" cy="2693988"/>
          </a:xfrm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857206" y="3200400"/>
            <a:ext cx="398199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Kawah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Merapi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terbentuk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karena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Letusan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1930 (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letusan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terbesar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pada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abad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XX,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1369 org).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Tahun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2010,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terjadi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lagi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letusan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menelan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harta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benda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tidak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sedikit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25 orang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tewas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tidak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mengungsi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9362"/>
            <a:ext cx="3962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954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TANAH LONGSOR DI BERBAGAI KAWASAN DI INDONESIA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3400425" cy="4876800"/>
          </a:xfrm>
          <a:noFill/>
          <a:ln/>
        </p:spPr>
      </p:pic>
      <p:pic>
        <p:nvPicPr>
          <p:cNvPr id="52228" name="Picture 4" descr="landslid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524000"/>
            <a:ext cx="4926012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25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517525"/>
            <a:ext cx="571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FFFF"/>
                </a:solidFill>
                <a:latin typeface="Arial" pitchFamily="34" charset="0"/>
              </a:rPr>
              <a:t>BANJIR</a:t>
            </a:r>
          </a:p>
        </p:txBody>
      </p:sp>
      <p:pic>
        <p:nvPicPr>
          <p:cNvPr id="57349" name="Picture 9" descr="Banj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378075"/>
            <a:ext cx="29464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1" descr="floo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378075"/>
            <a:ext cx="29289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2" descr="IMG_1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425" y="93663"/>
            <a:ext cx="29495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P20200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8075"/>
            <a:ext cx="2895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P2020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665663"/>
            <a:ext cx="29718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banjir 030207 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29273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banjir 030207 0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662488"/>
            <a:ext cx="29273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7755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BENCANA TSUNAMI DI ACEH, NIAS &amp; MENTAWAI: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ribu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jiwa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harta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benda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</a:rPr>
              <a:t>ludes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)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914400"/>
            <a:ext cx="26574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075" y="914400"/>
            <a:ext cx="2981325" cy="19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914400"/>
            <a:ext cx="3048000" cy="19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399" y="2971800"/>
            <a:ext cx="2657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2971800"/>
            <a:ext cx="2981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9718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399" y="5105401"/>
            <a:ext cx="26574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075" y="5105400"/>
            <a:ext cx="2981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5249" y="5124449"/>
            <a:ext cx="3056351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830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8600" y="23878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</a:rPr>
              <a:t>BENCANA KEKERINGAN &amp; KERUSAKAN TANAH</a:t>
            </a:r>
          </a:p>
        </p:txBody>
      </p:sp>
      <p:pic>
        <p:nvPicPr>
          <p:cNvPr id="59396" name="Picture 4" descr="kekeringan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0400" y="1066801"/>
            <a:ext cx="3124200" cy="27431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" name="Picture 5" descr="cirebon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3124200" cy="2743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http://www.cof.orst.edu/pubs/cof/plntdfor/imag1-84/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73589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http://www.bgr.de/b425/images/Salz-Thailand-1_k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399"/>
            <a:ext cx="31242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http://www.soils.wisc.edu/soils/images/wind%20erosion-700x465-tx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93" r="31905"/>
          <a:stretch>
            <a:fillRect/>
          </a:stretch>
        </p:blipFill>
        <p:spPr bwMode="auto">
          <a:xfrm>
            <a:off x="3200400" y="3962401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2" descr="Photo: Paddock pugged by grazing cat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30069" y="3962398"/>
            <a:ext cx="2706624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7922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66800" y="3581400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 semakin langka, kehidupan semakin sengsara. Mari tingkatkan kualitas iklim melalui gerakan bersama ummat bumi untuk menyelamatkannya</a:t>
            </a:r>
          </a:p>
        </p:txBody>
      </p:sp>
    </p:spTree>
    <p:extLst>
      <p:ext uri="{BB962C8B-B14F-4D97-AF65-F5344CB8AC3E}">
        <p14:creationId xmlns:p14="http://schemas.microsoft.com/office/powerpoint/2010/main" xmlns="" val="392738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id-ID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AKTIFITAS ILLEGAL DI DALAM KAWASAN HUTAN </a:t>
            </a:r>
            <a:endParaRPr lang="en-GB" sz="36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6" descr="IMAG2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28775"/>
            <a:ext cx="41148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IMAG2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206875"/>
            <a:ext cx="4038601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Fire_GAmbut_Kalte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038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IMAG20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21163"/>
            <a:ext cx="41148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971800" y="2276475"/>
            <a:ext cx="3124200" cy="267765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Penebangan Liar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Pencurian Kayu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Perambahan Hutan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Perladangan Liar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d-ID" sz="2400" smtClean="0">
                <a:solidFill>
                  <a:srgbClr val="FFFF00"/>
                </a:solidFill>
              </a:rPr>
              <a:t>Pengembalaan Liar</a:t>
            </a:r>
            <a:endParaRPr lang="en-GB" sz="24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4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CC00"/>
                </a:solidFill>
                <a:latin typeface="Arial" pitchFamily="34" charset="0"/>
              </a:rPr>
              <a:t>KEBAKARAN HUTAN DAN RUSAKNYA EKOSISTEM</a:t>
            </a:r>
          </a:p>
        </p:txBody>
      </p:sp>
      <p:grpSp>
        <p:nvGrpSpPr>
          <p:cNvPr id="66583" name="Group 5"/>
          <p:cNvGrpSpPr>
            <a:grpSpLocks/>
          </p:cNvGrpSpPr>
          <p:nvPr/>
        </p:nvGrpSpPr>
        <p:grpSpPr bwMode="auto">
          <a:xfrm>
            <a:off x="457200" y="4114800"/>
            <a:ext cx="4114800" cy="2189163"/>
            <a:chOff x="-10" y="981"/>
            <a:chExt cx="5770" cy="2596"/>
          </a:xfrm>
        </p:grpSpPr>
        <p:pic>
          <p:nvPicPr>
            <p:cNvPr id="66584" name="Picture 6" descr="INDONES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" y="981"/>
              <a:ext cx="5770" cy="25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5" name="Oval 7" descr="Large confetti"/>
            <p:cNvSpPr>
              <a:spLocks noChangeArrowheads="1"/>
            </p:cNvSpPr>
            <p:nvPr/>
          </p:nvSpPr>
          <p:spPr bwMode="auto">
            <a:xfrm rot="-2700000">
              <a:off x="780" y="1740"/>
              <a:ext cx="137" cy="272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6" name="Oval 8" descr="Large confetti"/>
            <p:cNvSpPr>
              <a:spLocks noChangeArrowheads="1"/>
            </p:cNvSpPr>
            <p:nvPr/>
          </p:nvSpPr>
          <p:spPr bwMode="auto">
            <a:xfrm rot="-2340000">
              <a:off x="2016" y="2064"/>
              <a:ext cx="274" cy="288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7" name="Oval 9" descr="Large confetti"/>
            <p:cNvSpPr>
              <a:spLocks noChangeArrowheads="1"/>
            </p:cNvSpPr>
            <p:nvPr/>
          </p:nvSpPr>
          <p:spPr bwMode="auto">
            <a:xfrm rot="-2700000">
              <a:off x="960" y="1968"/>
              <a:ext cx="177" cy="254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8" name="Oval 10" descr="Large confetti"/>
            <p:cNvSpPr>
              <a:spLocks noChangeArrowheads="1"/>
            </p:cNvSpPr>
            <p:nvPr/>
          </p:nvSpPr>
          <p:spPr bwMode="auto">
            <a:xfrm rot="-2700000">
              <a:off x="624" y="1584"/>
              <a:ext cx="80" cy="144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89" name="Oval 11" descr="Large confetti"/>
            <p:cNvSpPr>
              <a:spLocks noChangeArrowheads="1"/>
            </p:cNvSpPr>
            <p:nvPr/>
          </p:nvSpPr>
          <p:spPr bwMode="auto">
            <a:xfrm rot="-2700000">
              <a:off x="1164" y="2167"/>
              <a:ext cx="219" cy="352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90" name="Oval 12" descr="Large confetti"/>
            <p:cNvSpPr>
              <a:spLocks noChangeArrowheads="1"/>
            </p:cNvSpPr>
            <p:nvPr/>
          </p:nvSpPr>
          <p:spPr bwMode="auto">
            <a:xfrm rot="-2700000">
              <a:off x="2342" y="2136"/>
              <a:ext cx="240" cy="288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91" name="Oval 13" descr="Large confetti"/>
            <p:cNvSpPr>
              <a:spLocks noChangeArrowheads="1"/>
            </p:cNvSpPr>
            <p:nvPr/>
          </p:nvSpPr>
          <p:spPr bwMode="auto">
            <a:xfrm rot="-2700000">
              <a:off x="2448" y="1872"/>
              <a:ext cx="192" cy="240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92" name="Oval 14" descr="Large confetti"/>
            <p:cNvSpPr>
              <a:spLocks noChangeArrowheads="1"/>
            </p:cNvSpPr>
            <p:nvPr/>
          </p:nvSpPr>
          <p:spPr bwMode="auto">
            <a:xfrm rot="5100000">
              <a:off x="1893" y="1750"/>
              <a:ext cx="243" cy="384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66593" name="Picture 15" descr="gb-keb hu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9624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4" name="Text Box 29"/>
          <p:cNvSpPr txBox="1">
            <a:spLocks noChangeArrowheads="1"/>
          </p:cNvSpPr>
          <p:nvPr/>
        </p:nvSpPr>
        <p:spPr bwMode="auto">
          <a:xfrm>
            <a:off x="914400" y="640080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66"/>
                </a:solidFill>
                <a:latin typeface="Arial" pitchFamily="34" charset="0"/>
              </a:rPr>
              <a:t>Daerah </a:t>
            </a:r>
            <a:r>
              <a:rPr lang="en-US" sz="1800" dirty="0" err="1" smtClean="0">
                <a:solidFill>
                  <a:srgbClr val="FFFF66"/>
                </a:solidFill>
                <a:latin typeface="Arial" pitchFamily="34" charset="0"/>
              </a:rPr>
              <a:t>Rawan</a:t>
            </a:r>
            <a:r>
              <a:rPr lang="en-US" sz="1800" dirty="0" smtClean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latin typeface="Arial" pitchFamily="34" charset="0"/>
              </a:rPr>
              <a:t>Kebakaran</a:t>
            </a:r>
            <a:r>
              <a:rPr lang="en-US" sz="1800" dirty="0" smtClean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latin typeface="Arial" pitchFamily="34" charset="0"/>
              </a:rPr>
              <a:t>Hutan</a:t>
            </a:r>
            <a:endParaRPr lang="en-US" sz="1800" dirty="0" smtClean="0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66595" name="Text Box 30"/>
          <p:cNvSpPr txBox="1">
            <a:spLocks noChangeArrowheads="1"/>
          </p:cNvSpPr>
          <p:nvPr/>
        </p:nvSpPr>
        <p:spPr bwMode="auto">
          <a:xfrm>
            <a:off x="4953000" y="3200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FFFF66"/>
                </a:solidFill>
                <a:latin typeface="Arial" pitchFamily="34" charset="0"/>
              </a:rPr>
              <a:t>Memadamkan kebakaran hutan</a:t>
            </a:r>
          </a:p>
        </p:txBody>
      </p:sp>
      <p:pic>
        <p:nvPicPr>
          <p:cNvPr id="66596" name="Picture 4" descr="bom air-lingkis--s (1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1148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1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265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2286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</a:rPr>
              <a:t>Bahaya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</a:rPr>
              <a:t>Dampak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</a:rPr>
              <a:t>Teknologi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64519" name="Picture 7" descr="100_49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014414"/>
            <a:ext cx="4038600" cy="21256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3" descr="harian_utam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3886200" cy="2149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6" name="Picture 4" descr="Untitled-1 co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563938"/>
            <a:ext cx="3929063" cy="24558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43000" y="31083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Kecelakaan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Arial" pitchFamily="34" charset="0"/>
              </a:rPr>
              <a:t>Pesawat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85800" y="6096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Akibat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Radiasi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Nuklir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/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Radioaktif</a:t>
            </a: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181600" y="3200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Semburan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lumpur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Sidoarjo</a:t>
            </a: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9" name="Picture 4" descr="zamroni-fluburungbeka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196" y="3567113"/>
            <a:ext cx="405060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00700" y="6093553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Korban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Flu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Burung</a:t>
            </a: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96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73" y="228600"/>
            <a:ext cx="4447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48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KLASIFIKASI   SDA</a:t>
            </a:r>
            <a:endParaRPr lang="id-ID" sz="48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689937"/>
            <a:ext cx="2286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Kepemilikan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Penggunaan</a:t>
            </a: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397276"/>
            <a:ext cx="19812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Air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Asin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Air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Tawar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Permukaan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Tanah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Es/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Salju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Atmosfer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00" y="4384213"/>
            <a:ext cx="2057400" cy="227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Lindung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Produksi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Suaka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alam</a:t>
            </a:r>
            <a:endParaRPr lang="en-US" sz="2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H.Wisata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H. Taman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Nasional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5245987"/>
            <a:ext cx="1981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Strategis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(A)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Vital (B)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Lain (C)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38200" y="4191000"/>
            <a:ext cx="914400" cy="1524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276600" y="36576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334000" y="36576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467600" y="44196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28600" y="2084388"/>
            <a:ext cx="2057400" cy="2384405"/>
          </a:xfrm>
          <a:prstGeom prst="flowChartMagneticDisk">
            <a:avLst/>
          </a:prstGeom>
          <a:solidFill>
            <a:srgbClr val="996633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</a:rPr>
              <a:t>TANAH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819400" y="1474788"/>
            <a:ext cx="1828800" cy="2182812"/>
          </a:xfrm>
          <a:prstGeom prst="flowChartMagneticDisk">
            <a:avLst/>
          </a:prstGeom>
          <a:solidFill>
            <a:srgbClr val="00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AIR</a:t>
            </a: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800600" y="1474788"/>
            <a:ext cx="1905000" cy="2182812"/>
          </a:xfrm>
          <a:prstGeom prst="flowChartMagneticDisk">
            <a:avLst/>
          </a:prstGeom>
          <a:solidFill>
            <a:srgbClr val="66FF33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HUTAN</a:t>
            </a: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934200" y="2236788"/>
            <a:ext cx="1905000" cy="2182812"/>
          </a:xfrm>
          <a:prstGeom prst="flowChartMagneticDisk">
            <a:avLst/>
          </a:prstGeom>
          <a:solidFill>
            <a:srgbClr val="FFFF00"/>
          </a:solidFill>
          <a:ln w="19050">
            <a:solidFill>
              <a:srgbClr val="99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</a:rPr>
              <a:t>MINERAL</a:t>
            </a:r>
            <a:endParaRPr lang="en-US" sz="2400" b="1">
              <a:solidFill>
                <a:prstClr val="white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5943600" y="0"/>
            <a:ext cx="3200400" cy="2209800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6930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b="1" dirty="0" smtClean="0">
                <a:solidFill>
                  <a:prstClr val="black"/>
                </a:solidFill>
                <a:latin typeface="Times New Roman" pitchFamily="18" charset="0"/>
              </a:rPr>
              <a:t>CYCLE RESOURCES</a:t>
            </a:r>
            <a:endParaRPr lang="id-ID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6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777875"/>
            <a:ext cx="3906838" cy="2727325"/>
          </a:xfrm>
          <a:noFill/>
          <a:ln/>
        </p:spPr>
      </p:pic>
      <p:pic>
        <p:nvPicPr>
          <p:cNvPr id="68612" name="Picture 4" descr="teroro-bal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777875"/>
            <a:ext cx="4114800" cy="27273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</a:rPr>
              <a:t>TEROR &amp; KONFLIK SOSIAL:</a:t>
            </a:r>
          </a:p>
        </p:txBody>
      </p:sp>
      <p:pic>
        <p:nvPicPr>
          <p:cNvPr id="6" name="Picture 7" descr="SC-Ptk01"/>
          <p:cNvPicPr>
            <a:picLocks noChangeAspect="1" noChangeArrowheads="1"/>
          </p:cNvPicPr>
          <p:nvPr/>
        </p:nvPicPr>
        <p:blipFill>
          <a:blip r:embed="rId4">
            <a:lum bright="12000"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8934"/>
            <a:ext cx="3886200" cy="29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C-Ptk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534" y="3678934"/>
            <a:ext cx="4154466" cy="29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065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FAKTOR-FAKTOR LAIN PENYEBAB PERUBAHAN IKLIM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FORMER UNION CARBIDE PLAN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295401"/>
            <a:ext cx="4229100" cy="23621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95400"/>
            <a:ext cx="3810000" cy="236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Pencemaran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Pabrik-pabrik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Degradasi</a:t>
            </a:r>
            <a:r>
              <a:rPr lang="en-US" sz="2400" dirty="0" smtClean="0"/>
              <a:t> </a:t>
            </a:r>
            <a:r>
              <a:rPr lang="en-US" sz="2400" dirty="0" err="1" smtClean="0"/>
              <a:t>lahan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Polusi</a:t>
            </a:r>
            <a:r>
              <a:rPr lang="en-US" sz="2400" dirty="0" smtClean="0"/>
              <a:t> air &amp; </a:t>
            </a:r>
            <a:r>
              <a:rPr lang="en-US" sz="2400" dirty="0" err="1" smtClean="0"/>
              <a:t>udara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22575" y="847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AEAEA"/>
              </a:solidFill>
            </a:endParaRPr>
          </a:p>
        </p:txBody>
      </p:sp>
      <p:pic>
        <p:nvPicPr>
          <p:cNvPr id="8" name="Picture 11" descr="Cattle produce methane gas as a by-product of their digestive process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876800" y="3810000"/>
            <a:ext cx="381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berkontribusi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pemanasan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global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Dekomposisi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tanaman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CO2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Sawah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kotoran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ternak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Gas lain (NO)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pupuk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dsb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94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air-pollution-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229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4" descr="water pollution by Ian Bri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pesticidecan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2291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228600" y="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Contoh-contoh</a:t>
            </a:r>
            <a:r>
              <a:rPr lang="en-US" b="1" dirty="0" smtClean="0">
                <a:solidFill>
                  <a:srgbClr val="000000"/>
                </a:solidFill>
              </a:rPr>
              <a:t> “</a:t>
            </a:r>
            <a:r>
              <a:rPr lang="en-US" b="1" dirty="0" err="1" smtClean="0">
                <a:solidFill>
                  <a:srgbClr val="000000"/>
                </a:solidFill>
              </a:rPr>
              <a:t>Sumber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Pencemaran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Lingkungan</a:t>
            </a:r>
            <a:r>
              <a:rPr lang="en-US" b="1" dirty="0" smtClean="0">
                <a:solidFill>
                  <a:srgbClr val="000000"/>
                </a:solidFill>
              </a:rPr>
              <a:t>”</a:t>
            </a:r>
          </a:p>
        </p:txBody>
      </p:sp>
      <p:pic>
        <p:nvPicPr>
          <p:cNvPr id="8" name="Picture 4" descr="oil spil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3162"/>
            <a:ext cx="4343400" cy="29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9703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soil pollution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1148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miningwas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95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16196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(</a:t>
            </a:r>
            <a:r>
              <a:rPr lang="en-US" dirty="0" err="1" smtClean="0"/>
              <a:t>mercuri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pertambangan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5772"/>
            <a:ext cx="4495800" cy="3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63882" y="6096000"/>
            <a:ext cx="274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Sediment transport</a:t>
            </a:r>
          </a:p>
        </p:txBody>
      </p:sp>
      <p:pic>
        <p:nvPicPr>
          <p:cNvPr id="14" name="Picture 6" descr="P239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5773"/>
            <a:ext cx="4343400" cy="30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713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79438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Akibat</a:t>
            </a:r>
            <a:r>
              <a:rPr lang="en-US" dirty="0" smtClean="0">
                <a:solidFill>
                  <a:schemeClr val="bg1"/>
                </a:solidFill>
              </a:rPr>
              <a:t> Dari Global </a:t>
            </a:r>
            <a:r>
              <a:rPr lang="en-US" dirty="0">
                <a:solidFill>
                  <a:schemeClr val="bg1"/>
                </a:solidFill>
              </a:rPr>
              <a:t>Warming</a:t>
            </a:r>
          </a:p>
        </p:txBody>
      </p:sp>
      <p:pic>
        <p:nvPicPr>
          <p:cNvPr id="12295" name="Picture 7" descr="http://adaptation.nrcan.gc.ca/posters/images/ac_12_0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0"/>
            <a:ext cx="2009775" cy="29146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524000"/>
            <a:ext cx="5867400" cy="4724400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Dampak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Pertanian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Banjir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terutama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sekitar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pantai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Menurunkan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produktivitas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hasil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</a:rPr>
              <a:t> CO2, </a:t>
            </a:r>
            <a:r>
              <a:rPr lang="en-US" sz="2400" dirty="0" err="1" smtClean="0">
                <a:solidFill>
                  <a:schemeClr val="bg1"/>
                </a:solidFill>
              </a:rPr>
              <a:t>mengacaukan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pertumbuhan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tanaman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merusak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efisiensi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penggunaan</a:t>
            </a:r>
            <a:r>
              <a:rPr lang="en-US" sz="2400" dirty="0" smtClean="0">
                <a:solidFill>
                  <a:schemeClr val="bg1"/>
                </a:solidFill>
              </a:rPr>
              <a:t> air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cuaca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ekstrim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penyakit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Merobah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iklim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misalnya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jika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en-US" sz="24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Afrika</a:t>
            </a:r>
            <a:r>
              <a:rPr lang="en-US" sz="1800" dirty="0" smtClean="0">
                <a:solidFill>
                  <a:schemeClr val="bg1"/>
                </a:solidFill>
              </a:rPr>
              <a:t> Utara “</a:t>
            </a:r>
            <a:r>
              <a:rPr lang="en-US" sz="1800" dirty="0" err="1" smtClean="0">
                <a:solidFill>
                  <a:schemeClr val="bg1"/>
                </a:solidFill>
              </a:rPr>
              <a:t>bagus</a:t>
            </a:r>
            <a:r>
              <a:rPr lang="en-US" sz="1800" dirty="0" smtClean="0">
                <a:solidFill>
                  <a:schemeClr val="bg1"/>
                </a:solidFill>
              </a:rPr>
              <a:t>” ….. </a:t>
            </a:r>
            <a:r>
              <a:rPr lang="en-US" sz="1800" dirty="0" err="1" smtClean="0">
                <a:solidFill>
                  <a:schemeClr val="bg1"/>
                </a:solidFill>
              </a:rPr>
              <a:t>maka</a:t>
            </a:r>
            <a:endParaRPr lang="en-US" sz="18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err="1" smtClean="0">
                <a:solidFill>
                  <a:schemeClr val="bg1"/>
                </a:solidFill>
              </a:rPr>
              <a:t>Amerika</a:t>
            </a:r>
            <a:r>
              <a:rPr lang="en-US" sz="1800" dirty="0" smtClean="0">
                <a:solidFill>
                  <a:schemeClr val="bg1"/>
                </a:solidFill>
              </a:rPr>
              <a:t> Utara “</a:t>
            </a:r>
            <a:r>
              <a:rPr lang="en-US" sz="1800" dirty="0" err="1" smtClean="0">
                <a:solidFill>
                  <a:schemeClr val="bg1"/>
                </a:solidFill>
              </a:rPr>
              <a:t>buruk</a:t>
            </a:r>
            <a:r>
              <a:rPr lang="en-US" sz="1800" dirty="0" smtClean="0">
                <a:solidFill>
                  <a:schemeClr val="bg1"/>
                </a:solidFill>
              </a:rPr>
              <a:t>”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mog fotoki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93629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effect of global w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effect of acid 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962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urban_heat_is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43350"/>
            <a:ext cx="3352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990600" y="3429000"/>
            <a:ext cx="263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Kabut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Asap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Polusi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791200" y="6324600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Hujan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Asam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4648200" y="35052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Es</a:t>
            </a:r>
            <a:r>
              <a:rPr lang="en-US" b="1" dirty="0" smtClean="0">
                <a:solidFill>
                  <a:srgbClr val="000000"/>
                </a:solidFill>
              </a:rPr>
              <a:t> di </a:t>
            </a:r>
            <a:r>
              <a:rPr lang="en-US" b="1" dirty="0" err="1" smtClean="0">
                <a:solidFill>
                  <a:srgbClr val="000000"/>
                </a:solidFill>
              </a:rPr>
              <a:t>kutub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mencair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6400006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Suhu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udara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tinggi</a:t>
            </a:r>
            <a:r>
              <a:rPr lang="en-US" sz="2000" b="1" dirty="0" smtClean="0">
                <a:solidFill>
                  <a:srgbClr val="000000"/>
                </a:solidFill>
              </a:rPr>
              <a:t> di </a:t>
            </a:r>
            <a:r>
              <a:rPr lang="en-US" sz="2000" b="1" dirty="0" err="1" smtClean="0">
                <a:solidFill>
                  <a:srgbClr val="000000"/>
                </a:solidFill>
              </a:rPr>
              <a:t>perkotaan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5847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6" name="Picture 4" descr="green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Mekanisme Terjadinya Efek Rumah Kaca</a:t>
            </a:r>
          </a:p>
        </p:txBody>
      </p:sp>
    </p:spTree>
    <p:extLst>
      <p:ext uri="{BB962C8B-B14F-4D97-AF65-F5344CB8AC3E}">
        <p14:creationId xmlns:p14="http://schemas.microsoft.com/office/powerpoint/2010/main" xmlns="" val="1965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warm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609600" y="46482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581400" y="46482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832475"/>
            <a:ext cx="8229600" cy="873125"/>
          </a:xfrm>
        </p:spPr>
        <p:txBody>
          <a:bodyPr/>
          <a:lstStyle/>
          <a:p>
            <a:r>
              <a:rPr lang="id-ID" sz="2400" b="1" dirty="0">
                <a:solidFill>
                  <a:srgbClr val="FFFF00"/>
                </a:solidFill>
              </a:rPr>
              <a:t>Dampak </a:t>
            </a:r>
            <a:r>
              <a:rPr lang="id-ID" sz="2400" b="1" dirty="0" smtClean="0">
                <a:solidFill>
                  <a:srgbClr val="FFFF00"/>
                </a:solidFill>
              </a:rPr>
              <a:t>E</a:t>
            </a:r>
            <a:r>
              <a:rPr lang="en-US" sz="2400" b="1" dirty="0" err="1" smtClean="0">
                <a:solidFill>
                  <a:srgbClr val="FFFF00"/>
                </a:solidFill>
              </a:rPr>
              <a:t>misi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R</a:t>
            </a:r>
            <a:r>
              <a:rPr lang="en-US" sz="2400" b="1" dirty="0" err="1" smtClean="0">
                <a:solidFill>
                  <a:srgbClr val="FFFF00"/>
                </a:solidFill>
              </a:rPr>
              <a:t>umah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K</a:t>
            </a:r>
            <a:r>
              <a:rPr lang="en-US" sz="2400" b="1" dirty="0" err="1" smtClean="0">
                <a:solidFill>
                  <a:srgbClr val="FFFF00"/>
                </a:solidFill>
              </a:rPr>
              <a:t>aca</a:t>
            </a:r>
            <a:r>
              <a:rPr lang="id-ID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>
                <a:solidFill>
                  <a:srgbClr val="FFFF00"/>
                </a:solidFill>
              </a:rPr>
              <a:t>pada lingkungan</a:t>
            </a:r>
          </a:p>
        </p:txBody>
      </p:sp>
      <p:pic>
        <p:nvPicPr>
          <p:cNvPr id="44035" name="Picture 3" descr="ERK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839199" cy="57911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31991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225" y="2957513"/>
            <a:ext cx="8642350" cy="1177925"/>
          </a:xfrm>
        </p:spPr>
        <p:txBody>
          <a:bodyPr/>
          <a:lstStyle/>
          <a:p>
            <a:pPr eaLnBrk="1" hangingPunct="1"/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Perubahan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Iklim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,  </a:t>
            </a:r>
            <a:b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</a:br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Bisakah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4600" dirty="0" err="1" smtClean="0">
                <a:solidFill>
                  <a:schemeClr val="bg1"/>
                </a:solidFill>
                <a:latin typeface="Sylfaen" pitchFamily="18" charset="0"/>
              </a:rPr>
              <a:t>dicegah</a:t>
            </a:r>
            <a:r>
              <a:rPr lang="en-US" sz="4600" dirty="0" smtClean="0">
                <a:solidFill>
                  <a:schemeClr val="bg1"/>
                </a:solidFill>
                <a:latin typeface="Sylfaen" pitchFamily="18" charset="0"/>
              </a:rPr>
              <a:t> ?</a:t>
            </a:r>
            <a:endParaRPr lang="en-US" sz="4600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3" name="Picture 5" descr="j042811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08"/>
            <a:ext cx="2971800" cy="2691008"/>
          </a:xfrm>
          <a:prstGeom prst="rect">
            <a:avLst/>
          </a:prstGeom>
          <a:solidFill>
            <a:srgbClr val="21FF85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069289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438400" y="2971800"/>
            <a:ext cx="6477000" cy="3276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4" descr="j042444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342144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SUMBERDAYA ALAM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ANUGERAH TUHAN YANG LUAR BIASA ITU, SEKARANG TELAH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“TERDEGRADASI”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BAIK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KUANTITAS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MAUPUN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NYA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6" descr="flam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7031"/>
            <a:ext cx="24383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43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Sylfaen" pitchFamily="18" charset="0"/>
              </a:rPr>
              <a:t>Pendekatan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Pendekatan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:</a:t>
            </a: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Konservasi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lapangan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Advokasi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Kebijakan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Pengembangan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ekonomi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masyarakat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Cara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Pencapaian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:</a:t>
            </a: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Pengelolaan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bersama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Kemitraan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Kampanye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komunikasi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Riset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/report 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  <a:sym typeface="Wingdings" pitchFamily="2" charset="2"/>
              </a:rPr>
              <a:t>rekomendasi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Lobi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Kampanye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komunikasi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  <a:sym typeface="Wingdings" pitchFamily="2" charset="2"/>
              </a:rPr>
              <a:t> public demand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Pengembangan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kapasitas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Kampanye</a:t>
            </a:r>
            <a:r>
              <a:rPr lang="en-US" sz="2000" dirty="0" smtClean="0">
                <a:solidFill>
                  <a:schemeClr val="bg1"/>
                </a:solidFill>
                <a:latin typeface="Sylfaen" pitchFamily="18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Sylfaen" pitchFamily="18" charset="0"/>
              </a:rPr>
              <a:t>komunikasi</a:t>
            </a:r>
            <a:endParaRPr lang="en-US" sz="2000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828800"/>
          </a:xfrm>
        </p:spPr>
        <p:txBody>
          <a:bodyPr/>
          <a:lstStyle/>
          <a:p>
            <a:r>
              <a:rPr lang="en-US" altLang="ja-JP" sz="4300">
                <a:latin typeface="Copperplate Gothic Light" pitchFamily="34" charset="0"/>
                <a:ea typeface="MS PGothic" pitchFamily="34" charset="-128"/>
              </a:rPr>
              <a:t>Kegiatan berskala nasional apa saja yang dapat dilakukan?</a:t>
            </a:r>
            <a:endParaRPr lang="en-US" sz="4300">
              <a:latin typeface="Copperplate Gothic Light" pitchFamily="34" charset="0"/>
            </a:endParaRPr>
          </a:p>
        </p:txBody>
      </p:sp>
      <p:grpSp>
        <p:nvGrpSpPr>
          <p:cNvPr id="262153" name="Group 9"/>
          <p:cNvGrpSpPr>
            <a:grpSpLocks/>
          </p:cNvGrpSpPr>
          <p:nvPr/>
        </p:nvGrpSpPr>
        <p:grpSpPr bwMode="auto">
          <a:xfrm>
            <a:off x="0" y="5486400"/>
            <a:ext cx="9144000" cy="1371600"/>
            <a:chOff x="0" y="3456"/>
            <a:chExt cx="5760" cy="864"/>
          </a:xfrm>
        </p:grpSpPr>
        <p:pic>
          <p:nvPicPr>
            <p:cNvPr id="262154" name="Picture 10" descr="sawah-dan-capu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456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2155" name="Group 11"/>
            <p:cNvGrpSpPr>
              <a:grpSpLocks/>
            </p:cNvGrpSpPr>
            <p:nvPr/>
          </p:nvGrpSpPr>
          <p:grpSpPr bwMode="auto">
            <a:xfrm>
              <a:off x="0" y="3456"/>
              <a:ext cx="5760" cy="864"/>
              <a:chOff x="0" y="3456"/>
              <a:chExt cx="5760" cy="864"/>
            </a:xfrm>
          </p:grpSpPr>
          <p:pic>
            <p:nvPicPr>
              <p:cNvPr id="262156" name="Picture 12" descr="Green_Hand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56"/>
                <a:ext cx="912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157" name="Picture 13" descr="Irigas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456"/>
                <a:ext cx="1056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158" name="Picture 14" descr="pia_enclosed_flare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3456"/>
                <a:ext cx="912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159" name="Picture 15" descr="r135574_45793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3456"/>
                <a:ext cx="960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160" name="Picture 16" descr="greenbuil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3456"/>
                <a:ext cx="1056" cy="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2542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63073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Pemetaan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pola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proyeksi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perubahan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iklim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Reforestasi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Aforestasi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pada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lahan-lahan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kritis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daerah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resapan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.</a:t>
            </a:r>
            <a:endParaRPr lang="en-GB" sz="2800" b="1" dirty="0"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Pengelolaan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pengairan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saluran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irigasi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US" altLang="ja-JP" sz="2800" b="1" dirty="0" err="1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Penyesuai</a:t>
            </a:r>
            <a:r>
              <a:rPr lang="en-US" altLang="ja-JP" sz="2800" b="1" dirty="0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2800" b="1" dirty="0" err="1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pola</a:t>
            </a:r>
            <a:r>
              <a:rPr lang="en-US" altLang="ja-JP" sz="2800" b="1" dirty="0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2800" b="1" dirty="0" err="1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tanam</a:t>
            </a:r>
            <a:r>
              <a:rPr lang="en-US" altLang="ja-JP" sz="2800" b="1" dirty="0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, </a:t>
            </a:r>
            <a:r>
              <a:rPr lang="en-US" altLang="ja-JP" sz="2800" b="1" dirty="0" err="1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bibit</a:t>
            </a:r>
            <a:r>
              <a:rPr lang="en-US" altLang="ja-JP" sz="2800" b="1" dirty="0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2800" b="1" dirty="0" err="1">
                <a:solidFill>
                  <a:srgbClr val="FFFF00"/>
                </a:solidFill>
                <a:effectLst/>
                <a:latin typeface="Comic Sans MS" pitchFamily="66" charset="0"/>
                <a:ea typeface="MS PGothic" pitchFamily="34" charset="-128"/>
              </a:rPr>
              <a:t>pilihan</a:t>
            </a:r>
            <a:endParaRPr lang="en-US" altLang="ja-JP" sz="2800" b="1" dirty="0">
              <a:solidFill>
                <a:srgbClr val="FFFF00"/>
              </a:solidFill>
              <a:effectLst/>
              <a:latin typeface="Comic Sans MS" pitchFamily="66" charset="0"/>
              <a:ea typeface="MS PGothic" pitchFamily="34" charset="-128"/>
            </a:endParaRP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Penanaman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bakau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(</a:t>
            </a:r>
            <a:r>
              <a:rPr lang="en-GB" sz="2800" b="1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mangrove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) 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800" b="1" i="1" dirty="0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seawall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Rehabilitasi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karang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penyerapan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 CO2 di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laut</a:t>
            </a:r>
            <a:endParaRPr lang="en-GB" sz="2800" b="1" dirty="0"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Penyesuaian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perencanaan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infrastruktur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7C80"/>
              </a:buClr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Pemahaman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perubahan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cuaca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ekstrim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perubahan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iklim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untuk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masyarakat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omic Sans MS" pitchFamily="66" charset="0"/>
              </a:rPr>
              <a:t>umum</a:t>
            </a:r>
            <a:r>
              <a:rPr lang="en-GB" sz="28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.</a:t>
            </a:r>
            <a:endParaRPr lang="en-US" altLang="ja-JP" sz="2800" b="1" dirty="0">
              <a:solidFill>
                <a:srgbClr val="FFFF00"/>
              </a:solidFill>
              <a:effectLst/>
              <a:latin typeface="Comic Sans MS" pitchFamily="66" charset="0"/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ja-JP" altLang="en-US" sz="2800" b="1" dirty="0">
              <a:solidFill>
                <a:srgbClr val="000000"/>
              </a:solidFill>
              <a:effectLst/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63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0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Copperplate Gothic Bold" pitchFamily="34" charset="0"/>
              </a:rPr>
              <a:t>Pemetaan pola dan proyeksi perubahan iklim</a:t>
            </a:r>
            <a:endParaRPr lang="en-US" sz="4000">
              <a:latin typeface="Copperplate Gothic Bold" pitchFamily="34" charset="0"/>
            </a:endParaRPr>
          </a:p>
        </p:txBody>
      </p:sp>
      <p:pic>
        <p:nvPicPr>
          <p:cNvPr id="2007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16" name="Rectangle 12"/>
          <p:cNvSpPr>
            <a:spLocks noGrp="1" noChangeArrowheads="1"/>
          </p:cNvSpPr>
          <p:nvPr>
            <p:ph idx="1"/>
          </p:nvPr>
        </p:nvSpPr>
        <p:spPr>
          <a:xfrm>
            <a:off x="4648200" y="1676400"/>
            <a:ext cx="5029200" cy="6096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Peta Rawan banjir</a:t>
            </a:r>
          </a:p>
        </p:txBody>
      </p:sp>
      <p:pic>
        <p:nvPicPr>
          <p:cNvPr id="2007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5720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0" y="167640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Char char="u"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Peta Rawan longsor</a:t>
            </a:r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5410200" y="6400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r>
              <a:rPr lang="en-US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Sumber : Walhi, 2007</a:t>
            </a:r>
          </a:p>
        </p:txBody>
      </p:sp>
      <p:sp>
        <p:nvSpPr>
          <p:cNvPr id="200720" name="Rectangle 16"/>
          <p:cNvSpPr>
            <a:spLocks noChangeArrowheads="1"/>
          </p:cNvSpPr>
          <p:nvPr/>
        </p:nvSpPr>
        <p:spPr bwMode="auto">
          <a:xfrm>
            <a:off x="6858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r>
              <a:rPr lang="en-US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Sumber : BMG, 2008</a:t>
            </a:r>
          </a:p>
        </p:txBody>
      </p:sp>
    </p:spTree>
    <p:extLst>
      <p:ext uri="{BB962C8B-B14F-4D97-AF65-F5344CB8AC3E}">
        <p14:creationId xmlns:p14="http://schemas.microsoft.com/office/powerpoint/2010/main" xmlns="" val="31926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tx1"/>
                </a:solidFill>
                <a:latin typeface="Copperplate Gothic Bold" pitchFamily="34" charset="0"/>
              </a:rPr>
              <a:t>Reforestasi/Aforestasi lahan kritis</a:t>
            </a:r>
            <a:endParaRPr lang="en-US" sz="4000">
              <a:solidFill>
                <a:schemeClr val="tx1"/>
              </a:solidFill>
              <a:latin typeface="Copperplate Gothic Bold" pitchFamily="34" charset="0"/>
              <a:sym typeface="Wingdings" pitchFamily="2" charset="2"/>
            </a:endParaRPr>
          </a:p>
        </p:txBody>
      </p:sp>
      <p:pic>
        <p:nvPicPr>
          <p:cNvPr id="201735" name="Picture 7" descr="Lahan with few months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200400" cy="2057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736" name="Picture 8" descr="Perawatan J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124200" cy="2133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737" name="Picture 9" descr="Penanaman Bibit Jati 2 - landsca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200400" cy="2244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738" name="Picture 10" descr="Orang Nanam Jati - landsc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124200" cy="21907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7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352675" cy="1676400"/>
          </a:xfrm>
          <a:prstGeom prst="rect">
            <a:avLst/>
          </a:prstGeom>
          <a:noFill/>
          <a:ln w="12700" cap="sq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08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>
                <a:latin typeface="Copperplate Gothic Bold" pitchFamily="34" charset="0"/>
              </a:rPr>
              <a:t>Pengelolaan pengairan &amp; saluran irigasi</a:t>
            </a:r>
            <a:endParaRPr lang="en-US" sz="3500">
              <a:latin typeface="Copperplate Gothic Bold" pitchFamily="34" charset="0"/>
            </a:endParaRPr>
          </a:p>
        </p:txBody>
      </p:sp>
      <p:pic>
        <p:nvPicPr>
          <p:cNvPr id="202757" name="Picture 5" descr="img_39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048000" cy="2362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2758" name="Picture 6" descr="Irigas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200400" cy="23034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2759" name="Picture 7" descr="e_indonesi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200400" cy="2381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27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3048000" cy="2286000"/>
          </a:xfrm>
          <a:prstGeom prst="rect">
            <a:avLst/>
          </a:prstGeom>
          <a:noFill/>
          <a:ln w="12700" cap="sq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13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188913"/>
            <a:ext cx="60198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PERTAHANKAN SIKLUS HIDROLOGI: E = P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21113" y="609600"/>
            <a:ext cx="1436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(SALVATO, 1972)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99000" y="931863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MATAHARI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208463" y="838200"/>
            <a:ext cx="685800" cy="685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7" name="Cloud"/>
          <p:cNvSpPr>
            <a:spLocks noChangeAspect="1" noEditPoints="1" noChangeArrowheads="1"/>
          </p:cNvSpPr>
          <p:nvPr/>
        </p:nvSpPr>
        <p:spPr bwMode="auto">
          <a:xfrm>
            <a:off x="914400" y="1295400"/>
            <a:ext cx="1676400" cy="4683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079500" y="1365250"/>
            <a:ext cx="1328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UAP AIR DLM ATM</a:t>
            </a:r>
          </a:p>
        </p:txBody>
      </p:sp>
      <p:sp>
        <p:nvSpPr>
          <p:cNvPr id="4109" name="Cloud"/>
          <p:cNvSpPr>
            <a:spLocks noChangeAspect="1" noEditPoints="1" noChangeArrowheads="1"/>
          </p:cNvSpPr>
          <p:nvPr/>
        </p:nvSpPr>
        <p:spPr bwMode="auto">
          <a:xfrm>
            <a:off x="5791200" y="1143000"/>
            <a:ext cx="2286000" cy="920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921375" y="1454150"/>
            <a:ext cx="2054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UAP AIR DLM TRANSPORTASI</a:t>
            </a:r>
          </a:p>
        </p:txBody>
      </p:sp>
      <p:sp>
        <p:nvSpPr>
          <p:cNvPr id="4111" name="Cloud"/>
          <p:cNvSpPr>
            <a:spLocks noChangeAspect="1" noEditPoints="1" noChangeArrowheads="1"/>
          </p:cNvSpPr>
          <p:nvPr/>
        </p:nvSpPr>
        <p:spPr bwMode="auto">
          <a:xfrm>
            <a:off x="838200" y="1987550"/>
            <a:ext cx="1066800" cy="4683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066800" y="2058988"/>
            <a:ext cx="581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AWAN</a:t>
            </a:r>
          </a:p>
        </p:txBody>
      </p:sp>
      <p:sp>
        <p:nvSpPr>
          <p:cNvPr id="4114" name="Cloud"/>
          <p:cNvSpPr>
            <a:spLocks noChangeAspect="1" noEditPoints="1" noChangeArrowheads="1"/>
          </p:cNvSpPr>
          <p:nvPr/>
        </p:nvSpPr>
        <p:spPr bwMode="auto">
          <a:xfrm>
            <a:off x="1524000" y="2139950"/>
            <a:ext cx="1676400" cy="4683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841500" y="223678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AWAN HUJAN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7432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28956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3048000" y="25320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590800" y="26844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2438400" y="26844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2286000" y="26844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21336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19812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1828800" y="2608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1676400" y="25320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3200400" y="2455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6997700" y="2197100"/>
            <a:ext cx="457200" cy="24384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3962400" y="1981200"/>
            <a:ext cx="1676400" cy="4572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7467600" y="2362200"/>
            <a:ext cx="1123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000000"/>
                </a:solidFill>
              </a:rPr>
              <a:t>PROSES PEMINDAHAN BHN LEPAS HSL PELAPUKAN &amp; EROSI OLEH AIR, ANGIN  &amp; ES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358900" y="2952750"/>
            <a:ext cx="2282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PRESITIPASI HJN, EMBUN, SALJU</a:t>
            </a:r>
          </a:p>
        </p:txBody>
      </p: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1219200" y="3275013"/>
            <a:ext cx="304800" cy="1817687"/>
          </a:xfrm>
          <a:prstGeom prst="downArrow">
            <a:avLst>
              <a:gd name="adj1" fmla="val 50000"/>
              <a:gd name="adj2" fmla="val 149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1143000" y="5168900"/>
            <a:ext cx="4572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1447800" y="34925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1485900" y="3251200"/>
            <a:ext cx="189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WAKTU JATUH</a:t>
            </a:r>
          </a:p>
        </p:txBody>
      </p:sp>
      <p:sp>
        <p:nvSpPr>
          <p:cNvPr id="4140" name="Tree"/>
          <p:cNvSpPr>
            <a:spLocks noEditPoints="1" noChangeArrowheads="1"/>
          </p:cNvSpPr>
          <p:nvPr/>
        </p:nvSpPr>
        <p:spPr bwMode="auto">
          <a:xfrm>
            <a:off x="1828800" y="3492500"/>
            <a:ext cx="447675" cy="17430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1600200" y="5219700"/>
            <a:ext cx="6934200" cy="1028700"/>
          </a:xfrm>
          <a:custGeom>
            <a:avLst/>
            <a:gdLst>
              <a:gd name="T0" fmla="*/ 0 w 4368"/>
              <a:gd name="T1" fmla="*/ 16 h 496"/>
              <a:gd name="T2" fmla="*/ 288 w 4368"/>
              <a:gd name="T3" fmla="*/ 16 h 496"/>
              <a:gd name="T4" fmla="*/ 1104 w 4368"/>
              <a:gd name="T5" fmla="*/ 112 h 496"/>
              <a:gd name="T6" fmla="*/ 2112 w 4368"/>
              <a:gd name="T7" fmla="*/ 160 h 496"/>
              <a:gd name="T8" fmla="*/ 3600 w 4368"/>
              <a:gd name="T9" fmla="*/ 352 h 496"/>
              <a:gd name="T10" fmla="*/ 4368 w 4368"/>
              <a:gd name="T11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8" h="496">
                <a:moveTo>
                  <a:pt x="0" y="16"/>
                </a:moveTo>
                <a:cubicBezTo>
                  <a:pt x="52" y="8"/>
                  <a:pt x="104" y="0"/>
                  <a:pt x="288" y="16"/>
                </a:cubicBezTo>
                <a:cubicBezTo>
                  <a:pt x="472" y="32"/>
                  <a:pt x="800" y="88"/>
                  <a:pt x="1104" y="112"/>
                </a:cubicBezTo>
                <a:cubicBezTo>
                  <a:pt x="1408" y="136"/>
                  <a:pt x="1696" y="120"/>
                  <a:pt x="2112" y="160"/>
                </a:cubicBezTo>
                <a:cubicBezTo>
                  <a:pt x="2528" y="200"/>
                  <a:pt x="3224" y="296"/>
                  <a:pt x="3600" y="352"/>
                </a:cubicBezTo>
                <a:cubicBezTo>
                  <a:pt x="3976" y="408"/>
                  <a:pt x="4172" y="452"/>
                  <a:pt x="4368" y="496"/>
                </a:cubicBezTo>
              </a:path>
            </a:pathLst>
          </a:custGeom>
          <a:noFill/>
          <a:ln w="28575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2133600" y="3733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114550" y="3543300"/>
            <a:ext cx="1920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DARITANAMAN</a:t>
            </a: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1981200" y="5257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1671638" y="5448300"/>
            <a:ext cx="1173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SUMUR GALIAN</a:t>
            </a:r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>
            <a:off x="1828800" y="5651500"/>
            <a:ext cx="3810000" cy="165100"/>
          </a:xfrm>
          <a:custGeom>
            <a:avLst/>
            <a:gdLst>
              <a:gd name="T0" fmla="*/ 0 w 1440"/>
              <a:gd name="T1" fmla="*/ 56 h 64"/>
              <a:gd name="T2" fmla="*/ 240 w 1440"/>
              <a:gd name="T3" fmla="*/ 56 h 64"/>
              <a:gd name="T4" fmla="*/ 432 w 1440"/>
              <a:gd name="T5" fmla="*/ 8 h 64"/>
              <a:gd name="T6" fmla="*/ 768 w 1440"/>
              <a:gd name="T7" fmla="*/ 8 h 64"/>
              <a:gd name="T8" fmla="*/ 1440 w 1440"/>
              <a:gd name="T9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0" h="64">
                <a:moveTo>
                  <a:pt x="0" y="56"/>
                </a:moveTo>
                <a:cubicBezTo>
                  <a:pt x="84" y="60"/>
                  <a:pt x="168" y="64"/>
                  <a:pt x="240" y="56"/>
                </a:cubicBezTo>
                <a:cubicBezTo>
                  <a:pt x="312" y="48"/>
                  <a:pt x="344" y="16"/>
                  <a:pt x="432" y="8"/>
                </a:cubicBezTo>
                <a:cubicBezTo>
                  <a:pt x="520" y="0"/>
                  <a:pt x="600" y="0"/>
                  <a:pt x="768" y="8"/>
                </a:cubicBezTo>
                <a:cubicBezTo>
                  <a:pt x="936" y="16"/>
                  <a:pt x="1188" y="36"/>
                  <a:pt x="1440" y="56"/>
                </a:cubicBezTo>
              </a:path>
            </a:pathLst>
          </a:custGeom>
          <a:noFill/>
          <a:ln w="28575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3022600" y="5638800"/>
            <a:ext cx="884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AIR TANAH</a:t>
            </a: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3167063" y="5410200"/>
            <a:ext cx="947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TANAH LIAT</a:t>
            </a:r>
          </a:p>
        </p:txBody>
      </p:sp>
      <p:sp>
        <p:nvSpPr>
          <p:cNvPr id="4151" name="Tree"/>
          <p:cNvSpPr>
            <a:spLocks noEditPoints="1" noChangeArrowheads="1"/>
          </p:cNvSpPr>
          <p:nvPr/>
        </p:nvSpPr>
        <p:spPr bwMode="auto">
          <a:xfrm>
            <a:off x="4200525" y="4483100"/>
            <a:ext cx="904875" cy="9525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200400" y="39497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3200400" y="39497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108325" y="3756025"/>
            <a:ext cx="1757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DARI TANAH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4529138" y="4060825"/>
            <a:ext cx="2070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TRANSPIRASI DARI TANAMAN</a:t>
            </a:r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4660900" y="4279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4660900" y="4267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5397500" y="4940300"/>
            <a:ext cx="1527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ALIRAN PERMUKAAN</a:t>
            </a:r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 flipH="1">
            <a:off x="5257800" y="5105400"/>
            <a:ext cx="203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5638800" y="5321300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MATA AIR</a:t>
            </a:r>
          </a:p>
        </p:txBody>
      </p:sp>
      <p:sp>
        <p:nvSpPr>
          <p:cNvPr id="4165" name="Freeform 69"/>
          <p:cNvSpPr>
            <a:spLocks/>
          </p:cNvSpPr>
          <p:nvPr/>
        </p:nvSpPr>
        <p:spPr bwMode="auto">
          <a:xfrm>
            <a:off x="1295400" y="6134100"/>
            <a:ext cx="7264400" cy="177800"/>
          </a:xfrm>
          <a:custGeom>
            <a:avLst/>
            <a:gdLst>
              <a:gd name="T0" fmla="*/ 0 w 4576"/>
              <a:gd name="T1" fmla="*/ 56 h 112"/>
              <a:gd name="T2" fmla="*/ 432 w 4576"/>
              <a:gd name="T3" fmla="*/ 8 h 112"/>
              <a:gd name="T4" fmla="*/ 1008 w 4576"/>
              <a:gd name="T5" fmla="*/ 56 h 112"/>
              <a:gd name="T6" fmla="*/ 1440 w 4576"/>
              <a:gd name="T7" fmla="*/ 8 h 112"/>
              <a:gd name="T8" fmla="*/ 2064 w 4576"/>
              <a:gd name="T9" fmla="*/ 104 h 112"/>
              <a:gd name="T10" fmla="*/ 2544 w 4576"/>
              <a:gd name="T11" fmla="*/ 56 h 112"/>
              <a:gd name="T12" fmla="*/ 3120 w 4576"/>
              <a:gd name="T13" fmla="*/ 104 h 112"/>
              <a:gd name="T14" fmla="*/ 3552 w 4576"/>
              <a:gd name="T15" fmla="*/ 56 h 112"/>
              <a:gd name="T16" fmla="*/ 4416 w 4576"/>
              <a:gd name="T17" fmla="*/ 104 h 112"/>
              <a:gd name="T18" fmla="*/ 4512 w 4576"/>
              <a:gd name="T1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6" h="112">
                <a:moveTo>
                  <a:pt x="0" y="56"/>
                </a:moveTo>
                <a:cubicBezTo>
                  <a:pt x="132" y="32"/>
                  <a:pt x="264" y="8"/>
                  <a:pt x="432" y="8"/>
                </a:cubicBezTo>
                <a:cubicBezTo>
                  <a:pt x="600" y="8"/>
                  <a:pt x="840" y="56"/>
                  <a:pt x="1008" y="56"/>
                </a:cubicBezTo>
                <a:cubicBezTo>
                  <a:pt x="1176" y="56"/>
                  <a:pt x="1264" y="0"/>
                  <a:pt x="1440" y="8"/>
                </a:cubicBezTo>
                <a:cubicBezTo>
                  <a:pt x="1616" y="16"/>
                  <a:pt x="1880" y="96"/>
                  <a:pt x="2064" y="104"/>
                </a:cubicBezTo>
                <a:cubicBezTo>
                  <a:pt x="2248" y="112"/>
                  <a:pt x="2368" y="56"/>
                  <a:pt x="2544" y="56"/>
                </a:cubicBezTo>
                <a:cubicBezTo>
                  <a:pt x="2720" y="56"/>
                  <a:pt x="2952" y="104"/>
                  <a:pt x="3120" y="104"/>
                </a:cubicBezTo>
                <a:cubicBezTo>
                  <a:pt x="3288" y="104"/>
                  <a:pt x="3336" y="56"/>
                  <a:pt x="3552" y="56"/>
                </a:cubicBezTo>
                <a:cubicBezTo>
                  <a:pt x="3768" y="56"/>
                  <a:pt x="4256" y="96"/>
                  <a:pt x="4416" y="104"/>
                </a:cubicBezTo>
                <a:cubicBezTo>
                  <a:pt x="4576" y="112"/>
                  <a:pt x="4544" y="108"/>
                  <a:pt x="4512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1892300" y="5245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1981200" y="5927725"/>
            <a:ext cx="5195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PERKOLASI : PROSES MENYARING MLL PORI HALUS/ PERESAPAN AIR MLL TNH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889000" y="3048000"/>
            <a:ext cx="228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SUMUR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 POMPA</a:t>
            </a:r>
          </a:p>
        </p:txBody>
      </p:sp>
      <p:sp>
        <p:nvSpPr>
          <p:cNvPr id="4170" name="Freeform 74"/>
          <p:cNvSpPr>
            <a:spLocks/>
          </p:cNvSpPr>
          <p:nvPr/>
        </p:nvSpPr>
        <p:spPr bwMode="auto">
          <a:xfrm flipV="1">
            <a:off x="381000" y="5283200"/>
            <a:ext cx="762000" cy="74613"/>
          </a:xfrm>
          <a:custGeom>
            <a:avLst/>
            <a:gdLst>
              <a:gd name="T0" fmla="*/ 0 w 1440"/>
              <a:gd name="T1" fmla="*/ 56 h 64"/>
              <a:gd name="T2" fmla="*/ 240 w 1440"/>
              <a:gd name="T3" fmla="*/ 56 h 64"/>
              <a:gd name="T4" fmla="*/ 432 w 1440"/>
              <a:gd name="T5" fmla="*/ 8 h 64"/>
              <a:gd name="T6" fmla="*/ 768 w 1440"/>
              <a:gd name="T7" fmla="*/ 8 h 64"/>
              <a:gd name="T8" fmla="*/ 1440 w 1440"/>
              <a:gd name="T9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0" h="64">
                <a:moveTo>
                  <a:pt x="0" y="56"/>
                </a:moveTo>
                <a:cubicBezTo>
                  <a:pt x="84" y="60"/>
                  <a:pt x="168" y="64"/>
                  <a:pt x="240" y="56"/>
                </a:cubicBezTo>
                <a:cubicBezTo>
                  <a:pt x="312" y="48"/>
                  <a:pt x="344" y="16"/>
                  <a:pt x="432" y="8"/>
                </a:cubicBezTo>
                <a:cubicBezTo>
                  <a:pt x="520" y="0"/>
                  <a:pt x="600" y="0"/>
                  <a:pt x="768" y="8"/>
                </a:cubicBezTo>
                <a:cubicBezTo>
                  <a:pt x="936" y="16"/>
                  <a:pt x="1188" y="36"/>
                  <a:pt x="1440" y="56"/>
                </a:cubicBezTo>
              </a:path>
            </a:pathLst>
          </a:custGeom>
          <a:noFill/>
          <a:ln w="28575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342900" y="4940300"/>
            <a:ext cx="88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00"/>
                </a:solidFill>
              </a:rPr>
              <a:t>INFILTRASI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00"/>
                </a:solidFill>
              </a:rPr>
              <a:t>SUMUR BOR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401638" y="5448300"/>
            <a:ext cx="665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TANAH </a:t>
            </a:r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>
            <a:off x="5638800" y="56515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4" name="Line 78"/>
          <p:cNvSpPr>
            <a:spLocks noChangeShapeType="1"/>
          </p:cNvSpPr>
          <p:nvPr/>
        </p:nvSpPr>
        <p:spPr bwMode="auto">
          <a:xfrm>
            <a:off x="5715000" y="56515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7221538" y="5105400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EVAPORASI DARI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PERMUKAAN AIR</a:t>
            </a:r>
          </a:p>
        </p:txBody>
      </p:sp>
      <p:sp>
        <p:nvSpPr>
          <p:cNvPr id="4176" name="Freeform 80"/>
          <p:cNvSpPr>
            <a:spLocks/>
          </p:cNvSpPr>
          <p:nvPr/>
        </p:nvSpPr>
        <p:spPr bwMode="auto">
          <a:xfrm>
            <a:off x="7200900" y="5854700"/>
            <a:ext cx="1676400" cy="88900"/>
          </a:xfrm>
          <a:custGeom>
            <a:avLst/>
            <a:gdLst>
              <a:gd name="T0" fmla="*/ 0 w 1056"/>
              <a:gd name="T1" fmla="*/ 48 h 56"/>
              <a:gd name="T2" fmla="*/ 144 w 1056"/>
              <a:gd name="T3" fmla="*/ 0 h 56"/>
              <a:gd name="T4" fmla="*/ 336 w 1056"/>
              <a:gd name="T5" fmla="*/ 48 h 56"/>
              <a:gd name="T6" fmla="*/ 480 w 1056"/>
              <a:gd name="T7" fmla="*/ 0 h 56"/>
              <a:gd name="T8" fmla="*/ 624 w 1056"/>
              <a:gd name="T9" fmla="*/ 48 h 56"/>
              <a:gd name="T10" fmla="*/ 768 w 1056"/>
              <a:gd name="T11" fmla="*/ 48 h 56"/>
              <a:gd name="T12" fmla="*/ 864 w 1056"/>
              <a:gd name="T13" fmla="*/ 0 h 56"/>
              <a:gd name="T14" fmla="*/ 1056 w 1056"/>
              <a:gd name="T1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56">
                <a:moveTo>
                  <a:pt x="0" y="48"/>
                </a:moveTo>
                <a:cubicBezTo>
                  <a:pt x="44" y="24"/>
                  <a:pt x="88" y="0"/>
                  <a:pt x="144" y="0"/>
                </a:cubicBezTo>
                <a:cubicBezTo>
                  <a:pt x="200" y="0"/>
                  <a:pt x="280" y="48"/>
                  <a:pt x="336" y="48"/>
                </a:cubicBezTo>
                <a:cubicBezTo>
                  <a:pt x="392" y="48"/>
                  <a:pt x="432" y="0"/>
                  <a:pt x="480" y="0"/>
                </a:cubicBezTo>
                <a:cubicBezTo>
                  <a:pt x="528" y="0"/>
                  <a:pt x="576" y="40"/>
                  <a:pt x="624" y="48"/>
                </a:cubicBezTo>
                <a:cubicBezTo>
                  <a:pt x="672" y="56"/>
                  <a:pt x="728" y="56"/>
                  <a:pt x="768" y="48"/>
                </a:cubicBezTo>
                <a:cubicBezTo>
                  <a:pt x="808" y="40"/>
                  <a:pt x="816" y="0"/>
                  <a:pt x="864" y="0"/>
                </a:cubicBezTo>
                <a:cubicBezTo>
                  <a:pt x="912" y="0"/>
                  <a:pt x="984" y="24"/>
                  <a:pt x="1056" y="4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8026400" y="5943600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DANAU, LAUT</a:t>
            </a:r>
          </a:p>
        </p:txBody>
      </p:sp>
      <p:sp>
        <p:nvSpPr>
          <p:cNvPr id="4178" name="Line 82"/>
          <p:cNvSpPr>
            <a:spLocks noChangeShapeType="1"/>
          </p:cNvSpPr>
          <p:nvPr/>
        </p:nvSpPr>
        <p:spPr bwMode="auto">
          <a:xfrm flipH="1">
            <a:off x="7239000" y="4648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7239000" y="4648200"/>
            <a:ext cx="1223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UDARA HANGAT</a:t>
            </a:r>
          </a:p>
        </p:txBody>
      </p:sp>
      <p:sp>
        <p:nvSpPr>
          <p:cNvPr id="4180" name="Oval 84"/>
          <p:cNvSpPr>
            <a:spLocks noChangeArrowheads="1"/>
          </p:cNvSpPr>
          <p:nvPr/>
        </p:nvSpPr>
        <p:spPr bwMode="auto">
          <a:xfrm>
            <a:off x="1600200" y="6223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1" name="Oval 85"/>
          <p:cNvSpPr>
            <a:spLocks noChangeArrowheads="1"/>
          </p:cNvSpPr>
          <p:nvPr/>
        </p:nvSpPr>
        <p:spPr bwMode="auto">
          <a:xfrm>
            <a:off x="1752600" y="6375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2" name="Oval 86"/>
          <p:cNvSpPr>
            <a:spLocks noChangeArrowheads="1"/>
          </p:cNvSpPr>
          <p:nvPr/>
        </p:nvSpPr>
        <p:spPr bwMode="auto">
          <a:xfrm>
            <a:off x="1905000" y="6527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3" name="Oval 87"/>
          <p:cNvSpPr>
            <a:spLocks noChangeArrowheads="1"/>
          </p:cNvSpPr>
          <p:nvPr/>
        </p:nvSpPr>
        <p:spPr bwMode="auto">
          <a:xfrm>
            <a:off x="2032000" y="6210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2184400" y="63627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2336800" y="65151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6" name="Oval 90"/>
          <p:cNvSpPr>
            <a:spLocks noChangeArrowheads="1"/>
          </p:cNvSpPr>
          <p:nvPr/>
        </p:nvSpPr>
        <p:spPr bwMode="auto">
          <a:xfrm>
            <a:off x="25146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26670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8" name="Oval 92"/>
          <p:cNvSpPr>
            <a:spLocks noChangeArrowheads="1"/>
          </p:cNvSpPr>
          <p:nvPr/>
        </p:nvSpPr>
        <p:spPr bwMode="auto">
          <a:xfrm>
            <a:off x="28194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9" name="Oval 93"/>
          <p:cNvSpPr>
            <a:spLocks noChangeArrowheads="1"/>
          </p:cNvSpPr>
          <p:nvPr/>
        </p:nvSpPr>
        <p:spPr bwMode="auto">
          <a:xfrm>
            <a:off x="29718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0" name="Oval 94"/>
          <p:cNvSpPr>
            <a:spLocks noChangeArrowheads="1"/>
          </p:cNvSpPr>
          <p:nvPr/>
        </p:nvSpPr>
        <p:spPr bwMode="auto">
          <a:xfrm>
            <a:off x="31242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1" name="Oval 95"/>
          <p:cNvSpPr>
            <a:spLocks noChangeArrowheads="1"/>
          </p:cNvSpPr>
          <p:nvPr/>
        </p:nvSpPr>
        <p:spPr bwMode="auto">
          <a:xfrm>
            <a:off x="32766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3352800" y="6172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3" name="Oval 97"/>
          <p:cNvSpPr>
            <a:spLocks noChangeArrowheads="1"/>
          </p:cNvSpPr>
          <p:nvPr/>
        </p:nvSpPr>
        <p:spPr bwMode="auto">
          <a:xfrm>
            <a:off x="35052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4" name="Oval 98"/>
          <p:cNvSpPr>
            <a:spLocks noChangeArrowheads="1"/>
          </p:cNvSpPr>
          <p:nvPr/>
        </p:nvSpPr>
        <p:spPr bwMode="auto">
          <a:xfrm>
            <a:off x="36576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5" name="Oval 99"/>
          <p:cNvSpPr>
            <a:spLocks noChangeArrowheads="1"/>
          </p:cNvSpPr>
          <p:nvPr/>
        </p:nvSpPr>
        <p:spPr bwMode="auto">
          <a:xfrm>
            <a:off x="38100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6" name="Oval 100"/>
          <p:cNvSpPr>
            <a:spLocks noChangeArrowheads="1"/>
          </p:cNvSpPr>
          <p:nvPr/>
        </p:nvSpPr>
        <p:spPr bwMode="auto">
          <a:xfrm>
            <a:off x="39624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7" name="Oval 101"/>
          <p:cNvSpPr>
            <a:spLocks noChangeArrowheads="1"/>
          </p:cNvSpPr>
          <p:nvPr/>
        </p:nvSpPr>
        <p:spPr bwMode="auto">
          <a:xfrm>
            <a:off x="42672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44196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46609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48133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4965700" y="6629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067300" y="62865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219700" y="6438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372100" y="6591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41148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85800" y="6388100"/>
            <a:ext cx="1119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BATU-BATUAN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4572000" y="66167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486400" y="62865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638800" y="6438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791200" y="6591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0" name="Oval 114"/>
          <p:cNvSpPr>
            <a:spLocks noChangeArrowheads="1"/>
          </p:cNvSpPr>
          <p:nvPr/>
        </p:nvSpPr>
        <p:spPr bwMode="auto">
          <a:xfrm>
            <a:off x="5943600" y="6311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1" name="Oval 115"/>
          <p:cNvSpPr>
            <a:spLocks noChangeArrowheads="1"/>
          </p:cNvSpPr>
          <p:nvPr/>
        </p:nvSpPr>
        <p:spPr bwMode="auto">
          <a:xfrm>
            <a:off x="6096000" y="6464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2" name="Oval 116"/>
          <p:cNvSpPr>
            <a:spLocks noChangeArrowheads="1"/>
          </p:cNvSpPr>
          <p:nvPr/>
        </p:nvSpPr>
        <p:spPr bwMode="auto">
          <a:xfrm>
            <a:off x="6248400" y="66167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3" name="Oval 117"/>
          <p:cNvSpPr>
            <a:spLocks noChangeArrowheads="1"/>
          </p:cNvSpPr>
          <p:nvPr/>
        </p:nvSpPr>
        <p:spPr bwMode="auto">
          <a:xfrm>
            <a:off x="64008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4" name="Oval 118"/>
          <p:cNvSpPr>
            <a:spLocks noChangeArrowheads="1"/>
          </p:cNvSpPr>
          <p:nvPr/>
        </p:nvSpPr>
        <p:spPr bwMode="auto">
          <a:xfrm>
            <a:off x="65532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5" name="Oval 119"/>
          <p:cNvSpPr>
            <a:spLocks noChangeArrowheads="1"/>
          </p:cNvSpPr>
          <p:nvPr/>
        </p:nvSpPr>
        <p:spPr bwMode="auto">
          <a:xfrm>
            <a:off x="6705600" y="6629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6" name="Oval 120"/>
          <p:cNvSpPr>
            <a:spLocks noChangeArrowheads="1"/>
          </p:cNvSpPr>
          <p:nvPr/>
        </p:nvSpPr>
        <p:spPr bwMode="auto">
          <a:xfrm>
            <a:off x="68199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7" name="Oval 121"/>
          <p:cNvSpPr>
            <a:spLocks noChangeArrowheads="1"/>
          </p:cNvSpPr>
          <p:nvPr/>
        </p:nvSpPr>
        <p:spPr bwMode="auto">
          <a:xfrm>
            <a:off x="69723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8" name="Oval 122"/>
          <p:cNvSpPr>
            <a:spLocks noChangeArrowheads="1"/>
          </p:cNvSpPr>
          <p:nvPr/>
        </p:nvSpPr>
        <p:spPr bwMode="auto">
          <a:xfrm>
            <a:off x="71247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19" name="Oval 123"/>
          <p:cNvSpPr>
            <a:spLocks noChangeArrowheads="1"/>
          </p:cNvSpPr>
          <p:nvPr/>
        </p:nvSpPr>
        <p:spPr bwMode="auto">
          <a:xfrm>
            <a:off x="7239000" y="6248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0" name="Oval 124"/>
          <p:cNvSpPr>
            <a:spLocks noChangeArrowheads="1"/>
          </p:cNvSpPr>
          <p:nvPr/>
        </p:nvSpPr>
        <p:spPr bwMode="auto">
          <a:xfrm>
            <a:off x="7391400" y="64008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1" name="Oval 125"/>
          <p:cNvSpPr>
            <a:spLocks noChangeArrowheads="1"/>
          </p:cNvSpPr>
          <p:nvPr/>
        </p:nvSpPr>
        <p:spPr bwMode="auto">
          <a:xfrm>
            <a:off x="7543800" y="6553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2" name="Oval 126"/>
          <p:cNvSpPr>
            <a:spLocks noChangeArrowheads="1"/>
          </p:cNvSpPr>
          <p:nvPr/>
        </p:nvSpPr>
        <p:spPr bwMode="auto">
          <a:xfrm>
            <a:off x="7696200" y="62865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3" name="Oval 127"/>
          <p:cNvSpPr>
            <a:spLocks noChangeArrowheads="1"/>
          </p:cNvSpPr>
          <p:nvPr/>
        </p:nvSpPr>
        <p:spPr bwMode="auto">
          <a:xfrm>
            <a:off x="7848600" y="64389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4" name="Oval 128"/>
          <p:cNvSpPr>
            <a:spLocks noChangeArrowheads="1"/>
          </p:cNvSpPr>
          <p:nvPr/>
        </p:nvSpPr>
        <p:spPr bwMode="auto">
          <a:xfrm>
            <a:off x="8001000" y="65913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5" name="Oval 129"/>
          <p:cNvSpPr>
            <a:spLocks noChangeArrowheads="1"/>
          </p:cNvSpPr>
          <p:nvPr/>
        </p:nvSpPr>
        <p:spPr bwMode="auto">
          <a:xfrm>
            <a:off x="8191500" y="63246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6" name="Oval 130"/>
          <p:cNvSpPr>
            <a:spLocks noChangeArrowheads="1"/>
          </p:cNvSpPr>
          <p:nvPr/>
        </p:nvSpPr>
        <p:spPr bwMode="auto">
          <a:xfrm>
            <a:off x="8343900" y="64770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27" name="Oval 131"/>
          <p:cNvSpPr>
            <a:spLocks noChangeArrowheads="1"/>
          </p:cNvSpPr>
          <p:nvPr/>
        </p:nvSpPr>
        <p:spPr bwMode="auto">
          <a:xfrm>
            <a:off x="8496300" y="66294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Kondensasi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77347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GB" sz="3000">
                <a:latin typeface="Copperplate Gothic Bold" pitchFamily="34" charset="0"/>
              </a:rPr>
              <a:t>Penanaman</a:t>
            </a:r>
            <a:br>
              <a:rPr lang="en-GB" sz="3000">
                <a:latin typeface="Copperplate Gothic Bold" pitchFamily="34" charset="0"/>
              </a:rPr>
            </a:br>
            <a:r>
              <a:rPr lang="en-GB" sz="3000">
                <a:latin typeface="Copperplate Gothic Bold" pitchFamily="34" charset="0"/>
              </a:rPr>
              <a:t> bakau (manggrove) </a:t>
            </a:r>
            <a:r>
              <a:rPr lang="en-GB" sz="3000">
                <a:latin typeface="Copperplate Gothic Bold" pitchFamily="34" charset="0"/>
                <a:sym typeface="Wingdings" pitchFamily="2" charset="2"/>
              </a:rPr>
              <a:t> </a:t>
            </a:r>
            <a:r>
              <a:rPr lang="en-GB" sz="3000" i="1">
                <a:latin typeface="Copperplate Gothic Bold" pitchFamily="34" charset="0"/>
                <a:sym typeface="Wingdings" pitchFamily="2" charset="2"/>
              </a:rPr>
              <a:t>seawall</a:t>
            </a:r>
            <a:endParaRPr lang="en-US" sz="3000">
              <a:latin typeface="Copperplate Gothic Bold" pitchFamily="34" charset="0"/>
            </a:endParaRPr>
          </a:p>
        </p:txBody>
      </p:sp>
      <p:pic>
        <p:nvPicPr>
          <p:cNvPr id="203780" name="Picture 4" descr="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19050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5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050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3784" name="Picture 8" descr="MANGR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3528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3785" name="Picture 9" descr="gbpl-kron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352800" cy="2247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3787" name="Line 11"/>
          <p:cNvSpPr>
            <a:spLocks noChangeShapeType="1"/>
          </p:cNvSpPr>
          <p:nvPr/>
        </p:nvSpPr>
        <p:spPr bwMode="auto">
          <a:xfrm flipV="1">
            <a:off x="2286000" y="3733800"/>
            <a:ext cx="457200" cy="38100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flipV="1">
            <a:off x="4876800" y="2667000"/>
            <a:ext cx="685800" cy="30480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7162800" y="3581400"/>
            <a:ext cx="0" cy="53340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5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7" grpId="0" animBg="1"/>
      <p:bldP spid="203788" grpId="0" animBg="1"/>
      <p:bldP spid="2037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Terumbu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Karang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Penyerapan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 CO</a:t>
            </a:r>
            <a:r>
              <a:rPr lang="en-US" sz="3200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 di 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laut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4800600" y="6096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Char char="u"/>
            </a:pPr>
            <a:r>
              <a:rPr lang="en-US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Rehabilitasi terumbu karang</a:t>
            </a:r>
          </a:p>
        </p:txBody>
      </p:sp>
      <p:pic>
        <p:nvPicPr>
          <p:cNvPr id="218121" name="Picture 9" descr="060912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8123" name="Picture 11" descr="coral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1162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228600" y="6096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Char char="u"/>
            </a:pPr>
            <a:r>
              <a:rPr lang="en-US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Pemutihan terumbu karang</a:t>
            </a:r>
          </a:p>
        </p:txBody>
      </p:sp>
      <p:pic>
        <p:nvPicPr>
          <p:cNvPr id="218128" name="Picture 16" descr="whiteco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3886200" y="4953000"/>
            <a:ext cx="990600" cy="0"/>
          </a:xfrm>
          <a:prstGeom prst="line">
            <a:avLst/>
          </a:prstGeom>
          <a:noFill/>
          <a:ln w="76200" cap="sq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EAEAE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altLang="ja-JP" sz="3400">
                <a:latin typeface="Copperplate Gothic Bold" pitchFamily="34" charset="0"/>
                <a:ea typeface="MS PGothic" pitchFamily="34" charset="-128"/>
              </a:rPr>
              <a:t>Penyesuaian pola tanam dan penggunaan bibit pilihan</a:t>
            </a:r>
            <a:endParaRPr lang="en-US" sz="3400">
              <a:latin typeface="Copperplate Gothic Bold" pitchFamily="34" charset="0"/>
              <a:ea typeface="MS PGothic" pitchFamily="34" charset="-128"/>
            </a:endParaRPr>
          </a:p>
        </p:txBody>
      </p:sp>
      <p:pic>
        <p:nvPicPr>
          <p:cNvPr id="204806" name="Picture 6" descr="ladan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7432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846263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743200" cy="1984375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7000" cy="1981200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2" name="Picture 12" descr="sawah-dan-cap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9050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1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0"/>
            <a:ext cx="723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1501775" cy="1905000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1362075" cy="1905000"/>
          </a:xfrm>
          <a:prstGeom prst="rect">
            <a:avLst/>
          </a:prstGeom>
          <a:noFill/>
          <a:ln w="2857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0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04280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LIHATLAH</a:t>
            </a:r>
            <a:r>
              <a:rPr lang="id-ID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!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DAMPAK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“SALAH URUS”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 DIMAKSUD,  BAIK DI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INDONESIA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MAUPUN DI BELAHAN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LAINNYA</a:t>
            </a:r>
          </a:p>
        </p:txBody>
      </p:sp>
      <p:pic>
        <p:nvPicPr>
          <p:cNvPr id="6" name="Picture 5" descr="MCj04344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667" y="4114800"/>
            <a:ext cx="26813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20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92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tx1"/>
                </a:solidFill>
                <a:latin typeface="Copperplate Gothic Bold" pitchFamily="34" charset="0"/>
              </a:rPr>
              <a:t>Penyesuaian perencanaan infrastruktur</a:t>
            </a:r>
            <a:endParaRPr lang="en-US" sz="400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495800" cy="4530725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Teknologi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ramah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lingkungan</a:t>
            </a:r>
            <a:r>
              <a:rPr lang="en-US" sz="2800" dirty="0">
                <a:solidFill>
                  <a:srgbClr val="F8F8F8"/>
                </a:solidFill>
              </a:rPr>
              <a:t> (zero waste technology)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8F8F8"/>
                </a:solidFill>
              </a:rPr>
              <a:t>Green building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Pengolahan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sampah</a:t>
            </a:r>
            <a:endParaRPr lang="en-US" sz="2800" dirty="0">
              <a:solidFill>
                <a:srgbClr val="F8F8F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Penggunaan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energi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ramah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lingkungan</a:t>
            </a:r>
            <a:endParaRPr lang="en-US" sz="2800" dirty="0">
              <a:solidFill>
                <a:srgbClr val="F8F8F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Perluasan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ruang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terbuka</a:t>
            </a:r>
            <a:r>
              <a:rPr lang="en-US" sz="2800" dirty="0">
                <a:solidFill>
                  <a:srgbClr val="F8F8F8"/>
                </a:solidFill>
              </a:rPr>
              <a:t> </a:t>
            </a:r>
            <a:r>
              <a:rPr lang="en-US" sz="2800" dirty="0" err="1">
                <a:solidFill>
                  <a:srgbClr val="F8F8F8"/>
                </a:solidFill>
              </a:rPr>
              <a:t>hijau</a:t>
            </a:r>
            <a:r>
              <a:rPr lang="en-US" sz="2800" dirty="0">
                <a:solidFill>
                  <a:srgbClr val="F8F8F8"/>
                </a:solidFill>
              </a:rPr>
              <a:t> (RTH)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8F8F8"/>
                </a:solidFill>
              </a:rPr>
              <a:t>dll</a:t>
            </a:r>
            <a:endParaRPr lang="en-US" sz="2800" dirty="0">
              <a:solidFill>
                <a:srgbClr val="F8F8F8"/>
              </a:solidFill>
            </a:endParaRPr>
          </a:p>
        </p:txBody>
      </p:sp>
      <p:pic>
        <p:nvPicPr>
          <p:cNvPr id="205830" name="Picture 6" descr="arsitektur_sury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590800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pia_enclosed_fla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225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7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GB" sz="3200">
                <a:latin typeface="Copperplate Gothic Bold" pitchFamily="34" charset="0"/>
              </a:rPr>
              <a:t>Pemahaman perubahan cuaca ekstrim dan perubahan iklim untuk masyarakat umum</a:t>
            </a:r>
            <a:endParaRPr lang="en-US" sz="3200">
              <a:latin typeface="Copperplate Gothic Bold" pitchFamily="34" charset="0"/>
            </a:endParaRP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276600" cy="2286000"/>
          </a:xfrm>
          <a:prstGeom prst="rect">
            <a:avLst/>
          </a:prstGeom>
          <a:noFill/>
          <a:ln w="38100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5" name="Picture 7" descr="penyuluhan-dbd-dr-muha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3276600" cy="213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6" name="Picture 8" descr="Program Sosialisasi Desa Adat_ke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352800" cy="2184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7" name="Picture 9" descr="Program Sosialisasi Sekolah_ke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352800" cy="23066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071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00800" cy="1065213"/>
          </a:xfrm>
        </p:spPr>
        <p:txBody>
          <a:bodyPr/>
          <a:lstStyle/>
          <a:p>
            <a:r>
              <a:rPr lang="en-US" altLang="ja-JP" sz="3200">
                <a:solidFill>
                  <a:schemeClr val="tx1"/>
                </a:solidFill>
                <a:latin typeface="Copperplate Gothic Bold" pitchFamily="34" charset="0"/>
                <a:ea typeface="MS PGothic" pitchFamily="34" charset="-128"/>
              </a:rPr>
              <a:t>Contoh </a:t>
            </a:r>
            <a:r>
              <a:rPr lang="id-ID" sz="3200">
                <a:solidFill>
                  <a:schemeClr val="tx1"/>
                </a:solidFill>
                <a:latin typeface="Copperplate Gothic Bold" pitchFamily="34" charset="0"/>
              </a:rPr>
              <a:t>K</a:t>
            </a:r>
            <a:r>
              <a:rPr lang="en-US" altLang="ja-JP" sz="3200">
                <a:solidFill>
                  <a:schemeClr val="tx1"/>
                </a:solidFill>
                <a:latin typeface="Copperplate Gothic Bold" pitchFamily="34" charset="0"/>
                <a:ea typeface="MS PGothic" pitchFamily="34" charset="-128"/>
              </a:rPr>
              <a:t>egiatan </a:t>
            </a:r>
            <a:r>
              <a:rPr lang="id-ID" sz="3200">
                <a:solidFill>
                  <a:schemeClr val="tx1"/>
                </a:solidFill>
                <a:latin typeface="Copperplate Gothic Bold" pitchFamily="34" charset="0"/>
              </a:rPr>
              <a:t>A</a:t>
            </a:r>
            <a:r>
              <a:rPr lang="en-US" altLang="ja-JP" sz="3200">
                <a:solidFill>
                  <a:schemeClr val="tx1"/>
                </a:solidFill>
                <a:latin typeface="Copperplate Gothic Bold" pitchFamily="34" charset="0"/>
                <a:ea typeface="MS PGothic" pitchFamily="34" charset="-128"/>
              </a:rPr>
              <a:t>daptasi</a:t>
            </a:r>
            <a:br>
              <a:rPr lang="en-US" altLang="ja-JP" sz="3200">
                <a:solidFill>
                  <a:schemeClr val="tx1"/>
                </a:solidFill>
                <a:latin typeface="Copperplate Gothic Bold" pitchFamily="34" charset="0"/>
                <a:ea typeface="MS PGothic" pitchFamily="34" charset="-128"/>
              </a:rPr>
            </a:br>
            <a:r>
              <a:rPr lang="en-US" altLang="ja-JP" sz="3200">
                <a:solidFill>
                  <a:schemeClr val="tx1"/>
                </a:solidFill>
                <a:latin typeface="Copperplate Gothic Bold" pitchFamily="34" charset="0"/>
                <a:ea typeface="MS PGothic" pitchFamily="34" charset="-128"/>
              </a:rPr>
              <a:t> di </a:t>
            </a:r>
            <a:r>
              <a:rPr lang="id-ID" sz="3200">
                <a:solidFill>
                  <a:schemeClr val="tx1"/>
                </a:solidFill>
                <a:latin typeface="Copperplate Gothic Bold" pitchFamily="34" charset="0"/>
              </a:rPr>
              <a:t>B</a:t>
            </a:r>
            <a:r>
              <a:rPr lang="en-US" altLang="ja-JP" sz="3200">
                <a:solidFill>
                  <a:schemeClr val="tx1"/>
                </a:solidFill>
                <a:latin typeface="Copperplate Gothic Bold" pitchFamily="34" charset="0"/>
                <a:ea typeface="MS PGothic" pitchFamily="34" charset="-128"/>
              </a:rPr>
              <a:t>erbagai </a:t>
            </a:r>
            <a:r>
              <a:rPr lang="id-ID" sz="3200">
                <a:solidFill>
                  <a:schemeClr val="tx1"/>
                </a:solidFill>
                <a:latin typeface="Copperplate Gothic Bold" pitchFamily="34" charset="0"/>
              </a:rPr>
              <a:t>N</a:t>
            </a:r>
            <a:r>
              <a:rPr lang="en-US" altLang="ja-JP" sz="3200">
                <a:solidFill>
                  <a:schemeClr val="tx1"/>
                </a:solidFill>
                <a:latin typeface="Copperplate Gothic Bold" pitchFamily="34" charset="0"/>
                <a:ea typeface="MS PGothic" pitchFamily="34" charset="-128"/>
              </a:rPr>
              <a:t>egara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3250" cy="4876800"/>
          </a:xfrm>
        </p:spPr>
        <p:txBody>
          <a:bodyPr/>
          <a:lstStyle/>
          <a:p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Program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pengelolaan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r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siko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iklim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di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pulau-pulau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Pasifik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:</a:t>
            </a:r>
            <a:endParaRPr lang="en-US" altLang="ja-JP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/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Tonga: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membangun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perumahan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tahan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badai</a:t>
            </a:r>
            <a:endParaRPr lang="en-US" altLang="ja-JP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/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Samoa: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membangun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jalan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jembatan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tahan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badai</a:t>
            </a:r>
            <a:endParaRPr lang="en-US" altLang="ja-JP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/>
            <a:r>
              <a:rPr lang="en-US" altLang="ja-JP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Niue - NZ (</a:t>
            </a:r>
            <a:r>
              <a:rPr lang="en-US" altLang="ja-JP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Karang</a:t>
            </a:r>
            <a:r>
              <a:rPr lang="en-US" altLang="ja-JP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Polinesia</a:t>
            </a:r>
            <a:r>
              <a:rPr lang="en-US" altLang="ja-JP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):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Sistem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peringatan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dini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untuk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badai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endParaRPr lang="en-US" altLang="ja-JP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Adaptasi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pada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sektor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tenaga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air (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akibat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lelehan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gletser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es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) di Nepal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</a:p>
          <a:p>
            <a:pPr lvl="1"/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Pengeringan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danau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berbahaya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lvl="1"/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Pengendalian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banjir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di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daerah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hilir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r>
              <a:rPr lang="en-US" altLang="ja-JP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Sistem</a:t>
            </a:r>
            <a:r>
              <a:rPr lang="en-US" altLang="ja-JP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peringatan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gelombang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panas</a:t>
            </a:r>
            <a:r>
              <a:rPr lang="en-US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di Shanghai</a:t>
            </a:r>
          </a:p>
        </p:txBody>
      </p:sp>
      <p:sp>
        <p:nvSpPr>
          <p:cNvPr id="266244" name="Rectangle 3"/>
          <p:cNvSpPr>
            <a:spLocks noChangeArrowheads="1"/>
          </p:cNvSpPr>
          <p:nvPr/>
        </p:nvSpPr>
        <p:spPr bwMode="auto">
          <a:xfrm>
            <a:off x="0" y="6477000"/>
            <a:ext cx="495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r>
              <a:rPr lang="en-US" altLang="ja-JP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Sumber : HM Treasury, 2006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Font typeface="Wingdings" pitchFamily="2" charset="2"/>
              <a:buNone/>
            </a:pPr>
            <a:endParaRPr lang="ja-JP" altLang="en-US" b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23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7924800" cy="631844"/>
          </a:xfrm>
        </p:spPr>
        <p:txBody>
          <a:bodyPr/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KeSIMPULAN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857232"/>
            <a:ext cx="8715436" cy="5143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iklim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akibat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pemanasan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global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ber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dampak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bencana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berupa: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bencana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ekologis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yakni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hilangnya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ekologi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badai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siklon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tropis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air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banjir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kenaikan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temperature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ekstrim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endemic, tsunami,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kekeringan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El Nino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dsb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Bencana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akumulasi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guan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seperti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kerentanan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(vulnerability)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terkena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menurunnya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tangkal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bencana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encana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secara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berganti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pengurangan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bencana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bencana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pencegahan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adaptasi, m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itigasi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emergensi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pemulihan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berimplikasi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pengurangan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bencana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38493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id-ID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DAN BAGAIMANA PERAN GEREJA?</a:t>
            </a:r>
            <a:endParaRPr lang="id-ID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958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id-ID" dirty="0" smtClean="0"/>
              <a:t>Orang Kristen baik selaku individu maupun dalam wujud persekutuan (Gereja) mengakui bahwa; </a:t>
            </a:r>
          </a:p>
          <a:p>
            <a:pPr algn="ctr">
              <a:buNone/>
            </a:pPr>
            <a:r>
              <a:rPr lang="id-ID" dirty="0" smtClean="0"/>
              <a:t>alam raya dan seluruh isinya </a:t>
            </a:r>
          </a:p>
          <a:p>
            <a:pPr algn="ctr">
              <a:buNone/>
            </a:pPr>
            <a:r>
              <a:rPr lang="id-ID" dirty="0" smtClean="0"/>
              <a:t>adalah ciptaan Tuhan </a:t>
            </a:r>
          </a:p>
          <a:p>
            <a:pPr algn="ctr">
              <a:buNone/>
            </a:pPr>
            <a:r>
              <a:rPr lang="id-ID" dirty="0" smtClean="0"/>
              <a:t>yang diberikan kepada manusia untuk memanfaatkan dan mengelolanya secara bertanggung jawab dan lestari.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656B4-33CC-456E-8E60-5367A680C73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d-ID" sz="3600" dirty="0" smtClean="0">
                <a:solidFill>
                  <a:schemeClr val="accent2">
                    <a:lumMod val="50000"/>
                  </a:schemeClr>
                </a:solidFill>
              </a:rPr>
              <a:t>LANGKAH OPERASIONAL YANG DIPERLUKAN DARI GEREJA</a:t>
            </a:r>
            <a:endParaRPr lang="id-ID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id-ID" sz="2800" dirty="0" smtClean="0">
                <a:solidFill>
                  <a:schemeClr val="accent3"/>
                </a:solidFill>
              </a:rPr>
              <a:t>Gereja harus menjadi sahabat bagi semua kalangan;</a:t>
            </a:r>
          </a:p>
          <a:p>
            <a:r>
              <a:rPr lang="id-ID" sz="2800" dirty="0" smtClean="0">
                <a:solidFill>
                  <a:schemeClr val="accent3"/>
                </a:solidFill>
              </a:rPr>
              <a:t>Dalam kehadiran dan pelayanannya Gereja ikut dalam pengembangan nilai-nilai budaya yang berhubungan dengan keadilan sosial</a:t>
            </a:r>
          </a:p>
          <a:p>
            <a:r>
              <a:rPr lang="id-ID" sz="2800" dirty="0" smtClean="0">
                <a:solidFill>
                  <a:schemeClr val="accent3"/>
                </a:solidFill>
              </a:rPr>
              <a:t>Gereja mau ikut serta dalam prakarsa-prakarsa pemberdayaan masyarakat</a:t>
            </a:r>
          </a:p>
          <a:p>
            <a:r>
              <a:rPr lang="id-ID" sz="2800" dirty="0" smtClean="0">
                <a:solidFill>
                  <a:schemeClr val="accent3"/>
                </a:solidFill>
              </a:rPr>
              <a:t>Gereja mendorong umat yang mampu dalam bidangnya</a:t>
            </a:r>
            <a:endParaRPr lang="id-ID" sz="280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656B4-33CC-456E-8E60-5367A680C73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id-ID" dirty="0" smtClean="0">
                <a:solidFill>
                  <a:schemeClr val="accent3"/>
                </a:solidFill>
              </a:rPr>
              <a:t>Gereja wajib memberi perhatian khusus pada pelayanan pendidikan</a:t>
            </a:r>
          </a:p>
          <a:p>
            <a:r>
              <a:rPr lang="id-ID" dirty="0" smtClean="0">
                <a:solidFill>
                  <a:schemeClr val="accent3"/>
                </a:solidFill>
              </a:rPr>
              <a:t>Gereja menyadari bahwa usaha pembaharuan mesti mulai dari diri sendiri</a:t>
            </a:r>
          </a:p>
          <a:p>
            <a:r>
              <a:rPr lang="sv-SE" dirty="0" smtClean="0">
                <a:solidFill>
                  <a:schemeClr val="accent3"/>
                </a:solidFill>
              </a:rPr>
              <a:t>prakarsa-prakarsa lain harus ditemu</a:t>
            </a:r>
            <a:r>
              <a:rPr lang="id-ID" dirty="0" smtClean="0">
                <a:solidFill>
                  <a:schemeClr val="accent3"/>
                </a:solidFill>
              </a:rPr>
              <a:t>-</a:t>
            </a:r>
            <a:r>
              <a:rPr lang="sv-SE" dirty="0" smtClean="0">
                <a:solidFill>
                  <a:schemeClr val="accent3"/>
                </a:solidFill>
              </a:rPr>
              <a:t>kan dalam pencarian bersama</a:t>
            </a:r>
            <a:endParaRPr lang="id-ID" dirty="0" smtClean="0">
              <a:solidFill>
                <a:schemeClr val="accent3"/>
              </a:solidFill>
            </a:endParaRPr>
          </a:p>
          <a:p>
            <a:r>
              <a:rPr lang="id-ID" dirty="0" smtClean="0">
                <a:solidFill>
                  <a:schemeClr val="accent3"/>
                </a:solidFill>
              </a:rPr>
              <a:t>Gereja hidup dalam harapan, bagaimanapun rusaknya lingkungan hidup kita</a:t>
            </a:r>
            <a:endParaRPr lang="id-ID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AKHIRNYA, ......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4000" dirty="0" smtClean="0">
                <a:latin typeface="Arial" pitchFamily="34" charset="0"/>
                <a:cs typeface="Arial" pitchFamily="34" charset="0"/>
              </a:rPr>
              <a:t>Gereja pada hakekatnya harus bisa mengantar umatnya untuk berdamai dengan alam dan lingkungannya untuk menjamin ekosistemnya berada dalam keseimbangan sebagaimana awal penciptaan terjadi.</a:t>
            </a:r>
            <a:endParaRPr lang="id-ID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179512"/>
          </a:xfrm>
        </p:spPr>
        <p:txBody>
          <a:bodyPr/>
          <a:lstStyle/>
          <a:p>
            <a:pPr algn="ctr"/>
            <a:r>
              <a:rPr lang="id-ID" sz="6000" b="1"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Sekian</a:t>
            </a:r>
            <a:endParaRPr lang="en-US" sz="6000" b="1"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</p:txBody>
      </p:sp>
      <p:pic>
        <p:nvPicPr>
          <p:cNvPr id="365573" name="Picture 5" descr="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97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029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81200" y="533400"/>
            <a:ext cx="5257800" cy="5715000"/>
            <a:chOff x="1248" y="336"/>
            <a:chExt cx="3312" cy="36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48" y="1680"/>
              <a:ext cx="3312" cy="2256"/>
              <a:chOff x="1392" y="1248"/>
              <a:chExt cx="3024" cy="2304"/>
            </a:xfrm>
          </p:grpSpPr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1497" y="2280"/>
              <a:ext cx="2766" cy="1272"/>
            </p:xfrm>
            <a:graphic>
              <a:graphicData uri="http://schemas.openxmlformats.org/presentationml/2006/ole">
                <p:oleObj spid="_x0000_s315394" name="Clip" r:id="rId4" imgW="5447880" imgH="2506320" progId="">
                  <p:embed/>
                </p:oleObj>
              </a:graphicData>
            </a:graphic>
          </p:graphicFrame>
          <p:sp>
            <p:nvSpPr>
              <p:cNvPr id="1035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92" y="1248"/>
                <a:ext cx="3024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d-ID" sz="20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FF9933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SELANJUTNYA</a:t>
                </a:r>
              </a:p>
              <a:p>
                <a:pPr algn="ctr"/>
                <a:r>
                  <a:rPr lang="id-ID" sz="20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FF9933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TERSERAH ANDA !</a:t>
                </a:r>
              </a:p>
            </p:txBody>
          </p:sp>
        </p:grpSp>
        <p:pic>
          <p:nvPicPr>
            <p:cNvPr id="1033" name="Picture 14" descr="SMILEY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336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5" descr="globe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" y="432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5088" name="Picture 16" descr="flame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514600"/>
            <a:ext cx="1552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orest ligh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76200"/>
            <a:ext cx="9144000" cy="68548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34000" y="5417403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Thank You  &amp;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Have a </a:t>
            </a:r>
            <a:r>
              <a:rPr lang="id-ID" sz="4000" b="1" dirty="0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blessed</a:t>
            </a:r>
            <a:r>
              <a:rPr lang="en-US" sz="4000" b="1" dirty="0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 day </a:t>
            </a:r>
            <a:endParaRPr lang="en-US" sz="4000" b="1" dirty="0">
              <a:solidFill>
                <a:srgbClr val="FFFF00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138499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DINAMIKA KEPENDUDUKAN, PERKEMBANGAN EKONOMI &amp; PERTUMBUHAN INDUSTRI MENYEBABKAN: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-208145" y="1914175"/>
            <a:ext cx="3419475" cy="2245102"/>
          </a:xfrm>
          <a:prstGeom prst="star32">
            <a:avLst>
              <a:gd name="adj" fmla="val 37514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1" dir="t"/>
          </a:scene3d>
          <a:sp3d extrusionH="430200" prstMaterial="legacyMetal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Degradasi Lingkungan Alam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825354" y="4656909"/>
            <a:ext cx="3365500" cy="2245102"/>
          </a:xfrm>
          <a:prstGeom prst="star32">
            <a:avLst>
              <a:gd name="adj" fmla="val 37500"/>
            </a:avLst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Permintaan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Lingkungan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Buatan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dll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-98516" y="4497849"/>
            <a:ext cx="3622675" cy="2475369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Pencemaran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Udara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dan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Air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(Sungai,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Danau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Laut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971800" y="3714752"/>
            <a:ext cx="3394075" cy="3626703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Sampah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Limbah</a:t>
            </a: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</a:rPr>
              <a:t> B3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</a:rPr>
              <a:t>Bahan beracun berbahaya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2717074" y="1803400"/>
            <a:ext cx="3394075" cy="2159000"/>
          </a:xfrm>
          <a:prstGeom prst="star32">
            <a:avLst>
              <a:gd name="adj" fmla="val 37500"/>
            </a:avLst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Degradasi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Lahan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&amp;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Hutan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783716" y="2305971"/>
            <a:ext cx="3394075" cy="1470025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Banjir &amp; Kekeringan 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SUMBER REFERENSI: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Susandi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2010.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Adaptasi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TOT and Workshop,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Ikatan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Alumni ITB for GCC.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CIFOR, 2010.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Pedoman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CIFOR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Hutan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REDD.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International Forestry Research, Bogor.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Digging Deeper: Decoding REDD+ Trouble in Forest? Carbon, Conflict and Communities. RECOFTC, Bangkok 2010.</a:t>
            </a:r>
          </a:p>
          <a:p>
            <a:pPr indent="-457200" algn="just"/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Iwan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Wibisono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2008. Forest 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Climate Policy Coordinator, Program </a:t>
            </a:r>
            <a:r>
              <a:rPr lang="en-GB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WWF-Indonesia.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Leathers 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Foster, 2004. Agricultural Production and the Environment. The World Food Problem. http://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www.lastfirst.net/images/product/R004548.jpg.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Newby E. John, 2007.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Sedang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WWF-Canon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http://www.wwf.or.id/powerswitch/index.php/page=ps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Promotor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KPKC, 2002.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Pemanasan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Global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Roma.</a:t>
            </a:r>
          </a:p>
          <a:p>
            <a:pPr indent="-457200" algn="just"/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457200" algn="just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Stern Nicholas, 2007.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DPR-RI, Jakarta.</a:t>
            </a:r>
          </a:p>
        </p:txBody>
      </p:sp>
    </p:spTree>
    <p:extLst>
      <p:ext uri="{BB962C8B-B14F-4D97-AF65-F5344CB8AC3E}">
        <p14:creationId xmlns:p14="http://schemas.microsoft.com/office/powerpoint/2010/main" xmlns="" val="346092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6800" y="1517650"/>
            <a:ext cx="6324600" cy="12255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Kemerosotan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SDA &amp;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Perubahan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ingkungan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idup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</a:rPr>
              <a:t>lobal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semakin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mengancam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kualitas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lingkungan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biosfer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indikatornya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 rot="377068">
            <a:off x="4114800" y="228600"/>
            <a:ext cx="4724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2932" scaled="1"/>
                </a:gradFill>
                <a:latin typeface="Impact"/>
              </a:rPr>
              <a:t>ISU-ISU  STRATEGIS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762000" y="4838700"/>
            <a:ext cx="2284413" cy="13335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Suhu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bumi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meningkat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96983" y="3119521"/>
            <a:ext cx="2435225" cy="1376279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Perubahan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pola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iklim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 rot="-302919">
            <a:off x="6172200" y="3090031"/>
            <a:ext cx="2663825" cy="220724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Kerusakan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keaneka-ragaman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hayati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menurun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 rot="712114">
            <a:off x="5539800" y="5724108"/>
            <a:ext cx="2816225" cy="545318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</a:rPr>
              <a:t>Radiasi</a:t>
            </a:r>
            <a:r>
              <a:rPr lang="id-ID" sz="2400" b="1" dirty="0" smtClean="0">
                <a:solidFill>
                  <a:srgbClr val="FFFFFF"/>
                </a:solidFill>
                <a:latin typeface="Times New Roman" pitchFamily="18" charset="0"/>
              </a:rPr>
              <a:t>, dll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429000" y="4762500"/>
            <a:ext cx="2284413" cy="1333500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117088" dir="13236078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Penipisan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Lapisan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Ozon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914400" y="2286000"/>
            <a:ext cx="228600" cy="1219200"/>
          </a:xfrm>
          <a:prstGeom prst="curvedRigh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0388" dir="9206097" algn="ctr" rotWithShape="0">
              <a:srgbClr val="FF99CC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7391400" y="2209800"/>
            <a:ext cx="381000" cy="990600"/>
          </a:xfrm>
          <a:prstGeom prst="curvedLef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0066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343400" y="2743200"/>
            <a:ext cx="304800" cy="1905000"/>
          </a:xfrm>
          <a:prstGeom prst="downArrow">
            <a:avLst>
              <a:gd name="adj1" fmla="val 41667"/>
              <a:gd name="adj2" fmla="val 103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2132261" algn="ctr" rotWithShape="0">
              <a:srgbClr val="00FF00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n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610600" cy="63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6629400"/>
            <a:ext cx="5638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http://www.icrisat.org/gt-aes/TATA/images/concern.gif</a:t>
            </a:r>
          </a:p>
        </p:txBody>
      </p:sp>
    </p:spTree>
    <p:extLst>
      <p:ext uri="{BB962C8B-B14F-4D97-AF65-F5344CB8AC3E}">
        <p14:creationId xmlns:p14="http://schemas.microsoft.com/office/powerpoint/2010/main" xmlns="" val="15815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287462" y="482600"/>
            <a:ext cx="6865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lbertus Medium" pitchFamily="34" charset="0"/>
              <a:buNone/>
            </a:pPr>
            <a:r>
              <a:rPr lang="en-GB" sz="3600" b="1" dirty="0" err="1" smtClean="0">
                <a:solidFill>
                  <a:srgbClr val="FFFF00"/>
                </a:solidFill>
                <a:latin typeface="Albertus Medium" pitchFamily="34" charset="0"/>
              </a:rPr>
              <a:t>Muncullah</a:t>
            </a:r>
            <a:r>
              <a:rPr lang="en-GB" sz="3600" b="1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Albertus Medium" pitchFamily="34" charset="0"/>
              </a:rPr>
              <a:t>berbagai</a:t>
            </a:r>
            <a:r>
              <a:rPr lang="en-GB" sz="3600" b="1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Albertus Medium" pitchFamily="34" charset="0"/>
              </a:rPr>
              <a:t>Bencana</a:t>
            </a:r>
            <a:r>
              <a:rPr lang="en-GB" sz="3600" b="1" dirty="0" smtClean="0">
                <a:solidFill>
                  <a:srgbClr val="FFFF00"/>
                </a:solidFill>
                <a:latin typeface="Albertus Medium" pitchFamily="34" charset="0"/>
              </a:rPr>
              <a:t> !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47700" y="1676401"/>
            <a:ext cx="7962900" cy="3809999"/>
          </a:xfrm>
          <a:prstGeom prst="rect">
            <a:avLst/>
          </a:prstGeom>
          <a:noFill/>
          <a:ln w="936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6550" indent="-336550"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33655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 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Bencana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adalah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peristiwa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atau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rangkaian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peristiwa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yang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mengancam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mengganggu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kehidupan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penghidupan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masyarakat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yang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disebabkan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baik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oleh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faktor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alam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/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atau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non-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alam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maupun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faktor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manusia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sehingga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mengakibatkan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timbulnya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korban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jiwa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manusia</a:t>
            </a:r>
            <a:r>
              <a:rPr lang="en-GB" sz="2800" dirty="0" smtClean="0">
                <a:solidFill>
                  <a:srgbClr val="FFFF99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99"/>
                </a:solidFill>
                <a:latin typeface="Tahoma" pitchFamily="34" charset="0"/>
              </a:rPr>
              <a:t>kerusakan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lingkungan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kerugian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harta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benda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dan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dampak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Tahoma" pitchFamily="34" charset="0"/>
              </a:rPr>
              <a:t>psikologis</a:t>
            </a:r>
            <a:r>
              <a:rPr lang="en-GB" sz="28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r>
              <a:rPr lang="en-GB" sz="28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n-GB" sz="2800" i="1" dirty="0" smtClean="0">
                <a:solidFill>
                  <a:srgbClr val="FFFFFF"/>
                </a:solidFill>
                <a:latin typeface="Tahoma" pitchFamily="34" charset="0"/>
              </a:rPr>
              <a:t>(UU 24/2007)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</a:pPr>
            <a:fld id="{D81FF7B5-2B03-409C-97DF-19DA31C673A4}" type="slidenum">
              <a:rPr lang="en-GB" sz="1400" smtClean="0">
                <a:solidFill>
                  <a:srgbClr val="FFFFFF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t>8</a:t>
            </a:fld>
            <a:endParaRPr lang="en-GB" sz="14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079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1066800"/>
          </a:xfrm>
          <a:ln>
            <a:solidFill>
              <a:srgbClr val="FF0000"/>
            </a:solidFill>
          </a:ln>
        </p:spPr>
        <p:txBody>
          <a:bodyPr anchor="b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BENCANA DAN PENYEBABNYA SALING BERKAIT SATU DENGAN LAINNYA: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3979863" cy="4470400"/>
          </a:xfrm>
        </p:spPr>
        <p:txBody>
          <a:bodyPr/>
          <a:lstStyle/>
          <a:p>
            <a:pPr marL="469900" indent="-469900"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800" u="sng" dirty="0" err="1" smtClean="0">
                <a:solidFill>
                  <a:srgbClr val="FFCC00"/>
                </a:solidFill>
                <a:latin typeface="Times New Roman" pitchFamily="18" charset="0"/>
              </a:rPr>
              <a:t>Geologi</a:t>
            </a:r>
            <a:r>
              <a:rPr lang="en-US" sz="28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8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Gempabumi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tsunami,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longsor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gerakan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tanah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800" u="sng" dirty="0" err="1" smtClean="0">
                <a:solidFill>
                  <a:srgbClr val="FFCC00"/>
                </a:solidFill>
                <a:latin typeface="Times New Roman" pitchFamily="18" charset="0"/>
              </a:rPr>
              <a:t>Hidro-meteorologi</a:t>
            </a:r>
            <a:r>
              <a:rPr lang="en-US" sz="28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8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Banjir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topan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banjir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bandang,kekeringan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</a:p>
          <a:p>
            <a:pPr marL="469900" indent="-469900"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800" u="sng" dirty="0" err="1" smtClean="0">
                <a:solidFill>
                  <a:srgbClr val="FFCC00"/>
                </a:solidFill>
                <a:latin typeface="Times New Roman" pitchFamily="18" charset="0"/>
              </a:rPr>
              <a:t>Biologi</a:t>
            </a:r>
            <a:r>
              <a:rPr lang="en-US" sz="28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8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Berbagai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penyakit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manusia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penyakit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tanaman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hewan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buClr>
                <a:srgbClr val="000000"/>
              </a:buClr>
              <a:buFont typeface="Times New Roman" pitchFamily="18" charset="0"/>
              <a:buNone/>
            </a:pPr>
            <a:endParaRPr lang="en-US" sz="36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676400"/>
            <a:ext cx="4038600" cy="4419600"/>
          </a:xfrm>
        </p:spPr>
        <p:txBody>
          <a:bodyPr/>
          <a:lstStyle/>
          <a:p>
            <a:pPr marL="469900" indent="-46990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400" u="sng" dirty="0" err="1" smtClean="0">
                <a:solidFill>
                  <a:srgbClr val="FFCC00"/>
                </a:solidFill>
                <a:latin typeface="Times New Roman" pitchFamily="18" charset="0"/>
              </a:rPr>
              <a:t>Teknologi</a:t>
            </a:r>
            <a:r>
              <a:rPr lang="en-US" sz="24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4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Kecelakaan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CC00"/>
                </a:solidFill>
                <a:latin typeface="Times New Roman" pitchFamily="18" charset="0"/>
              </a:rPr>
              <a:t>transportasi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polusi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industri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400" u="sng" dirty="0" err="1" smtClean="0">
                <a:solidFill>
                  <a:srgbClr val="FFCC00"/>
                </a:solidFill>
                <a:latin typeface="Times New Roman" pitchFamily="18" charset="0"/>
              </a:rPr>
              <a:t>Lingkungan</a:t>
            </a:r>
            <a:r>
              <a:rPr lang="en-US" sz="24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4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Kebakaran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</a:rPr>
              <a:t>,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perambahan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penggundulan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hutan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pencemaran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&amp;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kerusakan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biota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laut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marL="469900" indent="-46990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US" sz="2400" u="sng" dirty="0" err="1" smtClean="0">
                <a:solidFill>
                  <a:srgbClr val="FFCC00"/>
                </a:solidFill>
                <a:latin typeface="Times New Roman" pitchFamily="18" charset="0"/>
              </a:rPr>
              <a:t>Sosial</a:t>
            </a:r>
            <a:r>
              <a:rPr lang="en-US" sz="2400" u="sng" dirty="0" smtClean="0">
                <a:solidFill>
                  <a:srgbClr val="FFCC00"/>
                </a:solidFill>
                <a:latin typeface="Times New Roman" pitchFamily="18" charset="0"/>
              </a:rPr>
              <a:t>:</a:t>
            </a:r>
            <a:endParaRPr lang="en-US" sz="2400" u="sng" dirty="0">
              <a:solidFill>
                <a:srgbClr val="FFCC00"/>
              </a:solidFill>
              <a:latin typeface="Times New Roman" pitchFamily="18" charset="0"/>
            </a:endParaRPr>
          </a:p>
          <a:p>
            <a:pPr marL="908050" lvl="1" indent="-4365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Konflik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tumpang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tindih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penggunaan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lahan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terrorisme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CC00"/>
                </a:solidFill>
                <a:latin typeface="Times New Roman" pitchFamily="18" charset="0"/>
              </a:rPr>
              <a:t>dll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7221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C3C77C4-DF62-43CD-8BC5-85338017F427}" type="slidenum">
              <a:rPr lang="en-US" sz="1200" smtClean="0">
                <a:solidFill>
                  <a:srgbClr val="FFFFFF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36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Airplane close-up design template">
  <a:themeElements>
    <a:clrScheme name="Airplane close-up design template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Airplane close-up design templat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irplane close-up design template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Airplane close-up design template">
  <a:themeElements>
    <a:clrScheme name="Airplane close-up design template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Airplane close-up design templat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irplane close-up design template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tandard WWF Presentation">
  <a:themeElements>
    <a:clrScheme name="Standard WWF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WWF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WWF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WWF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WWF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eam">
  <a:themeElements>
    <a:clrScheme name="Beam 10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FFFF00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d-ID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d-ID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FFFF00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740</TotalTime>
  <Words>1429</Words>
  <Application>Microsoft Office PowerPoint</Application>
  <PresentationFormat>On-screen Show (4:3)</PresentationFormat>
  <Paragraphs>266</Paragraphs>
  <Slides>50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2" baseType="lpstr">
      <vt:lpstr>Default Design</vt:lpstr>
      <vt:lpstr>1_Default Design</vt:lpstr>
      <vt:lpstr>2_Default Design</vt:lpstr>
      <vt:lpstr>3_Default Design</vt:lpstr>
      <vt:lpstr>NOTEBOOK</vt:lpstr>
      <vt:lpstr>Metro</vt:lpstr>
      <vt:lpstr>4_Default Design</vt:lpstr>
      <vt:lpstr>2_Office Theme</vt:lpstr>
      <vt:lpstr>5_Default Design</vt:lpstr>
      <vt:lpstr>Airplane close-up design template</vt:lpstr>
      <vt:lpstr>1_Airplane close-up design template</vt:lpstr>
      <vt:lpstr>Standard WWF Presentation</vt:lpstr>
      <vt:lpstr>Cliff</vt:lpstr>
      <vt:lpstr>1_Cliff</vt:lpstr>
      <vt:lpstr>Horizon</vt:lpstr>
      <vt:lpstr>2_Ocean</vt:lpstr>
      <vt:lpstr>Beam</vt:lpstr>
      <vt:lpstr>1_NOTEBOOK</vt:lpstr>
      <vt:lpstr>6_Default Design</vt:lpstr>
      <vt:lpstr>1_Metro</vt:lpstr>
      <vt:lpstr>Trek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BENCANA DAN PENYEBABNYA SALING BERKAIT SATU DENGAN LAINNYA: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AKTIFITAS ILLEGAL DI DALAM KAWASAN HUTAN </vt:lpstr>
      <vt:lpstr>Slide 18</vt:lpstr>
      <vt:lpstr>Slide 19</vt:lpstr>
      <vt:lpstr>Slide 20</vt:lpstr>
      <vt:lpstr>FAKTOR-FAKTOR LAIN PENYEBAB PERUBAHAN IKLIM</vt:lpstr>
      <vt:lpstr>Slide 22</vt:lpstr>
      <vt:lpstr>Slide 23</vt:lpstr>
      <vt:lpstr>Akibat Dari Global Warming</vt:lpstr>
      <vt:lpstr>Slide 25</vt:lpstr>
      <vt:lpstr>Mekanisme Terjadinya Efek Rumah Kaca</vt:lpstr>
      <vt:lpstr>Slide 27</vt:lpstr>
      <vt:lpstr>Dampak Emisi Rumah Kaca pada lingkungan</vt:lpstr>
      <vt:lpstr>Perubahan Iklim,   Bisakah dicegah ?</vt:lpstr>
      <vt:lpstr>Pendekatan</vt:lpstr>
      <vt:lpstr>Kegiatan berskala nasional apa saja yang dapat dilakukan?</vt:lpstr>
      <vt:lpstr>Slide 32</vt:lpstr>
      <vt:lpstr>Pemetaan pola dan proyeksi perubahan iklim</vt:lpstr>
      <vt:lpstr>Reforestasi/Aforestasi lahan kritis</vt:lpstr>
      <vt:lpstr>Pengelolaan pengairan &amp; saluran irigasi</vt:lpstr>
      <vt:lpstr>Slide 36</vt:lpstr>
      <vt:lpstr>Penanaman  bakau (manggrove)  seawall</vt:lpstr>
      <vt:lpstr>Rehabilitasi Terumbu Karang  Penyerapan CO2 di laut</vt:lpstr>
      <vt:lpstr>Penyesuaian pola tanam dan penggunaan bibit pilihan</vt:lpstr>
      <vt:lpstr>Penyesuaian perencanaan infrastruktur</vt:lpstr>
      <vt:lpstr>Pemahaman perubahan cuaca ekstrim dan perubahan iklim untuk masyarakat umum</vt:lpstr>
      <vt:lpstr>Contoh Kegiatan Adaptasi  di Berbagai Negara</vt:lpstr>
      <vt:lpstr>KeSIMPULAN:</vt:lpstr>
      <vt:lpstr>APA DAN BAGAIMANA PERAN GEREJA?</vt:lpstr>
      <vt:lpstr>LANGKAH OPERASIONAL YANG DIPERLUKAN DARI GEREJA</vt:lpstr>
      <vt:lpstr>Slide 46</vt:lpstr>
      <vt:lpstr>AKHIRNYA, ......</vt:lpstr>
      <vt:lpstr>Sekian</vt:lpstr>
      <vt:lpstr>Slide 49</vt:lpstr>
      <vt:lpstr>SUMBER REFERENSI: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Dr. Ir. John FoEh</dc:creator>
  <cp:lastModifiedBy>Nando</cp:lastModifiedBy>
  <cp:revision>126</cp:revision>
  <dcterms:created xsi:type="dcterms:W3CDTF">2011-10-28T23:44:41Z</dcterms:created>
  <dcterms:modified xsi:type="dcterms:W3CDTF">2013-06-04T01:28:27Z</dcterms:modified>
</cp:coreProperties>
</file>