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3" r:id="rId2"/>
    <p:sldMasterId id="2147483795" r:id="rId3"/>
    <p:sldMasterId id="2147483819" r:id="rId4"/>
    <p:sldMasterId id="2147483831" r:id="rId5"/>
  </p:sldMasterIdLst>
  <p:notesMasterIdLst>
    <p:notesMasterId r:id="rId46"/>
  </p:notesMasterIdLst>
  <p:handoutMasterIdLst>
    <p:handoutMasterId r:id="rId47"/>
  </p:handoutMasterIdLst>
  <p:sldIdLst>
    <p:sldId id="275" r:id="rId6"/>
    <p:sldId id="299" r:id="rId7"/>
    <p:sldId id="314" r:id="rId8"/>
    <p:sldId id="315" r:id="rId9"/>
    <p:sldId id="300" r:id="rId10"/>
    <p:sldId id="301" r:id="rId11"/>
    <p:sldId id="302" r:id="rId12"/>
    <p:sldId id="303" r:id="rId13"/>
    <p:sldId id="304" r:id="rId14"/>
    <p:sldId id="308" r:id="rId15"/>
    <p:sldId id="309" r:id="rId16"/>
    <p:sldId id="316" r:id="rId17"/>
    <p:sldId id="318" r:id="rId18"/>
    <p:sldId id="310" r:id="rId19"/>
    <p:sldId id="312" r:id="rId20"/>
    <p:sldId id="313" r:id="rId21"/>
    <p:sldId id="323" r:id="rId22"/>
    <p:sldId id="325" r:id="rId23"/>
    <p:sldId id="327" r:id="rId24"/>
    <p:sldId id="326" r:id="rId25"/>
    <p:sldId id="31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40" r:id="rId34"/>
    <p:sldId id="335" r:id="rId35"/>
    <p:sldId id="337" r:id="rId36"/>
    <p:sldId id="346" r:id="rId37"/>
    <p:sldId id="338" r:id="rId38"/>
    <p:sldId id="342" r:id="rId39"/>
    <p:sldId id="343" r:id="rId40"/>
    <p:sldId id="344" r:id="rId41"/>
    <p:sldId id="345" r:id="rId42"/>
    <p:sldId id="336" r:id="rId43"/>
    <p:sldId id="347" r:id="rId44"/>
    <p:sldId id="27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2A"/>
    <a:srgbClr val="E9C8FF"/>
    <a:srgbClr val="07610B"/>
    <a:srgbClr val="2211E9"/>
    <a:srgbClr val="02010D"/>
    <a:srgbClr val="7F1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60"/>
  </p:normalViewPr>
  <p:slideViewPr>
    <p:cSldViewPr>
      <p:cViewPr>
        <p:scale>
          <a:sx n="72" d="100"/>
          <a:sy n="72" d="100"/>
        </p:scale>
        <p:origin x="-196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44CAC-B7BE-F346-9437-B790915CFD3F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3BB6E-CD91-C549-9BC9-D8BBEEFB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2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40E4-8D72-0044-B368-B5F539096B9F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BC3CB-A5C8-E647-85FB-23F2CEF56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HUTAN</a:t>
            </a:r>
            <a:r>
              <a:rPr lang="en-US" baseline="0" dirty="0" smtClean="0"/>
              <a:t> PRODUKSI = HUTAN TANAMAN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BC3CB-A5C8-E647-85FB-23F2CEF569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619341-0254-2D43-91F5-4D5BF53C81AC}" type="slidenum">
              <a:rPr lang="id-ID"/>
              <a:pPr/>
              <a:t>10</a:t>
            </a:fld>
            <a:endParaRPr lang="id-ID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1CB9E3-5939-A544-8B67-E470AAF7A543}" type="slidenum">
              <a:rPr lang="id-ID"/>
              <a:pPr/>
              <a:t>11</a:t>
            </a:fld>
            <a:endParaRPr lang="id-ID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6615"/>
            <a:ext cx="5029200" cy="406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6615"/>
            <a:ext cx="5029200" cy="406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file://localhost/%14Cover%20scan%20small.jpg%20%20%20%20%20%20%20%20%20%20%20%20%20%20%20%20%20%20%20%20%20%20%20%20%20%20%20%20%20%20%20%20%20%20%20%20%20%20%20%20%20%20%200000F460%0DDiana's%20Files%20%20%20%20%20%20%20%20%20%20%20%20%20%20%20%20%20%20B6938BE5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G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2133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c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a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b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8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Cover scan small.jpg                                           0000F460&#10;Diana's Files                  B6938BE5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03" y="0"/>
            <a:ext cx="32283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5902614" cy="1599640"/>
          </a:xfrm>
          <a:solidFill>
            <a:srgbClr val="000000"/>
          </a:solidFill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4" name="Rectangle 10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489" y="1829361"/>
            <a:ext cx="5334000" cy="3123640"/>
          </a:xfrm>
        </p:spPr>
        <p:txBody>
          <a:bodyPr/>
          <a:lstStyle>
            <a:lvl1pPr marL="0" indent="0" algn="r">
              <a:buFont typeface="Times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978" y="6401360"/>
            <a:ext cx="2209512" cy="303960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z="1000">
                <a:solidFill>
                  <a:srgbClr val="FFFFFF"/>
                </a:solidFill>
              </a:rPr>
              <a:t>© </a:t>
            </a:r>
            <a:r>
              <a:rPr lang="en-US" sz="1000" b="0">
                <a:solidFill>
                  <a:srgbClr val="FFFFFF"/>
                </a:solidFill>
              </a:rPr>
              <a:t>Copyright 2002 Prentice Hall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4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6DF2F-E723-F047-8AF7-2576608A03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8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660" indent="0">
              <a:buNone/>
              <a:defRPr sz="1600"/>
            </a:lvl2pPr>
            <a:lvl3pPr marL="817322" indent="0">
              <a:buNone/>
              <a:defRPr sz="1400"/>
            </a:lvl3pPr>
            <a:lvl4pPr marL="1225988" indent="0">
              <a:buNone/>
              <a:defRPr sz="1300"/>
            </a:lvl4pPr>
            <a:lvl5pPr marL="1634649" indent="0">
              <a:buNone/>
              <a:defRPr sz="1300"/>
            </a:lvl5pPr>
            <a:lvl6pPr marL="2043319" indent="0">
              <a:buNone/>
              <a:defRPr sz="1300"/>
            </a:lvl6pPr>
            <a:lvl7pPr marL="2451981" indent="0">
              <a:buNone/>
              <a:defRPr sz="1300"/>
            </a:lvl7pPr>
            <a:lvl8pPr marL="2860643" indent="0">
              <a:buNone/>
              <a:defRPr sz="1300"/>
            </a:lvl8pPr>
            <a:lvl9pPr marL="326930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61965-7354-9F45-9E6B-95B9952E1A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23" y="1676683"/>
            <a:ext cx="3817216" cy="441931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819" y="1676683"/>
            <a:ext cx="3817215" cy="441931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E166E-AD36-FB43-9154-BDEFC00A6C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3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660" indent="0">
              <a:buNone/>
              <a:defRPr sz="1800" b="1"/>
            </a:lvl2pPr>
            <a:lvl3pPr marL="817322" indent="0">
              <a:buNone/>
              <a:defRPr sz="1600" b="1"/>
            </a:lvl3pPr>
            <a:lvl4pPr marL="1225988" indent="0">
              <a:buNone/>
              <a:defRPr sz="1400" b="1"/>
            </a:lvl4pPr>
            <a:lvl5pPr marL="1634649" indent="0">
              <a:buNone/>
              <a:defRPr sz="1400" b="1"/>
            </a:lvl5pPr>
            <a:lvl6pPr marL="2043319" indent="0">
              <a:buNone/>
              <a:defRPr sz="1400" b="1"/>
            </a:lvl6pPr>
            <a:lvl7pPr marL="2451981" indent="0">
              <a:buNone/>
              <a:defRPr sz="1400" b="1"/>
            </a:lvl7pPr>
            <a:lvl8pPr marL="2860643" indent="0">
              <a:buNone/>
              <a:defRPr sz="1400" b="1"/>
            </a:lvl8pPr>
            <a:lvl9pPr marL="326930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4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660" indent="0">
              <a:buNone/>
              <a:defRPr sz="1800" b="1"/>
            </a:lvl2pPr>
            <a:lvl3pPr marL="817322" indent="0">
              <a:buNone/>
              <a:defRPr sz="1600" b="1"/>
            </a:lvl3pPr>
            <a:lvl4pPr marL="1225988" indent="0">
              <a:buNone/>
              <a:defRPr sz="1400" b="1"/>
            </a:lvl4pPr>
            <a:lvl5pPr marL="1634649" indent="0">
              <a:buNone/>
              <a:defRPr sz="1400" b="1"/>
            </a:lvl5pPr>
            <a:lvl6pPr marL="2043319" indent="0">
              <a:buNone/>
              <a:defRPr sz="1400" b="1"/>
            </a:lvl6pPr>
            <a:lvl7pPr marL="2451981" indent="0">
              <a:buNone/>
              <a:defRPr sz="1400" b="1"/>
            </a:lvl7pPr>
            <a:lvl8pPr marL="2860643" indent="0">
              <a:buNone/>
              <a:defRPr sz="1400" b="1"/>
            </a:lvl8pPr>
            <a:lvl9pPr marL="326930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2175344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477BC-85F5-8C4B-87C5-00AE270ACD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30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313BE-8BA8-EC40-9F10-E9903F86D0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6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566C0-0551-4A4A-9FF5-5E0461213E8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6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G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2133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kripsi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5" y="273144"/>
            <a:ext cx="3007591" cy="116261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5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08660" indent="0">
              <a:buNone/>
              <a:defRPr sz="1100"/>
            </a:lvl2pPr>
            <a:lvl3pPr marL="817322" indent="0">
              <a:buNone/>
              <a:defRPr sz="900"/>
            </a:lvl3pPr>
            <a:lvl4pPr marL="1225988" indent="0">
              <a:buNone/>
              <a:defRPr sz="800"/>
            </a:lvl4pPr>
            <a:lvl5pPr marL="1634649" indent="0">
              <a:buNone/>
              <a:defRPr sz="800"/>
            </a:lvl5pPr>
            <a:lvl6pPr marL="2043319" indent="0">
              <a:buNone/>
              <a:defRPr sz="800"/>
            </a:lvl6pPr>
            <a:lvl7pPr marL="2451981" indent="0">
              <a:buNone/>
              <a:defRPr sz="800"/>
            </a:lvl7pPr>
            <a:lvl8pPr marL="2860643" indent="0">
              <a:buNone/>
              <a:defRPr sz="800"/>
            </a:lvl8pPr>
            <a:lvl9pPr marL="326930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A75CB-EE86-9C49-9384-8D08358BDB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24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66" y="4800355"/>
            <a:ext cx="5486977" cy="567297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66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08660" indent="0">
              <a:buNone/>
              <a:defRPr sz="2500"/>
            </a:lvl2pPr>
            <a:lvl3pPr marL="817322" indent="0">
              <a:buNone/>
              <a:defRPr sz="2200"/>
            </a:lvl3pPr>
            <a:lvl4pPr marL="1225988" indent="0">
              <a:buNone/>
              <a:defRPr sz="1800"/>
            </a:lvl4pPr>
            <a:lvl5pPr marL="1634649" indent="0">
              <a:buNone/>
              <a:defRPr sz="1800"/>
            </a:lvl5pPr>
            <a:lvl6pPr marL="2043319" indent="0">
              <a:buNone/>
              <a:defRPr sz="1800"/>
            </a:lvl6pPr>
            <a:lvl7pPr marL="2451981" indent="0">
              <a:buNone/>
              <a:defRPr sz="1800"/>
            </a:lvl7pPr>
            <a:lvl8pPr marL="2860643" indent="0">
              <a:buNone/>
              <a:defRPr sz="1800"/>
            </a:lvl8pPr>
            <a:lvl9pPr marL="326930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66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08660" indent="0">
              <a:buNone/>
              <a:defRPr sz="1100"/>
            </a:lvl2pPr>
            <a:lvl3pPr marL="817322" indent="0">
              <a:buNone/>
              <a:defRPr sz="900"/>
            </a:lvl3pPr>
            <a:lvl4pPr marL="1225988" indent="0">
              <a:buNone/>
              <a:defRPr sz="800"/>
            </a:lvl4pPr>
            <a:lvl5pPr marL="1634649" indent="0">
              <a:buNone/>
              <a:defRPr sz="800"/>
            </a:lvl5pPr>
            <a:lvl6pPr marL="2043319" indent="0">
              <a:buNone/>
              <a:defRPr sz="800"/>
            </a:lvl6pPr>
            <a:lvl7pPr marL="2451981" indent="0">
              <a:buNone/>
              <a:defRPr sz="800"/>
            </a:lvl7pPr>
            <a:lvl8pPr marL="2860643" indent="0">
              <a:buNone/>
              <a:defRPr sz="800"/>
            </a:lvl8pPr>
            <a:lvl9pPr marL="326930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16CBA-5BE9-0C44-9F38-799F244D10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64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040ED-D842-B247-A0CF-CE9AB615EB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34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0512" y="228321"/>
            <a:ext cx="1942523" cy="5867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26" y="228321"/>
            <a:ext cx="5691909" cy="5867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 © Copyright 2003 Pearson Education Australia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6F204-DE28-4145-9CCA-5DF5F4C6E5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55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77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4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9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2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32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55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91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1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63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4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14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9" indent="0" algn="ctr">
              <a:buNone/>
              <a:defRPr/>
            </a:lvl3pPr>
            <a:lvl4pPr marL="1371119" indent="0" algn="ctr">
              <a:buNone/>
              <a:defRPr/>
            </a:lvl4pPr>
            <a:lvl5pPr marL="1828159" indent="0" algn="ctr">
              <a:buNone/>
              <a:defRPr/>
            </a:lvl5pPr>
            <a:lvl6pPr marL="2285199" indent="0" algn="ctr">
              <a:buNone/>
              <a:defRPr/>
            </a:lvl6pPr>
            <a:lvl7pPr marL="2742237" indent="0" algn="ctr">
              <a:buNone/>
              <a:defRPr/>
            </a:lvl7pPr>
            <a:lvl8pPr marL="3199278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40329-36FD-4D92-A354-7A6358C5E3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90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CC4B7-C529-4B76-AFBD-D96D6988EE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9" indent="0">
              <a:buNone/>
              <a:defRPr sz="1600"/>
            </a:lvl3pPr>
            <a:lvl4pPr marL="1371119" indent="0">
              <a:buNone/>
              <a:defRPr sz="1400"/>
            </a:lvl4pPr>
            <a:lvl5pPr marL="1828159" indent="0">
              <a:buNone/>
              <a:defRPr sz="1400"/>
            </a:lvl5pPr>
            <a:lvl6pPr marL="2285199" indent="0">
              <a:buNone/>
              <a:defRPr sz="1400"/>
            </a:lvl6pPr>
            <a:lvl7pPr marL="2742237" indent="0">
              <a:buNone/>
              <a:defRPr sz="1400"/>
            </a:lvl7pPr>
            <a:lvl8pPr marL="3199278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F320-3A5D-4104-B191-735BC2C1F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50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94192-A4CA-4D07-B79A-A0EDBF30E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47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A5FC-45FB-4A64-A955-EDA72F0A9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c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E679E-88EC-45FE-893E-1F4E977485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64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07636-7708-4763-9744-CAC6FBF9EE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95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F9BE2-55D2-462D-9C76-7C879C26AE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10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9" indent="0">
              <a:buNone/>
              <a:defRPr sz="2000"/>
            </a:lvl5pPr>
            <a:lvl6pPr marL="2285199" indent="0">
              <a:buNone/>
              <a:defRPr sz="2000"/>
            </a:lvl6pPr>
            <a:lvl7pPr marL="2742237" indent="0">
              <a:buNone/>
              <a:defRPr sz="2000"/>
            </a:lvl7pPr>
            <a:lvl8pPr marL="3199278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4F1C9-F6FA-4EAC-9981-C67C8E7F4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35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45387-D061-4316-ACCC-6F3614EA3E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89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651CE-0ED1-43CD-8476-8B7FAA3E5B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a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4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b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G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2133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G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2133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kripsi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7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3" Type="http://schemas.openxmlformats.org/officeDocument/2006/relationships/image" Target="../media/image12.jpeg"/><Relationship Id="rId14" Type="http://schemas.openxmlformats.org/officeDocument/2006/relationships/image" Target="file://localhost/%14Cover%20scan%20small.jpg%20%20%20%20%20%20%20%20%20%20%20%20%20%20%20%20%20%20%20%20%20%20%20%20%20%20%20%20%20%20%20%20%20%20%20%20%20%20%20%20%20%20%200000F460%0DDiana's%20Files%20%20%20%20%20%20%20%20%20%20%20%20%20%20%20%20%20%20B6938BE5/" TargetMode="Externa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7A35057-09A9-B24A-A4E0-7EA00B25CD5E}" type="datetimeFigureOut">
              <a:rPr lang="en-US"/>
              <a:pPr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2953DAA-D8DA-5A42-9BA2-38B30E8DD2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7A35057-09A9-B24A-A4E0-7EA00B25CD5E}" type="datetimeFigureOut">
              <a:rPr lang="en-US"/>
              <a:pPr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2953DAA-D8DA-5A42-9BA2-38B30E8DD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023" y="228320"/>
            <a:ext cx="7391977" cy="12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067" tIns="45536" rIns="91067" bIns="455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023" y="1676681"/>
            <a:ext cx="7772977" cy="44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067" tIns="45536" rIns="91067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3091" y="6656294"/>
            <a:ext cx="4266045" cy="20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7" tIns="45536" rIns="91067" bIns="4553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5000"/>
              </a:lnSpc>
              <a:spcAft>
                <a:spcPct val="57000"/>
              </a:spcAft>
              <a:defRPr sz="800" b="1">
                <a:latin typeface="Helvetica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charset="0"/>
              </a:rPr>
              <a:t> © Copyright 2003 Pearson Education Australia	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681"/>
            <a:ext cx="1905000" cy="22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7" tIns="45536" rIns="91067" bIns="455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</a:defRPr>
            </a:lvl1pPr>
          </a:lstStyle>
          <a:p>
            <a:fld id="{21DFE626-9B73-E143-836B-5CEF77076BF1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52977" y="1524000"/>
            <a:ext cx="8763000" cy="0"/>
          </a:xfrm>
          <a:prstGeom prst="line">
            <a:avLst/>
          </a:prstGeom>
          <a:noFill/>
          <a:ln w="381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743" tIns="40870" rIns="81743" bIns="40870" anchor="ctr"/>
          <a:lstStyle/>
          <a:p>
            <a:pPr eaLnBrk="1" hangingPunct="1"/>
            <a:endParaRPr lang="en-US" sz="24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1031" name="Picture 7" descr="Cover scan small.jpg                                           0000F460&#10;Diana's Files                  B6938BE5: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1"/>
          <a:stretch>
            <a:fillRect/>
          </a:stretch>
        </p:blipFill>
        <p:spPr bwMode="auto">
          <a:xfrm>
            <a:off x="152978" y="152681"/>
            <a:ext cx="1135785" cy="12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1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dt="0"/>
  <p:txStyles>
    <p:titleStyle>
      <a:lvl1pPr algn="l" defTabSz="910334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defTabSz="910334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ea typeface="ＭＳ Ｐゴシック" charset="0"/>
        </a:defRPr>
      </a:lvl2pPr>
      <a:lvl3pPr algn="l" defTabSz="910334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ea typeface="ＭＳ Ｐゴシック" charset="0"/>
        </a:defRPr>
      </a:lvl3pPr>
      <a:lvl4pPr algn="l" defTabSz="910334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ea typeface="ＭＳ Ｐゴシック" charset="0"/>
        </a:defRPr>
      </a:lvl4pPr>
      <a:lvl5pPr algn="l" defTabSz="910334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  <a:ea typeface="ＭＳ Ｐゴシック" charset="0"/>
        </a:defRPr>
      </a:lvl5pPr>
      <a:lvl6pPr marL="408660" algn="l" defTabSz="910979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6pPr>
      <a:lvl7pPr marL="817322" algn="l" defTabSz="910979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7pPr>
      <a:lvl8pPr marL="1225988" algn="l" defTabSz="910979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8pPr>
      <a:lvl9pPr marL="1634649" algn="l" defTabSz="910979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9pPr>
    </p:titleStyle>
    <p:bodyStyle>
      <a:lvl1pPr marL="341909" indent="-341909" algn="l" defTabSz="910334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00000"/>
        <a:buFont typeface="Times" charset="0"/>
        <a:buChar char="•"/>
        <a:defRPr sz="2400" b="1">
          <a:solidFill>
            <a:srgbClr val="CCE6B3"/>
          </a:solidFill>
          <a:latin typeface="+mn-lt"/>
          <a:ea typeface="ＭＳ Ｐゴシック" charset="0"/>
          <a:cs typeface="+mn-cs"/>
        </a:defRPr>
      </a:lvl1pPr>
      <a:lvl2pPr marL="737954" indent="-283500" algn="l" defTabSz="910334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CCE6B3"/>
          </a:solidFill>
          <a:latin typeface="+mn-lt"/>
          <a:ea typeface="ＭＳ Ｐゴシック" charset="0"/>
        </a:defRPr>
      </a:lvl2pPr>
      <a:lvl3pPr marL="1136849" indent="-226515" algn="l" defTabSz="910334" rtl="0" eaLnBrk="0" fontAlgn="base" hangingPunct="0">
        <a:spcBef>
          <a:spcPct val="20000"/>
        </a:spcBef>
        <a:spcAft>
          <a:spcPct val="0"/>
        </a:spcAft>
        <a:buFont typeface="Wingdings" charset="0"/>
        <a:buChar char="•"/>
        <a:defRPr sz="1800" b="1">
          <a:solidFill>
            <a:srgbClr val="CCE6B3"/>
          </a:solidFill>
          <a:latin typeface="+mn-lt"/>
          <a:ea typeface="ＭＳ Ｐゴシック" charset="0"/>
        </a:defRPr>
      </a:lvl3pPr>
      <a:lvl4pPr marL="1554264" indent="-226515" algn="l" defTabSz="910334" rtl="0" eaLnBrk="0" fontAlgn="base" hangingPunct="0">
        <a:spcBef>
          <a:spcPct val="20000"/>
        </a:spcBef>
        <a:spcAft>
          <a:spcPct val="0"/>
        </a:spcAft>
        <a:buFont typeface="Wingdings" charset="0"/>
        <a:buChar char="–"/>
        <a:defRPr sz="1800">
          <a:solidFill>
            <a:srgbClr val="CCE6B3"/>
          </a:solidFill>
          <a:latin typeface="+mn-lt"/>
          <a:ea typeface="ＭＳ Ｐゴシック" charset="0"/>
        </a:defRPr>
      </a:lvl4pPr>
      <a:lvl5pPr marL="1973103" indent="-227940" algn="l" defTabSz="910334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CCE6B3"/>
          </a:solidFill>
          <a:latin typeface="+mn-lt"/>
          <a:ea typeface="ＭＳ Ｐゴシック" charset="0"/>
        </a:defRPr>
      </a:lvl5pPr>
      <a:lvl6pPr marL="2382444" indent="-228465" algn="l" defTabSz="910979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6pPr>
      <a:lvl7pPr marL="2791117" indent="-228465" algn="l" defTabSz="910979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7pPr>
      <a:lvl8pPr marL="3199776" indent="-228465" algn="l" defTabSz="910979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8pPr>
      <a:lvl9pPr marL="3608440" indent="-228465" algn="l" defTabSz="910979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9pPr>
    </p:bodyStyle>
    <p:otherStyle>
      <a:defPPr>
        <a:defRPr lang="en-US"/>
      </a:defPPr>
      <a:lvl1pPr marL="0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660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7322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988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649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319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1981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0643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9305" algn="l" defTabSz="81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1EEF1019-B863-4966-9DCB-0124ED408551}" type="datetimeFigureOut">
              <a:rPr lang="id-ID" smtClean="0">
                <a:solidFill>
                  <a:prstClr val="black">
                    <a:tint val="75000"/>
                  </a:prstClr>
                </a:solidFill>
                <a:latin typeface="Bookman Old Style" pitchFamily="18" charset="0"/>
                <a:ea typeface="+mn-ea"/>
              </a:rPr>
              <a:pPr eaLnBrk="1" hangingPunct="1"/>
              <a:t>9/27/18</a:t>
            </a:fld>
            <a:endParaRPr lang="id-ID">
              <a:solidFill>
                <a:prstClr val="black">
                  <a:tint val="75000"/>
                </a:prstClr>
              </a:solidFill>
              <a:latin typeface="Bookman Old Style" pitchFamily="18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id-ID">
              <a:solidFill>
                <a:prstClr val="black">
                  <a:tint val="75000"/>
                </a:prstClr>
              </a:solidFill>
              <a:latin typeface="Bookman Old Style" pitchFamily="18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66FCCC54-0E94-4A9D-9C21-2A9A2D7B0F30}" type="slidenum">
              <a:rPr lang="id-ID" smtClean="0">
                <a:solidFill>
                  <a:prstClr val="black">
                    <a:tint val="75000"/>
                  </a:prstClr>
                </a:solidFill>
                <a:latin typeface="Bookman Old Style" pitchFamily="18" charset="0"/>
                <a:ea typeface="+mn-ea"/>
              </a:rPr>
              <a:pPr eaLnBrk="1" hangingPunct="1"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Bookman Old Style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59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F2404E66-515D-4A2D-A95A-32E5BC17C0CD}" type="slidenum">
              <a:rPr lang="en-US">
                <a:solidFill>
                  <a:srgbClr val="000000"/>
                </a:solidFill>
                <a:latin typeface="Bookman Old Style" pitchFamily="18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5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80" indent="-34278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99" indent="-22851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38" indent="-22851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78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718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58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97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37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file://localhost/%14Cover%20scan%20small.jpg%20%20%20%20%20%20%20%20%20%20%20%20%20%20%20%20%20%20%20%20%20%20%20%20%20%20%20%20%20%20%20%20%20%20%20%20%20%20%20%20%20%20%200000F460%0DDiana's%20Files%20%20%20%20%20%20%20%20%20%20%20%20%20%20%20%20%20%20B6938BE5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fao.org/forestry/plantedforests/67504/en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6" Type="http://schemas.openxmlformats.org/officeDocument/2006/relationships/image" Target="../media/image22.gif"/><Relationship Id="rId7" Type="http://schemas.openxmlformats.org/officeDocument/2006/relationships/image" Target="../media/image23.gif"/><Relationship Id="rId8" Type="http://schemas.openxmlformats.org/officeDocument/2006/relationships/image" Target="../media/image24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447800"/>
            <a:ext cx="7772400" cy="190500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i="1" dirty="0" smtClean="0">
                <a:latin typeface="Arial"/>
                <a:cs typeface="Arial"/>
              </a:rPr>
              <a:t>SUPPLY CHAIN MANAGEMENT MODEL 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DALAM PENGEMBANGAN HUTAN PRODUKSI YANG MELINDUNGI KEANEKARAGAMAN HAYATI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05000" y="3886200"/>
            <a:ext cx="5562600" cy="15240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Arial"/>
                <a:cs typeface="Arial"/>
              </a:rPr>
              <a:t>Prof. Dr. Ir. John FoEh, IPU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GUNADARMA UNIVERSITY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Jakarta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47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762000"/>
            <a:ext cx="8228160" cy="990600"/>
          </a:xfrm>
          <a:solidFill>
            <a:srgbClr val="FFFF00"/>
          </a:solidFill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d-ID" dirty="0"/>
              <a:t>Pengelolaan Hutan Lestari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832929"/>
            <a:ext cx="8228160" cy="4415471"/>
          </a:xfrm>
          <a:solidFill>
            <a:srgbClr val="CCFFCC"/>
          </a:solidFill>
          <a:ln/>
        </p:spPr>
        <p:txBody>
          <a:bodyPr/>
          <a:lstStyle/>
          <a:p>
            <a:pPr marL="390246" indent="-293764">
              <a:buSzPct val="45000"/>
              <a:buFont typeface="Wingdings" charset="0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id-ID" dirty="0"/>
              <a:t>PHL adalah suatu </a:t>
            </a:r>
            <a:r>
              <a:rPr lang="id-ID" u="sng" dirty="0"/>
              <a:t>praktek pengelolaan hutan untuk mendapatkan manfaat dan nilai-nilai sumberdaya hutan</a:t>
            </a:r>
            <a:r>
              <a:rPr lang="id-ID" dirty="0"/>
              <a:t> bagi generasi sekarang dengan tidak mengorbankan produktivitas dan kualitasnya bagi kepentingan generasi yang akan datang </a:t>
            </a:r>
            <a:r>
              <a:rPr lang="id-ID" i="1" dirty="0">
                <a:solidFill>
                  <a:srgbClr val="0000FF"/>
                </a:solidFill>
              </a:rPr>
              <a:t>(Hasil UNCED, United Nation Conference on Environment and Development di Rio de Janeiro, Brasil, 1992)</a:t>
            </a:r>
          </a:p>
        </p:txBody>
      </p:sp>
    </p:spTree>
    <p:extLst>
      <p:ext uri="{BB962C8B-B14F-4D97-AF65-F5344CB8AC3E}">
        <p14:creationId xmlns:p14="http://schemas.microsoft.com/office/powerpoint/2010/main" val="3092156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715050"/>
            <a:ext cx="8763000" cy="808950"/>
          </a:xfrm>
          <a:solidFill>
            <a:srgbClr val="FFFF00"/>
          </a:solidFill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d-ID" sz="3600" dirty="0" smtClean="0">
                <a:solidFill>
                  <a:srgbClr val="000090"/>
                </a:solidFill>
              </a:rPr>
              <a:t>KONSEP PENGELOLAAN HUTAN LESTARI (PHL)</a:t>
            </a:r>
            <a:endParaRPr lang="id-ID" sz="3600" dirty="0">
              <a:solidFill>
                <a:srgbClr val="00009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4329"/>
            <a:ext cx="8762999" cy="4644071"/>
          </a:xfrm>
          <a:solidFill>
            <a:srgbClr val="CCFFCC"/>
          </a:solidFill>
          <a:ln/>
        </p:spPr>
        <p:txBody>
          <a:bodyPr/>
          <a:lstStyle/>
          <a:p>
            <a:pPr marL="390246" indent="-293764">
              <a:buFont typeface="Times New Roman" charset="0"/>
              <a:buAutoNum type="arabicPeriod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id-ID" sz="2400" dirty="0">
                <a:latin typeface="Arial Narrow"/>
                <a:cs typeface="Arial Narrow"/>
              </a:rPr>
              <a:t>Pengelolaan hutan diarahkan untuk penggunaan sumberdaya ekosistem yang berkelanjutan </a:t>
            </a:r>
            <a:r>
              <a:rPr lang="id-ID" sz="2400" i="1" dirty="0">
                <a:solidFill>
                  <a:srgbClr val="000090"/>
                </a:solidFill>
                <a:latin typeface="Arial Narrow"/>
                <a:cs typeface="Arial Narrow"/>
              </a:rPr>
              <a:t>(sustainable use of ecosystem resources)</a:t>
            </a:r>
          </a:p>
          <a:p>
            <a:pPr marL="390246" indent="-293764">
              <a:buFont typeface="Times New Roman" charset="0"/>
              <a:buAutoNum type="arabicPeriod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id-ID" sz="2400" dirty="0">
                <a:latin typeface="Arial Narrow"/>
                <a:cs typeface="Arial Narrow"/>
              </a:rPr>
              <a:t>Pengelolaan hutan bersifat menyeluruh </a:t>
            </a:r>
            <a:r>
              <a:rPr lang="id-ID" sz="2400" i="1" dirty="0">
                <a:solidFill>
                  <a:srgbClr val="000090"/>
                </a:solidFill>
                <a:latin typeface="Arial Narrow"/>
                <a:cs typeface="Arial Narrow"/>
              </a:rPr>
              <a:t>(holistic)</a:t>
            </a:r>
          </a:p>
          <a:p>
            <a:pPr marL="390246" indent="-293764">
              <a:buFont typeface="Times New Roman" charset="0"/>
              <a:buAutoNum type="arabicPeriod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id-ID" sz="2400" dirty="0">
                <a:latin typeface="Arial Narrow"/>
                <a:cs typeface="Arial Narrow"/>
              </a:rPr>
              <a:t>Pengelolaan hutan berbasis ekosistem</a:t>
            </a:r>
            <a:r>
              <a:rPr lang="id-ID" sz="2400" i="1" dirty="0">
                <a:solidFill>
                  <a:srgbClr val="000090"/>
                </a:solidFill>
                <a:latin typeface="Arial Narrow"/>
                <a:cs typeface="Arial Narrow"/>
              </a:rPr>
              <a:t> (ecosystem based forest management)</a:t>
            </a:r>
          </a:p>
          <a:p>
            <a:pPr marL="390246" indent="-293764">
              <a:buFont typeface="Times New Roman" charset="0"/>
              <a:buAutoNum type="arabicPeriod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id-ID" sz="2400" dirty="0">
                <a:latin typeface="Arial Narrow"/>
                <a:cs typeface="Arial Narrow"/>
              </a:rPr>
              <a:t>Pengelolaan hutan dilakukan berlandaskan perspektif bentang alam </a:t>
            </a:r>
            <a:r>
              <a:rPr lang="id-ID" sz="2400" i="1" dirty="0">
                <a:solidFill>
                  <a:srgbClr val="000090"/>
                </a:solidFill>
                <a:latin typeface="Arial Narrow"/>
                <a:cs typeface="Arial Narrow"/>
              </a:rPr>
              <a:t>(landscape perspective)</a:t>
            </a:r>
          </a:p>
          <a:p>
            <a:pPr marL="390246" indent="-293764">
              <a:buFont typeface="Times New Roman" charset="0"/>
              <a:buAutoNum type="arabicPeriod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id-ID" sz="2400" dirty="0">
                <a:latin typeface="Arial Narrow"/>
                <a:cs typeface="Arial Narrow"/>
              </a:rPr>
              <a:t>Pengelolaan hutan diarahkan pada pencapaian tujuan multikriteria </a:t>
            </a:r>
            <a:r>
              <a:rPr lang="id-ID" sz="2400" i="1" dirty="0">
                <a:solidFill>
                  <a:srgbClr val="000090"/>
                </a:solidFill>
                <a:latin typeface="Arial Narrow"/>
                <a:cs typeface="Arial Narrow"/>
              </a:rPr>
              <a:t>(multiple objectives)</a:t>
            </a:r>
          </a:p>
          <a:p>
            <a:pPr marL="390246" indent="-293764">
              <a:buFont typeface="Times New Roman" charset="0"/>
              <a:buAutoNum type="arabicPeriod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id-ID" sz="2400" dirty="0">
                <a:latin typeface="Arial Narrow"/>
                <a:cs typeface="Arial Narrow"/>
              </a:rPr>
              <a:t>Pengelolaan hutan dilaksanakan dengan berlandaskan keterpaduan </a:t>
            </a:r>
            <a:r>
              <a:rPr lang="id-ID" sz="2400" i="1" dirty="0">
                <a:solidFill>
                  <a:srgbClr val="000090"/>
                </a:solidFill>
                <a:latin typeface="Arial Narrow"/>
                <a:cs typeface="Arial Narrow"/>
              </a:rPr>
              <a:t>(integrated)</a:t>
            </a:r>
          </a:p>
        </p:txBody>
      </p:sp>
    </p:spTree>
    <p:extLst>
      <p:ext uri="{BB962C8B-B14F-4D97-AF65-F5344CB8AC3E}">
        <p14:creationId xmlns:p14="http://schemas.microsoft.com/office/powerpoint/2010/main" val="4104328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00600"/>
          </a:xfrm>
          <a:solidFill>
            <a:srgbClr val="CCFFCC"/>
          </a:solidFill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id-ID" sz="2400" dirty="0" smtClean="0"/>
              <a:t>Pelibatan </a:t>
            </a:r>
            <a:r>
              <a:rPr lang="id-ID" sz="2400" dirty="0"/>
              <a:t>partisipasi seluruh pihak </a:t>
            </a:r>
            <a:r>
              <a:rPr lang="id-ID" sz="2400" dirty="0" smtClean="0"/>
              <a:t>terkait </a:t>
            </a:r>
            <a:r>
              <a:rPr lang="id-ID" sz="2400" i="1" dirty="0" smtClean="0">
                <a:solidFill>
                  <a:srgbClr val="000090"/>
                </a:solidFill>
              </a:rPr>
              <a:t>(</a:t>
            </a:r>
            <a:r>
              <a:rPr lang="id-ID" sz="2400" i="1" dirty="0" smtClean="0">
                <a:solidFill>
                  <a:srgbClr val="000090"/>
                </a:solidFill>
              </a:rPr>
              <a:t>stakeholder’s participation</a:t>
            </a:r>
            <a:r>
              <a:rPr lang="id-ID" sz="2400" i="1" dirty="0" smtClean="0">
                <a:solidFill>
                  <a:srgbClr val="000090"/>
                </a:solidFill>
              </a:rPr>
              <a:t>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sz="2400" dirty="0"/>
              <a:t>Berlandaskan hasil </a:t>
            </a:r>
            <a:r>
              <a:rPr lang="id-ID" sz="2400" dirty="0" smtClean="0"/>
              <a:t>monitoring </a:t>
            </a:r>
            <a:r>
              <a:rPr lang="id-ID" sz="2400" i="1" dirty="0" smtClean="0">
                <a:solidFill>
                  <a:srgbClr val="000090"/>
                </a:solidFill>
              </a:rPr>
              <a:t>(monitoring based)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sz="2400" dirty="0" smtClean="0"/>
              <a:t>Bersifat adaptif terhadap kompleksitas ekosistem </a:t>
            </a:r>
            <a:r>
              <a:rPr lang="id-ID" sz="2400" i="1" dirty="0" smtClean="0">
                <a:solidFill>
                  <a:srgbClr val="000090"/>
                </a:solidFill>
              </a:rPr>
              <a:t>(adaptive to ecosystem complexity)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sz="2400" dirty="0" smtClean="0"/>
              <a:t>Berlandaskan ilmu pengetahuan yang logis dan baik </a:t>
            </a:r>
            <a:r>
              <a:rPr lang="id-ID" sz="2400" i="1" dirty="0" smtClean="0">
                <a:solidFill>
                  <a:srgbClr val="000090"/>
                </a:solidFill>
              </a:rPr>
              <a:t>(good and logic knowledge) </a:t>
            </a:r>
            <a:endParaRPr lang="id-ID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id-ID" sz="2400" dirty="0" smtClean="0"/>
              <a:t>Mempertimbangkan </a:t>
            </a:r>
            <a:r>
              <a:rPr lang="id-ID" sz="2400" dirty="0"/>
              <a:t>pengetahuan, emosi dan reaksi moral para pihak dalam pengambilan </a:t>
            </a:r>
            <a:r>
              <a:rPr lang="id-ID" sz="2400" dirty="0" smtClean="0"/>
              <a:t>keputusan </a:t>
            </a:r>
            <a:r>
              <a:rPr lang="id-ID" sz="2400" i="1" dirty="0" smtClean="0">
                <a:solidFill>
                  <a:srgbClr val="000090"/>
                </a:solidFill>
              </a:rPr>
              <a:t>(consideration of stakeholder knowledge, emotion and moral reaction)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sz="2400" dirty="0" smtClean="0"/>
              <a:t>Mengedepankan </a:t>
            </a:r>
            <a:r>
              <a:rPr lang="id-ID" sz="2400" dirty="0"/>
              <a:t>pencegahan dan </a:t>
            </a:r>
            <a:r>
              <a:rPr lang="id-ID" sz="2400" dirty="0" smtClean="0"/>
              <a:t>kehati-hatian </a:t>
            </a:r>
            <a:r>
              <a:rPr lang="id-ID" sz="2400" i="1" dirty="0" smtClean="0">
                <a:solidFill>
                  <a:srgbClr val="000090"/>
                </a:solidFill>
              </a:rPr>
              <a:t>(put forward caution and prevention)</a:t>
            </a:r>
            <a:endParaRPr lang="en-US" sz="24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47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</p:spPr>
        <p:txBody>
          <a:bodyPr/>
          <a:lstStyle/>
          <a:p>
            <a:pPr lvl="0"/>
            <a:r>
              <a:rPr lang="en-US" sz="3200" b="1" dirty="0" err="1" smtClean="0">
                <a:solidFill>
                  <a:schemeClr val="tx2"/>
                </a:solidFill>
                <a:latin typeface="Arial"/>
                <a:cs typeface="Arial"/>
              </a:rPr>
              <a:t>Diperlukan</a:t>
            </a:r>
            <a:r>
              <a:rPr lang="en-US" sz="32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/>
                <a:cs typeface="Arial"/>
              </a:rPr>
              <a:t>suatu</a:t>
            </a:r>
            <a:r>
              <a:rPr lang="en-US" sz="32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/>
                <a:cs typeface="Arial"/>
              </a:rPr>
              <a:t>kebijakan</a:t>
            </a:r>
            <a:r>
              <a:rPr lang="en-US" sz="32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/>
                <a:cs typeface="Arial"/>
              </a:rPr>
              <a:t>kehutanan</a:t>
            </a:r>
            <a:r>
              <a:rPr lang="en-US" sz="3200" b="1" dirty="0">
                <a:solidFill>
                  <a:schemeClr val="tx2"/>
                </a:solidFill>
                <a:latin typeface="Arial"/>
                <a:cs typeface="Arial"/>
              </a:rPr>
              <a:t> yang </a:t>
            </a:r>
            <a:r>
              <a:rPr lang="en-US" sz="3200" b="1" dirty="0" err="1">
                <a:solidFill>
                  <a:schemeClr val="tx2"/>
                </a:solidFill>
                <a:latin typeface="Arial"/>
                <a:cs typeface="Arial"/>
              </a:rPr>
              <a:t>melindungi</a:t>
            </a:r>
            <a:r>
              <a:rPr lang="en-US" sz="32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/>
                <a:cs typeface="Arial"/>
              </a:rPr>
              <a:t>keanekaragaman</a:t>
            </a:r>
            <a:r>
              <a:rPr lang="en-US" sz="32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/>
                <a:cs typeface="Arial"/>
              </a:rPr>
              <a:t>hayati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  <a:solidFill>
            <a:srgbClr val="CCFFCC"/>
          </a:solidFill>
          <a:ln>
            <a:solidFill>
              <a:srgbClr val="000090"/>
            </a:solidFill>
          </a:ln>
        </p:spPr>
        <p:txBody>
          <a:bodyPr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Rubah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pola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pikir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Hutan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sebagai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RENEWABLE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NON RENEWABLE RESOURCES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untuk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membangun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sikap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HATI-HATI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BIJAKSANA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Kembangkan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secara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profesional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TIMBER ESTATE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Berbasis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EKOSISTEM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dengan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unit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pengelolaan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KPH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Perkebunan HUTAN TANAMAN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menjadi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satu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unit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KPH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KPH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sebagai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hasil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RESTORASI EKOSISTEM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terutama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dengan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jenis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lokal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pada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gilirannya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;</a:t>
            </a:r>
          </a:p>
          <a:p>
            <a:r>
              <a:rPr lang="en-US" sz="2400" dirty="0" err="1"/>
              <a:t>M</a:t>
            </a:r>
            <a:r>
              <a:rPr lang="en-US" sz="2400" dirty="0" err="1" smtClean="0"/>
              <a:t>emberi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r>
              <a:rPr lang="en-US" sz="2400" dirty="0" smtClean="0"/>
              <a:t> </a:t>
            </a:r>
            <a:r>
              <a:rPr lang="en-US" sz="2400" dirty="0" err="1"/>
              <a:t>kayu</a:t>
            </a:r>
            <a:r>
              <a:rPr lang="en-US" sz="2400" dirty="0"/>
              <a:t>,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tata</a:t>
            </a:r>
            <a:r>
              <a:rPr lang="en-US" sz="2400" dirty="0" smtClean="0"/>
              <a:t> </a:t>
            </a:r>
            <a:r>
              <a:rPr lang="en-US" sz="2400" dirty="0"/>
              <a:t>air, </a:t>
            </a:r>
            <a:r>
              <a:rPr lang="en-US" sz="2400" i="1" dirty="0" smtClean="0"/>
              <a:t>high carbon stock, </a:t>
            </a:r>
            <a:r>
              <a:rPr lang="en-US" sz="2400" dirty="0" smtClean="0"/>
              <a:t>habitat </a:t>
            </a:r>
            <a:r>
              <a:rPr lang="en-US" sz="2400" dirty="0" err="1" smtClean="0"/>
              <a:t>margasatwa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80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SEPERTI APAKAH EKOSISTEM HUTAN DENGAN JASA LINGKUNGAN YANG TINGGI ?</a:t>
            </a: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9624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endParaRPr lang="en-US" sz="1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"/>
                <a:cs typeface="Arial"/>
              </a:rPr>
              <a:t>Suatu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kawasan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Arial"/>
                <a:cs typeface="Arial"/>
              </a:rPr>
              <a:t>Hutan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Arial"/>
                <a:cs typeface="Arial"/>
              </a:rPr>
              <a:t>Tanaman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Arial"/>
                <a:cs typeface="Arial"/>
              </a:rPr>
              <a:t>dengan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Arial"/>
                <a:cs typeface="Arial"/>
              </a:rPr>
              <a:t>Ekosistem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Arial"/>
                <a:cs typeface="Arial"/>
              </a:rPr>
              <a:t>Alami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berfungsi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sebagai</a:t>
            </a:r>
            <a:r>
              <a:rPr lang="en-US" dirty="0" smtClean="0">
                <a:latin typeface="Arial"/>
                <a:cs typeface="Arial"/>
              </a:rPr>
              <a:t> habitat </a:t>
            </a:r>
            <a:r>
              <a:rPr lang="en-US" dirty="0" err="1" smtClean="0">
                <a:latin typeface="Arial"/>
                <a:cs typeface="Arial"/>
              </a:rPr>
              <a:t>bagi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hewan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manusia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mengatur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kualitas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udara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suhu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siklus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karbon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melindungi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tanah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kualitas</a:t>
            </a:r>
            <a:r>
              <a:rPr lang="en-US" dirty="0" smtClean="0">
                <a:latin typeface="Arial"/>
                <a:cs typeface="Arial"/>
              </a:rPr>
              <a:t> air, </a:t>
            </a:r>
            <a:r>
              <a:rPr lang="en-US" dirty="0" err="1" smtClean="0">
                <a:latin typeface="Arial"/>
                <a:cs typeface="Arial"/>
              </a:rPr>
              <a:t>membantu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mitigasi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perubahan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iklim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lagi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29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  <a:solidFill>
            <a:srgbClr val="FFFF00"/>
          </a:solidFill>
        </p:spPr>
        <p:txBody>
          <a:bodyPr/>
          <a:lstStyle/>
          <a:p>
            <a:r>
              <a:rPr lang="en-US" sz="2800" b="1" dirty="0" smtClean="0">
                <a:latin typeface="Arial"/>
                <a:cs typeface="Arial"/>
              </a:rPr>
              <a:t>ARAH KEBIJAKAN YANG PERLU DITEMPUH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1"/>
          </a:xfrm>
          <a:solidFill>
            <a:srgbClr val="CCFFCC"/>
          </a:solidFill>
        </p:spPr>
        <p:txBody>
          <a:bodyPr/>
          <a:lstStyle/>
          <a:p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Multi Strategic Business Unit </a:t>
            </a:r>
            <a:r>
              <a:rPr lang="en-US" sz="2400" dirty="0" smtClean="0">
                <a:latin typeface="Arial"/>
                <a:cs typeface="Arial"/>
              </a:rPr>
              <a:t>yang </a:t>
            </a:r>
            <a:r>
              <a:rPr lang="en-US" sz="2400" dirty="0" err="1" smtClean="0">
                <a:latin typeface="Arial"/>
                <a:cs typeface="Arial"/>
              </a:rPr>
              <a:t>berorientasi</a:t>
            </a:r>
            <a:r>
              <a:rPr lang="en-US" sz="2400" dirty="0" smtClean="0">
                <a:latin typeface="Arial"/>
                <a:cs typeface="Arial"/>
              </a:rPr>
              <a:t> KPHP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Berbasis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Masyarakat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setempat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Pengembangan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HHBK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Jasa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Lingkungan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untuk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mempertahankan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keanekaragaman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hayati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Peningkatan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  <a:latin typeface="Arial"/>
                <a:cs typeface="Arial"/>
              </a:rPr>
              <a:t>produktivitas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  <a:latin typeface="Arial"/>
                <a:cs typeface="Arial"/>
              </a:rPr>
              <a:t>kayu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  <a:latin typeface="Arial"/>
                <a:cs typeface="Arial"/>
              </a:rPr>
              <a:t>tanaman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secara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intensif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rekayasa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genetika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pada</a:t>
            </a:r>
            <a:r>
              <a:rPr lang="en-US" sz="2400" dirty="0" smtClean="0">
                <a:latin typeface="Arial"/>
                <a:cs typeface="Arial"/>
              </a:rPr>
              <a:t> plot-plot </a:t>
            </a:r>
            <a:r>
              <a:rPr lang="en-US" sz="2400" dirty="0" err="1" smtClean="0">
                <a:latin typeface="Arial"/>
                <a:cs typeface="Arial"/>
              </a:rPr>
              <a:t>tertentu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Pengembangan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agroforestry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untuk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mendukung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ketahanan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serta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melibatkan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multi </a:t>
            </a:r>
            <a:r>
              <a:rPr lang="en-US" sz="2400" i="1" dirty="0" err="1" smtClean="0">
                <a:solidFill>
                  <a:srgbClr val="000090"/>
                </a:solidFill>
                <a:latin typeface="Arial"/>
                <a:cs typeface="Arial"/>
              </a:rPr>
              <a:t>pihak</a:t>
            </a:r>
            <a:endParaRPr lang="en-US" sz="24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Pengembangan</a:t>
            </a:r>
            <a:r>
              <a:rPr lang="en-US" sz="2400" dirty="0" smtClean="0">
                <a:latin typeface="Arial"/>
                <a:cs typeface="Arial"/>
              </a:rPr>
              <a:t> unit-unit </a:t>
            </a:r>
            <a:r>
              <a:rPr lang="en-US" sz="2400" dirty="0" err="1" smtClean="0">
                <a:latin typeface="Arial"/>
                <a:cs typeface="Arial"/>
              </a:rPr>
              <a:t>bisnis</a:t>
            </a:r>
            <a:r>
              <a:rPr lang="en-US" sz="2400" dirty="0" smtClean="0">
                <a:latin typeface="Arial"/>
                <a:cs typeface="Arial"/>
              </a:rPr>
              <a:t> yang </a:t>
            </a:r>
            <a:r>
              <a:rPr lang="en-US" sz="2400" dirty="0" err="1" smtClean="0">
                <a:latin typeface="Arial"/>
                <a:cs typeface="Arial"/>
              </a:rPr>
              <a:t>didukung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koperasi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dunia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usaha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bagian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dari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corporate social responsibility</a:t>
            </a:r>
            <a:endParaRPr lang="en-US" sz="24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50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2800" b="1" dirty="0" smtClean="0">
                <a:latin typeface="Arial"/>
                <a:cs typeface="Arial"/>
              </a:rPr>
              <a:t>PRINSIP-PRINSIP PEMBANGUNAN HUTAN TANAMAN YANG MELINDUNGI </a:t>
            </a:r>
            <a:r>
              <a:rPr lang="en-US" sz="2800" b="1" i="1" dirty="0" smtClean="0">
                <a:solidFill>
                  <a:srgbClr val="FF0000"/>
                </a:solidFill>
                <a:latin typeface="Arial"/>
                <a:cs typeface="Arial"/>
              </a:rPr>
              <a:t>BIODIVERSITY</a:t>
            </a:r>
            <a:endParaRPr lang="en-US" sz="28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1"/>
            <a:ext cx="8686800" cy="4114800"/>
          </a:xfrm>
          <a:solidFill>
            <a:srgbClr val="CCFFCC"/>
          </a:solidFill>
        </p:spPr>
        <p:txBody>
          <a:bodyPr/>
          <a:lstStyle/>
          <a:p>
            <a:r>
              <a:rPr lang="id-ID" sz="2800" dirty="0"/>
              <a:t>P</a:t>
            </a:r>
            <a:r>
              <a:rPr lang="id-ID" sz="2800" dirty="0" smtClean="0"/>
              <a:t>enggunaan </a:t>
            </a:r>
            <a:r>
              <a:rPr lang="id-ID" sz="2800" dirty="0"/>
              <a:t>sumberdaya </a:t>
            </a:r>
            <a:r>
              <a:rPr lang="id-ID" sz="2800" dirty="0" smtClean="0"/>
              <a:t>ekosistem secara berkelanjutan</a:t>
            </a:r>
          </a:p>
          <a:p>
            <a:r>
              <a:rPr lang="en-US" sz="2800" dirty="0" smtClean="0"/>
              <a:t>Pembangunan </a:t>
            </a:r>
            <a:r>
              <a:rPr lang="en-US" sz="2800" dirty="0" err="1"/>
              <a:t>b</a:t>
            </a:r>
            <a:r>
              <a:rPr lang="en-US" sz="2800" dirty="0" err="1" smtClean="0"/>
              <a:t>erkelanjutan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comprehensive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timbal</a:t>
            </a:r>
            <a:r>
              <a:rPr lang="en-US" sz="2800" dirty="0" smtClean="0"/>
              <a:t> </a:t>
            </a:r>
            <a:r>
              <a:rPr lang="en-US" sz="2800" dirty="0" err="1" smtClean="0"/>
              <a:t>balik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aspek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,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endParaRPr lang="en-US" sz="2800" dirty="0" smtClean="0"/>
          </a:p>
          <a:p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ekosistem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berlandaskan</a:t>
            </a:r>
            <a:r>
              <a:rPr lang="en-US" sz="2800" dirty="0" smtClean="0"/>
              <a:t> </a:t>
            </a:r>
            <a:r>
              <a:rPr lang="en-US" sz="2800" dirty="0" err="1" smtClean="0"/>
              <a:t>perspekif</a:t>
            </a:r>
            <a:r>
              <a:rPr lang="en-US" sz="2800" dirty="0" smtClean="0"/>
              <a:t> </a:t>
            </a:r>
            <a:r>
              <a:rPr lang="en-US" sz="2800" dirty="0" err="1" smtClean="0"/>
              <a:t>bentang</a:t>
            </a:r>
            <a:r>
              <a:rPr lang="en-US" sz="2800" dirty="0" smtClean="0"/>
              <a:t> </a:t>
            </a:r>
            <a:r>
              <a:rPr lang="en-US" sz="2800" dirty="0" err="1" smtClean="0"/>
              <a:t>alam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id-ID" sz="2800" dirty="0" smtClean="0"/>
              <a:t>diarahkan </a:t>
            </a:r>
            <a:r>
              <a:rPr lang="id-ID" sz="2800" dirty="0"/>
              <a:t>pada pencapaian tujuan ganda </a:t>
            </a:r>
            <a:r>
              <a:rPr lang="id-ID" sz="2800" i="1" dirty="0">
                <a:solidFill>
                  <a:srgbClr val="FF0000"/>
                </a:solidFill>
              </a:rPr>
              <a:t>(multiple objective)</a:t>
            </a:r>
            <a:br>
              <a:rPr lang="id-ID" sz="2800" i="1" dirty="0">
                <a:solidFill>
                  <a:srgbClr val="FF0000"/>
                </a:solidFill>
              </a:rPr>
            </a:br>
            <a:r>
              <a:rPr lang="id-ID" sz="2800" dirty="0" smtClean="0"/>
              <a:t>Berlandaskan </a:t>
            </a:r>
            <a:r>
              <a:rPr lang="id-ID" sz="2800" dirty="0"/>
              <a:t>keterpaduan </a:t>
            </a:r>
            <a:r>
              <a:rPr lang="id-ID" sz="2800" i="1" dirty="0">
                <a:solidFill>
                  <a:srgbClr val="FF0000"/>
                </a:solidFill>
              </a:rPr>
              <a:t>(integrated)</a:t>
            </a:r>
            <a:br>
              <a:rPr lang="id-ID" sz="2800" i="1" dirty="0">
                <a:solidFill>
                  <a:srgbClr val="FF0000"/>
                </a:solidFill>
              </a:rPr>
            </a:br>
            <a:endParaRPr lang="id-ID" sz="28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6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2400" b="1" dirty="0" smtClean="0">
                <a:latin typeface="Arial"/>
                <a:cs typeface="Arial"/>
              </a:rPr>
              <a:t>MODEL PENGEMBANGAN HUTAN TANAMAN YANG MELINDUNGI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“BIODIVERSITY”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3733800"/>
          </a:xfrm>
          <a:solidFill>
            <a:srgbClr val="CCFFC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just"/>
            <a:r>
              <a:rPr lang="en-US" sz="2800" dirty="0" err="1" smtClean="0">
                <a:cs typeface="Arial"/>
              </a:rPr>
              <a:t>Dapat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dikembangkan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dengan</a:t>
            </a:r>
            <a:r>
              <a:rPr lang="en-US" sz="2800" dirty="0" smtClean="0">
                <a:cs typeface="Arial"/>
              </a:rPr>
              <a:t> model KPH yang </a:t>
            </a:r>
            <a:r>
              <a:rPr lang="en-US" sz="2800" dirty="0" err="1" smtClean="0">
                <a:cs typeface="Arial"/>
              </a:rPr>
              <a:t>berorientasi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cs typeface="Arial"/>
              </a:rPr>
              <a:t>Multibusiness</a:t>
            </a:r>
            <a:r>
              <a:rPr lang="en-US" sz="2800" b="1" i="1" dirty="0" smtClean="0">
                <a:solidFill>
                  <a:srgbClr val="FF0000"/>
                </a:solidFill>
                <a:cs typeface="Arial"/>
              </a:rPr>
              <a:t> Corporation</a:t>
            </a:r>
          </a:p>
          <a:p>
            <a:pPr algn="just"/>
            <a:r>
              <a:rPr lang="en-US" sz="2800" b="1" i="1" dirty="0" smtClean="0">
                <a:cs typeface="Arial"/>
              </a:rPr>
              <a:t>KPH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sebagai</a:t>
            </a:r>
            <a:r>
              <a:rPr lang="en-US" sz="2800" dirty="0" smtClean="0">
                <a:cs typeface="Arial"/>
              </a:rPr>
              <a:t> unit </a:t>
            </a:r>
            <a:r>
              <a:rPr lang="en-US" sz="2800" dirty="0" err="1" smtClean="0">
                <a:cs typeface="Arial"/>
              </a:rPr>
              <a:t>wilayah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pengelolaan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hutan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terkecil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dibentuk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sebagai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sebuah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b="1" i="1" dirty="0" err="1" smtClean="0">
                <a:cs typeface="Arial"/>
              </a:rPr>
              <a:t>Korporat</a:t>
            </a:r>
            <a:r>
              <a:rPr lang="en-US" sz="2800" dirty="0" smtClean="0">
                <a:cs typeface="Arial"/>
              </a:rPr>
              <a:t> yang </a:t>
            </a:r>
            <a:r>
              <a:rPr lang="en-US" sz="2800" dirty="0" err="1" smtClean="0">
                <a:cs typeface="Arial"/>
              </a:rPr>
              <a:t>membawahi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berbagai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cs typeface="Arial"/>
              </a:rPr>
              <a:t>Strategic Business Unit</a:t>
            </a:r>
            <a:r>
              <a:rPr lang="en-US" sz="28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sz="2800" dirty="0" smtClean="0">
                <a:cs typeface="Arial"/>
              </a:rPr>
              <a:t>yang </a:t>
            </a:r>
            <a:r>
              <a:rPr lang="en-US" sz="2800" dirty="0" err="1" smtClean="0">
                <a:cs typeface="Arial"/>
              </a:rPr>
              <a:t>dikelola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oleh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masyarakat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setempat</a:t>
            </a:r>
            <a:endParaRPr lang="en-US" sz="2800" dirty="0" smtClean="0">
              <a:cs typeface="Arial"/>
            </a:endParaRPr>
          </a:p>
          <a:p>
            <a:pPr algn="just"/>
            <a:r>
              <a:rPr lang="en-US" sz="2800" dirty="0" smtClean="0">
                <a:cs typeface="Arial"/>
              </a:rPr>
              <a:t>Multi </a:t>
            </a:r>
            <a:r>
              <a:rPr lang="en-US" sz="2800" dirty="0" err="1" smtClean="0">
                <a:cs typeface="Arial"/>
              </a:rPr>
              <a:t>fungsi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hutan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dimaksud</a:t>
            </a:r>
            <a:r>
              <a:rPr lang="en-US" sz="2800" dirty="0" smtClean="0">
                <a:cs typeface="Arial"/>
              </a:rPr>
              <a:t>, </a:t>
            </a:r>
            <a:r>
              <a:rPr lang="en-US" sz="2800" dirty="0" err="1" smtClean="0">
                <a:cs typeface="Arial"/>
              </a:rPr>
              <a:t>masing-masing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dikelola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dalam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bentuk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cs typeface="Arial"/>
              </a:rPr>
              <a:t>satuan-satuan</a:t>
            </a:r>
            <a:r>
              <a:rPr lang="en-US" sz="2800" b="1" i="1" dirty="0" smtClean="0">
                <a:solidFill>
                  <a:srgbClr val="FF0000"/>
                </a:solidFill>
                <a:cs typeface="Arial"/>
              </a:rPr>
              <a:t> unit </a:t>
            </a:r>
            <a:r>
              <a:rPr lang="en-US" sz="2800" b="1" i="1" dirty="0" err="1" smtClean="0">
                <a:solidFill>
                  <a:srgbClr val="FF0000"/>
                </a:solidFill>
                <a:cs typeface="Arial"/>
              </a:rPr>
              <a:t>bisnis</a:t>
            </a:r>
            <a:r>
              <a:rPr lang="en-US" sz="2800" b="1" i="1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tersendiri</a:t>
            </a:r>
            <a:r>
              <a:rPr lang="en-US" sz="2800" dirty="0" smtClean="0">
                <a:cs typeface="Arial"/>
              </a:rPr>
              <a:t>.</a:t>
            </a:r>
            <a:endParaRPr lang="en-US" sz="2800" b="1" i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2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689273" cy="9144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latin typeface="Arial"/>
                <a:cs typeface="Arial"/>
              </a:rPr>
              <a:t>Model </a:t>
            </a:r>
            <a:r>
              <a:rPr lang="en-US" sz="2800" dirty="0" err="1" smtClean="0">
                <a:latin typeface="Arial"/>
                <a:cs typeface="Arial"/>
              </a:rPr>
              <a:t>Organisasi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Pengelolaan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Suatu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Kawasan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Hutan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Multifungsi</a:t>
            </a:r>
            <a:r>
              <a:rPr lang="en-US" sz="2800" dirty="0" smtClean="0">
                <a:latin typeface="Arial"/>
                <a:cs typeface="Arial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3"/>
          <a:stretch>
            <a:fillRect/>
          </a:stretch>
        </p:blipFill>
        <p:spPr bwMode="auto">
          <a:xfrm>
            <a:off x="0" y="1538009"/>
            <a:ext cx="9144000" cy="531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7239000" y="6629682"/>
            <a:ext cx="1905000" cy="2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30" rIns="91056" bIns="45530"/>
          <a:lstStyle/>
          <a:p>
            <a:pPr algn="r" defTabSz="910227"/>
            <a:fld id="{AC2045A5-FF37-C94C-B692-175BCCCBCFD6}" type="slidenum">
              <a:rPr lang="en-US" sz="1400">
                <a:solidFill>
                  <a:srgbClr val="FFFFFF"/>
                </a:solidFill>
                <a:latin typeface="Times" charset="0"/>
                <a:cs typeface="Arial" charset="0"/>
              </a:rPr>
              <a:pPr algn="r" defTabSz="910227"/>
              <a:t>18</a:t>
            </a:fld>
            <a:endParaRPr lang="en-US" sz="14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58374" name="Rectangle 11"/>
          <p:cNvSpPr>
            <a:spLocks noChangeArrowheads="1"/>
          </p:cNvSpPr>
          <p:nvPr/>
        </p:nvSpPr>
        <p:spPr bwMode="auto">
          <a:xfrm>
            <a:off x="7239000" y="6629682"/>
            <a:ext cx="1905000" cy="2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30" rIns="91056" bIns="45530"/>
          <a:lstStyle/>
          <a:p>
            <a:pPr algn="r" defTabSz="910227"/>
            <a:fld id="{BF3540DB-C3AF-884F-803A-C4B8FCA7096F}" type="slidenum">
              <a:rPr lang="en-US" sz="1400">
                <a:solidFill>
                  <a:srgbClr val="FFFFFF"/>
                </a:solidFill>
                <a:latin typeface="Times" charset="0"/>
                <a:cs typeface="Arial" charset="0"/>
              </a:rPr>
              <a:pPr algn="r" defTabSz="910227"/>
              <a:t>18</a:t>
            </a:fld>
            <a:endParaRPr lang="en-US" sz="14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58375" name="Line 12"/>
          <p:cNvSpPr>
            <a:spLocks noChangeShapeType="1"/>
          </p:cNvSpPr>
          <p:nvPr/>
        </p:nvSpPr>
        <p:spPr bwMode="auto">
          <a:xfrm>
            <a:off x="138545" y="1411941"/>
            <a:ext cx="8763000" cy="0"/>
          </a:xfrm>
          <a:prstGeom prst="line">
            <a:avLst/>
          </a:prstGeom>
          <a:noFill/>
          <a:ln w="381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733" tIns="40865" rIns="81733" bIns="40865" anchor="ctr"/>
          <a:lstStyle/>
          <a:p>
            <a:pPr eaLnBrk="1" hangingPunct="1"/>
            <a:endParaRPr lang="en-US" sz="24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918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5455" y="381000"/>
            <a:ext cx="7391977" cy="874059"/>
          </a:xfrm>
        </p:spPr>
        <p:txBody>
          <a:bodyPr/>
          <a:lstStyle/>
          <a:p>
            <a:pPr algn="ctr" eaLnBrk="1" hangingPunct="1"/>
            <a:r>
              <a:rPr lang="id-ID" sz="3200" dirty="0" smtClean="0">
                <a:latin typeface="Arial"/>
                <a:cs typeface="Arial"/>
              </a:rPr>
              <a:t/>
            </a:r>
            <a:br>
              <a:rPr lang="id-ID" sz="3200" dirty="0" smtClean="0">
                <a:latin typeface="Arial"/>
                <a:cs typeface="Arial"/>
              </a:rPr>
            </a:br>
            <a:r>
              <a:rPr lang="id-ID" sz="3200" dirty="0" smtClean="0">
                <a:latin typeface="Arial"/>
                <a:cs typeface="Arial"/>
              </a:rPr>
              <a:t>BEBERAPA KETENTUAN PELAKSANAAN: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232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818" y="1447800"/>
            <a:ext cx="8728364" cy="5257800"/>
          </a:xfrm>
          <a:ln>
            <a:solidFill>
              <a:srgbClr val="FF6600"/>
            </a:solidFill>
          </a:ln>
        </p:spPr>
        <p:txBody>
          <a:bodyPr/>
          <a:lstStyle/>
          <a:p>
            <a:pPr defTabSz="816309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Optimalisasi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nilai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bisnis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semua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potensi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ada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kawasan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hutan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tanaman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dibangun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defTabSz="816309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b="1" dirty="0" err="1" smtClean="0">
                <a:solidFill>
                  <a:schemeClr val="accent3"/>
                </a:solidFill>
                <a:latin typeface="Arial"/>
                <a:cs typeface="Arial"/>
              </a:rPr>
              <a:t>Pengembangan</a:t>
            </a:r>
            <a:r>
              <a:rPr lang="en-US" b="1" i="1" dirty="0" smtClean="0">
                <a:solidFill>
                  <a:schemeClr val="folHlink"/>
                </a:solidFill>
                <a:latin typeface="Arial"/>
                <a:cs typeface="Arial"/>
              </a:rPr>
              <a:t> strategic </a:t>
            </a:r>
            <a:r>
              <a:rPr lang="en-US" b="1" i="1" dirty="0">
                <a:solidFill>
                  <a:schemeClr val="folHlink"/>
                </a:solidFill>
                <a:latin typeface="Arial"/>
                <a:cs typeface="Arial"/>
              </a:rPr>
              <a:t>business units</a:t>
            </a:r>
            <a:r>
              <a:rPr lang="en-US" dirty="0">
                <a:solidFill>
                  <a:schemeClr val="folHlin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Arial"/>
                <a:cs typeface="Arial"/>
              </a:rPr>
              <a:t>–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yaitu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defTabSz="816309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uatu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unit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bisnis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"/>
                <a:cs typeface="Arial"/>
              </a:rPr>
              <a:t>independent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strateginya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ditentukan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oleh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unit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tersebut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satu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korporasi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(KPH)</a:t>
            </a:r>
          </a:p>
          <a:p>
            <a:pPr defTabSz="816309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/>
                <a:cs typeface="Arial"/>
              </a:rPr>
              <a:t>Unit </a:t>
            </a:r>
            <a:r>
              <a:rPr lang="en-US" dirty="0" err="1">
                <a:latin typeface="Arial"/>
                <a:cs typeface="Arial"/>
              </a:rPr>
              <a:t>bisnis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strategis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FFFF00"/>
                </a:solidFill>
                <a:latin typeface="Arial"/>
                <a:cs typeface="Arial"/>
              </a:rPr>
              <a:t>strategic business </a:t>
            </a:r>
            <a:r>
              <a:rPr lang="en-US" i="1" dirty="0" smtClean="0">
                <a:solidFill>
                  <a:srgbClr val="FFFF00"/>
                </a:solidFill>
                <a:latin typeface="Arial"/>
                <a:cs typeface="Arial"/>
              </a:rPr>
              <a:t>unit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- SBU)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adalah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suatu</a:t>
            </a:r>
            <a:r>
              <a:rPr lang="en-US" dirty="0">
                <a:latin typeface="Arial"/>
                <a:cs typeface="Arial"/>
              </a:rPr>
              <a:t> unit yang </a:t>
            </a:r>
            <a:r>
              <a:rPr lang="en-US" dirty="0" err="1" smtClean="0">
                <a:latin typeface="Arial"/>
                <a:cs typeface="Arial"/>
              </a:rPr>
              <a:t>menghasilkan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Arial"/>
                <a:cs typeface="Arial"/>
              </a:rPr>
              <a:t>produk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Arial"/>
                <a:cs typeface="Arial"/>
              </a:rPr>
              <a:t>jasa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untuk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suatu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kelompok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Arial"/>
                <a:cs typeface="Arial"/>
              </a:rPr>
              <a:t>pelanggan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tertentu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defTabSz="816309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/>
                <a:cs typeface="Arial"/>
              </a:rPr>
              <a:t>SBU </a:t>
            </a:r>
            <a:r>
              <a:rPr lang="en-US" dirty="0" err="1">
                <a:latin typeface="Arial"/>
                <a:cs typeface="Arial"/>
              </a:rPr>
              <a:t>umumnya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merupakan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suatu</a:t>
            </a:r>
            <a:r>
              <a:rPr lang="en-US" dirty="0">
                <a:latin typeface="Arial"/>
                <a:cs typeface="Arial"/>
              </a:rPr>
              <a:t> unit </a:t>
            </a:r>
            <a:r>
              <a:rPr lang="en-US" dirty="0" err="1" smtClean="0">
                <a:latin typeface="Arial"/>
                <a:cs typeface="Arial"/>
              </a:rPr>
              <a:t>mandiri</a:t>
            </a:r>
            <a:r>
              <a:rPr lang="en-US" dirty="0" smtClean="0">
                <a:latin typeface="Arial"/>
                <a:cs typeface="Arial"/>
              </a:rPr>
              <a:t>, yang </a:t>
            </a:r>
            <a:r>
              <a:rPr lang="en-US" dirty="0" err="1" smtClean="0">
                <a:latin typeface="Arial"/>
                <a:cs typeface="Arial"/>
              </a:rPr>
              <a:t>mana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suatu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Arial"/>
                <a:cs typeface="Arial"/>
              </a:rPr>
              <a:t>perusahaan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korporasi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latin typeface="Arial"/>
                <a:cs typeface="Arial"/>
              </a:rPr>
              <a:t>dapat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memiliki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beberapa</a:t>
            </a:r>
            <a:r>
              <a:rPr lang="en-US" dirty="0">
                <a:latin typeface="Arial"/>
                <a:cs typeface="Arial"/>
              </a:rPr>
              <a:t> SBU </a:t>
            </a:r>
            <a:endParaRPr lang="en-US" dirty="0">
              <a:solidFill>
                <a:srgbClr val="CCFFCC"/>
              </a:solidFill>
              <a:latin typeface="Arial"/>
              <a:cs typeface="Arial"/>
            </a:endParaRPr>
          </a:p>
        </p:txBody>
      </p:sp>
      <p:sp>
        <p:nvSpPr>
          <p:cNvPr id="223236" name="Rectangle 8"/>
          <p:cNvSpPr>
            <a:spLocks noChangeArrowheads="1"/>
          </p:cNvSpPr>
          <p:nvPr/>
        </p:nvSpPr>
        <p:spPr bwMode="auto">
          <a:xfrm>
            <a:off x="7239000" y="6629681"/>
            <a:ext cx="1905000" cy="2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6" rIns="91067" bIns="45536"/>
          <a:lstStyle/>
          <a:p>
            <a:pPr algn="r" defTabSz="910334"/>
            <a:fld id="{F1D86E93-B16D-834A-A45D-FCF2808E1858}" type="slidenum">
              <a:rPr lang="en-US" sz="1400">
                <a:latin typeface="Times" charset="0"/>
              </a:rPr>
              <a:pPr algn="r" defTabSz="910334"/>
              <a:t>19</a:t>
            </a:fld>
            <a:endParaRPr lang="en-US" sz="1400">
              <a:latin typeface="Times" charset="0"/>
            </a:endParaRPr>
          </a:p>
        </p:txBody>
      </p:sp>
      <p:sp>
        <p:nvSpPr>
          <p:cNvPr id="223237" name="Line 9"/>
          <p:cNvSpPr>
            <a:spLocks noChangeShapeType="1"/>
          </p:cNvSpPr>
          <p:nvPr/>
        </p:nvSpPr>
        <p:spPr bwMode="auto">
          <a:xfrm>
            <a:off x="152977" y="1524000"/>
            <a:ext cx="8763000" cy="0"/>
          </a:xfrm>
          <a:prstGeom prst="line">
            <a:avLst/>
          </a:prstGeom>
          <a:noFill/>
          <a:ln w="381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743" tIns="40870" rIns="81743" bIns="40870" anchor="ctr"/>
          <a:lstStyle/>
          <a:p>
            <a:endParaRPr lang="en-US"/>
          </a:p>
        </p:txBody>
      </p:sp>
      <p:pic>
        <p:nvPicPr>
          <p:cNvPr id="223238" name="Picture 10" descr="Cover scan small.jpg                                           0000F460&#10;Diana's Files                  B6938BE5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1"/>
          <a:stretch>
            <a:fillRect/>
          </a:stretch>
        </p:blipFill>
        <p:spPr bwMode="auto">
          <a:xfrm>
            <a:off x="152978" y="152681"/>
            <a:ext cx="1135785" cy="12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25955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876800" y="1981200"/>
            <a:ext cx="4038600" cy="914400"/>
          </a:xfrm>
          <a:custGeom>
            <a:avLst/>
            <a:gdLst>
              <a:gd name="G0" fmla="+- 18136 0 0"/>
              <a:gd name="G1" fmla="+- 5400 0 0"/>
              <a:gd name="G2" fmla="+- 21600 0 5400"/>
              <a:gd name="G3" fmla="+- 10800 0 5400"/>
              <a:gd name="G4" fmla="+- 21600 0 18136"/>
              <a:gd name="G5" fmla="*/ G4 G3 10800"/>
              <a:gd name="G6" fmla="+- 21600 0 G5"/>
              <a:gd name="T0" fmla="*/ 18136 w 21600"/>
              <a:gd name="T1" fmla="*/ 0 h 21600"/>
              <a:gd name="T2" fmla="*/ 0 w 21600"/>
              <a:gd name="T3" fmla="*/ 10800 h 21600"/>
              <a:gd name="T4" fmla="*/ 1813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136" y="0"/>
                </a:moveTo>
                <a:lnTo>
                  <a:pt x="1813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8136" y="16200"/>
                </a:lnTo>
                <a:lnTo>
                  <a:pt x="1813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57200" y="2057400"/>
            <a:ext cx="4191000" cy="914400"/>
          </a:xfrm>
          <a:custGeom>
            <a:avLst/>
            <a:gdLst>
              <a:gd name="G0" fmla="+- 18065 0 0"/>
              <a:gd name="G1" fmla="+- 5400 0 0"/>
              <a:gd name="G2" fmla="+- 21600 0 5400"/>
              <a:gd name="G3" fmla="+- 10800 0 5400"/>
              <a:gd name="G4" fmla="+- 21600 0 18065"/>
              <a:gd name="G5" fmla="*/ G4 G3 10800"/>
              <a:gd name="G6" fmla="+- 21600 0 G5"/>
              <a:gd name="T0" fmla="*/ 18065 w 21600"/>
              <a:gd name="T1" fmla="*/ 0 h 21600"/>
              <a:gd name="T2" fmla="*/ 0 w 21600"/>
              <a:gd name="T3" fmla="*/ 10800 h 21600"/>
              <a:gd name="T4" fmla="*/ 1806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65" y="0"/>
                </a:moveTo>
                <a:lnTo>
                  <a:pt x="18065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8065" y="16200"/>
                </a:lnTo>
                <a:lnTo>
                  <a:pt x="1806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22525" y="3389313"/>
            <a:ext cx="314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2400">
              <a:solidFill>
                <a:prstClr val="black"/>
              </a:solidFill>
              <a:latin typeface="Arial Narrow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3000" y="2286000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EEECE1"/>
                </a:solidFill>
                <a:latin typeface="Arial Narrow" charset="0"/>
              </a:rPr>
              <a:t>Pengusahaan</a:t>
            </a:r>
            <a:r>
              <a:rPr lang="en-US" b="1" dirty="0">
                <a:solidFill>
                  <a:srgbClr val="EEECE1"/>
                </a:solidFill>
                <a:latin typeface="Arial Narrow" charset="0"/>
              </a:rPr>
              <a:t> = </a:t>
            </a:r>
            <a:r>
              <a:rPr lang="en-US" b="1" dirty="0" err="1">
                <a:solidFill>
                  <a:srgbClr val="EEECE1"/>
                </a:solidFill>
                <a:latin typeface="Arial Narrow" charset="0"/>
              </a:rPr>
              <a:t>eksploitasi</a:t>
            </a:r>
            <a:endParaRPr lang="en-US" b="1" dirty="0">
              <a:solidFill>
                <a:srgbClr val="EEECE1"/>
              </a:solidFill>
              <a:latin typeface="Arial Narrow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867400" y="2209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  <a:latin typeface="Arial Narrow" charset="0"/>
              </a:rPr>
              <a:t>p e n g e l o l a a n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09600" y="3581400"/>
            <a:ext cx="1295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81200" y="3581400"/>
            <a:ext cx="2057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4191000" y="3581400"/>
            <a:ext cx="25146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934200" y="3581400"/>
            <a:ext cx="2057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62000" y="37338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FFFFF"/>
                </a:solidFill>
                <a:latin typeface="Arial Narrow" charset="0"/>
              </a:rPr>
              <a:t>Pra</a:t>
            </a:r>
            <a:r>
              <a:rPr lang="en-US" sz="1600" b="1" dirty="0">
                <a:solidFill>
                  <a:srgbClr val="FFFFFF"/>
                </a:solidFill>
                <a:latin typeface="Arial Narrow" charset="0"/>
              </a:rPr>
              <a:t>- HPH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362200" y="3733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latin typeface="Arial Narrow" charset="0"/>
              </a:rPr>
              <a:t>Ky. </a:t>
            </a:r>
            <a:r>
              <a:rPr lang="en-US" sz="1600" b="1" dirty="0" err="1">
                <a:solidFill>
                  <a:srgbClr val="FFFFFF"/>
                </a:solidFill>
                <a:latin typeface="Arial Narrow" charset="0"/>
              </a:rPr>
              <a:t>bulat</a:t>
            </a:r>
            <a:r>
              <a:rPr lang="en-US" sz="1600" b="1" dirty="0">
                <a:solidFill>
                  <a:srgbClr val="FFFFFF"/>
                </a:solidFill>
                <a:latin typeface="Arial Narrow" charset="0"/>
              </a:rPr>
              <a:t> + </a:t>
            </a:r>
            <a:r>
              <a:rPr lang="en-US" sz="1600" b="1" dirty="0" err="1">
                <a:solidFill>
                  <a:srgbClr val="FFFFFF"/>
                </a:solidFill>
                <a:latin typeface="Arial Narrow" charset="0"/>
              </a:rPr>
              <a:t>dev</a:t>
            </a:r>
            <a:r>
              <a:rPr lang="en-US" sz="1600" b="1" dirty="0" err="1">
                <a:solidFill>
                  <a:schemeClr val="bg1"/>
                </a:solidFill>
                <a:latin typeface="Arial Narrow" charset="0"/>
              </a:rPr>
              <a:t>isa</a:t>
            </a:r>
            <a:endParaRPr lang="en-US" sz="1600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48200" y="37338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FFFFF"/>
                </a:solidFill>
                <a:latin typeface="Arial Narrow" charset="0"/>
              </a:rPr>
              <a:t>industri</a:t>
            </a:r>
            <a:r>
              <a:rPr lang="en-US" sz="1600" b="1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 Narrow" charset="0"/>
              </a:rPr>
              <a:t>perkayuan</a:t>
            </a:r>
            <a:endParaRPr lang="en-US" sz="16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010400" y="37338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FFFFF"/>
                </a:solidFill>
                <a:latin typeface="Arial Narrow" charset="0"/>
              </a:rPr>
              <a:t>ekolabel</a:t>
            </a:r>
            <a:endParaRPr lang="en-US" sz="1600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40386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9718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51816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76200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83820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66294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600">
              <a:solidFill>
                <a:prstClr val="black"/>
              </a:solidFill>
              <a:latin typeface="Arial Narrow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371600" y="5334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prstClr val="black"/>
                </a:solidFill>
                <a:latin typeface="Arial Narrow" charset="0"/>
              </a:rPr>
              <a:t>1968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2667000" y="5334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prstClr val="black"/>
                </a:solidFill>
                <a:latin typeface="Arial Narrow" charset="0"/>
              </a:rPr>
              <a:t>1980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3733800" y="5334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</a:rPr>
              <a:t>1985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876800" y="5334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</a:rPr>
              <a:t>1990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6324600" y="5334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</a:rPr>
              <a:t>1997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7315200" y="5334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</a:rPr>
              <a:t>1999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8153400" y="5334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</a:rPr>
              <a:t>2000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5105400" y="914400"/>
            <a:ext cx="2286000" cy="990600"/>
          </a:xfrm>
          <a:prstGeom prst="irregularSeal1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562600" y="1143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Arial Black" charset="0"/>
              </a:rPr>
              <a:t>OTODA</a:t>
            </a:r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 rot="20796880">
            <a:off x="7543800" y="1371600"/>
            <a:ext cx="838200" cy="4114800"/>
          </a:xfrm>
          <a:prstGeom prst="curvedLeftArrow">
            <a:avLst>
              <a:gd name="adj1" fmla="val 56659"/>
              <a:gd name="adj2" fmla="val 188886"/>
              <a:gd name="adj3" fmla="val 30264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685800" y="746125"/>
            <a:ext cx="3810000" cy="79508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 dirty="0" smtClean="0">
              <a:solidFill>
                <a:prstClr val="black"/>
              </a:solidFill>
              <a:latin typeface="Arial Narrow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prstClr val="black"/>
                </a:solidFill>
                <a:latin typeface="Arial Narrow"/>
                <a:cs typeface="Arial Narrow"/>
              </a:rPr>
              <a:t>PERKEMBANGAN </a:t>
            </a:r>
            <a:r>
              <a:rPr lang="en-US" sz="2000" b="1" dirty="0">
                <a:solidFill>
                  <a:prstClr val="black"/>
                </a:solidFill>
                <a:latin typeface="Arial Narrow"/>
                <a:cs typeface="Arial Narrow"/>
              </a:rPr>
              <a:t>PENGUSAHAAN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prstClr val="black"/>
                </a:solidFill>
                <a:latin typeface="Arial Narrow"/>
                <a:cs typeface="Arial Narrow"/>
              </a:rPr>
              <a:t>      </a:t>
            </a:r>
            <a:r>
              <a:rPr lang="en-US" sz="2000" b="1" dirty="0" smtClean="0">
                <a:solidFill>
                  <a:prstClr val="black"/>
                </a:solidFill>
                <a:latin typeface="Arial Narrow"/>
                <a:cs typeface="Arial Narrow"/>
              </a:rPr>
              <a:t>HUTAN DI INDONESIA</a:t>
            </a:r>
            <a:endParaRPr lang="en-US" sz="20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>
            <a:off x="1676400" y="16002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1905000" y="4419600"/>
            <a:ext cx="1295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 &amp; P</a:t>
            </a:r>
            <a:endParaRPr lang="en-US" b="1" dirty="0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181600" y="4419600"/>
            <a:ext cx="1295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78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HTI / IWI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118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" y="609600"/>
            <a:ext cx="9128125" cy="1066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3366FF"/>
                </a:solidFill>
                <a:latin typeface="Arial"/>
                <a:cs typeface="Arial"/>
              </a:rPr>
              <a:t>PROSPEK/POTENSI PENGEMBANGAN SBU BIODIVERSITY</a:t>
            </a:r>
            <a:endParaRPr lang="en-US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789584"/>
            <a:ext cx="9144000" cy="4992216"/>
          </a:xfrm>
          <a:prstGeom prst="rect">
            <a:avLst/>
          </a:prstGeom>
          <a:solidFill>
            <a:srgbClr val="0000FF"/>
          </a:solidFill>
          <a:ln>
            <a:solidFill>
              <a:srgbClr val="FF66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000" dirty="0" smtClean="0">
              <a:solidFill>
                <a:srgbClr val="C0504D"/>
              </a:solidFill>
              <a:latin typeface="Book Antiqua" pitchFamily="18" charset="0"/>
            </a:endParaRPr>
          </a:p>
          <a:p>
            <a:pPr marL="380988" indent="-380988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PE</a:t>
            </a:r>
            <a:r>
              <a:rPr lang="id-ID" sz="2400" b="1" dirty="0" smtClean="0">
                <a:solidFill>
                  <a:srgbClr val="FFFF00"/>
                </a:solidFill>
                <a:latin typeface="Arial"/>
                <a:cs typeface="Arial"/>
              </a:rPr>
              <a:t>TERNAKAN</a:t>
            </a:r>
            <a:r>
              <a:rPr lang="id-ID" sz="240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/>
                <a:cs typeface="Arial"/>
              </a:rPr>
              <a:t>khususnya</a:t>
            </a:r>
            <a:r>
              <a:rPr lang="en-US" sz="240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/>
                <a:cs typeface="Arial"/>
              </a:rPr>
              <a:t>peternakan</a:t>
            </a:r>
            <a:r>
              <a:rPr lang="en-US" sz="240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id-ID" sz="2400" dirty="0" smtClean="0">
                <a:solidFill>
                  <a:prstClr val="white"/>
                </a:solidFill>
                <a:latin typeface="Arial"/>
                <a:cs typeface="Arial"/>
              </a:rPr>
              <a:t>(kandang); ternak besar dan kecil, menghasilkan susu dan daging.</a:t>
            </a:r>
          </a:p>
          <a:p>
            <a:pPr marL="380988" indent="-380988" eaLnBrk="1" hangingPunct="1">
              <a:lnSpc>
                <a:spcPct val="80000"/>
              </a:lnSpc>
              <a:defRPr/>
            </a:pPr>
            <a:r>
              <a:rPr lang="id-ID" sz="2400" b="1" dirty="0" smtClean="0">
                <a:solidFill>
                  <a:srgbClr val="FFFF00"/>
                </a:solidFill>
                <a:latin typeface="Arial"/>
                <a:cs typeface="Arial"/>
              </a:rPr>
              <a:t>PENGEMBANGAN MPTS;</a:t>
            </a:r>
            <a:r>
              <a:rPr lang="id-ID" sz="2400" dirty="0" smtClean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 </a:t>
            </a:r>
            <a:r>
              <a:rPr lang="id-ID" sz="2400" dirty="0" smtClean="0">
                <a:solidFill>
                  <a:srgbClr val="FFFFFF"/>
                </a:solidFill>
                <a:latin typeface="Arial"/>
                <a:cs typeface="Arial"/>
              </a:rPr>
              <a:t>produksi buah dan cash crops, termasuk pakan ternak</a:t>
            </a:r>
          </a:p>
          <a:p>
            <a:pPr marL="380988" indent="-380988" eaLnBrk="1" hangingPunct="1">
              <a:lnSpc>
                <a:spcPct val="80000"/>
              </a:lnSpc>
              <a:defRPr/>
            </a:pPr>
            <a:r>
              <a:rPr lang="id-ID" sz="2400" b="1" dirty="0" smtClean="0">
                <a:solidFill>
                  <a:srgbClr val="FFFF00"/>
                </a:solidFill>
                <a:latin typeface="Arial"/>
                <a:cs typeface="Arial"/>
              </a:rPr>
              <a:t>PENGUSAHAAN GETAH PINUS DAN DAMAR, dll;</a:t>
            </a:r>
            <a:r>
              <a:rPr lang="id-ID" sz="2400" dirty="0" smtClean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 </a:t>
            </a:r>
            <a:r>
              <a:rPr lang="id-ID" sz="2400" dirty="0" smtClean="0">
                <a:solidFill>
                  <a:srgbClr val="FFFFFF"/>
                </a:solidFill>
                <a:latin typeface="Arial"/>
                <a:cs typeface="Arial"/>
              </a:rPr>
              <a:t>produksi terpentin, damar dan minyak atsiri lainnya</a:t>
            </a: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80988" indent="-380988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PENCARIAN DAN PENGEMBANGAN </a:t>
            </a:r>
            <a:r>
              <a:rPr lang="id-ID" sz="2400" b="1" dirty="0" smtClean="0">
                <a:solidFill>
                  <a:srgbClr val="FFFF00"/>
                </a:solidFill>
                <a:latin typeface="Arial"/>
                <a:cs typeface="Arial"/>
              </a:rPr>
              <a:t>TANAMAN</a:t>
            </a: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 BARU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lang="en-US" sz="2400" dirty="0" smtClean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Pengembangan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bunga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matahari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sekaligus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peternakan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lebah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madu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perkebunan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olive/</a:t>
            </a:r>
            <a:r>
              <a:rPr lang="id-ID" sz="240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aitun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di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kawasan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400" dirty="0" smtClean="0">
                <a:solidFill>
                  <a:srgbClr val="FFFFFF"/>
                </a:solidFill>
                <a:latin typeface="Arial"/>
                <a:cs typeface="Arial"/>
              </a:rPr>
              <a:t>yang cocok, nilam, dll. </a:t>
            </a:r>
          </a:p>
          <a:p>
            <a:pPr marL="380988" indent="-380988" eaLnBrk="1" hangingPunct="1">
              <a:lnSpc>
                <a:spcPct val="80000"/>
              </a:lnSpc>
              <a:defRPr/>
            </a:pPr>
            <a:r>
              <a:rPr lang="id-ID" sz="2400" b="1" dirty="0" smtClean="0">
                <a:solidFill>
                  <a:srgbClr val="FFFF00"/>
                </a:solidFill>
                <a:latin typeface="Arial"/>
                <a:cs typeface="Arial"/>
              </a:rPr>
              <a:t>PENGUSAHAAN TANAMAN TUMPANG SARI</a:t>
            </a:r>
            <a:r>
              <a:rPr lang="id-ID" sz="2400" dirty="0" smtClean="0">
                <a:solidFill>
                  <a:srgbClr val="FFFFFF"/>
                </a:solidFill>
                <a:latin typeface="Arial"/>
                <a:cs typeface="Arial"/>
              </a:rPr>
              <a:t>: jagung, kacang-kacangan, wijen, dll</a:t>
            </a:r>
          </a:p>
          <a:p>
            <a:pPr marL="380988" indent="-380988" eaLnBrk="1" hangingPunct="1">
              <a:lnSpc>
                <a:spcPct val="80000"/>
              </a:lnSpc>
              <a:defRPr/>
            </a:pPr>
            <a:r>
              <a:rPr lang="id-ID" sz="2400" b="1" dirty="0" smtClean="0">
                <a:solidFill>
                  <a:srgbClr val="FFFF00"/>
                </a:solidFill>
                <a:latin typeface="Arial"/>
                <a:cs typeface="Arial"/>
              </a:rPr>
              <a:t>PENGEMBANGAN EKOWISATA &amp; INDUST</a:t>
            </a:r>
            <a:r>
              <a:rPr lang="id-ID" sz="2600" b="1" dirty="0" smtClean="0">
                <a:solidFill>
                  <a:srgbClr val="FFFF00"/>
                </a:solidFill>
                <a:latin typeface="Book Antiqua" pitchFamily="18" charset="0"/>
              </a:rPr>
              <a:t>RI RAMAH LINGKUNGAN</a:t>
            </a:r>
            <a:r>
              <a:rPr lang="id-ID" sz="2600" b="1" dirty="0" smtClean="0">
                <a:solidFill>
                  <a:srgbClr val="3366FF"/>
                </a:solidFill>
                <a:latin typeface="Book Antiqua" pitchFamily="18" charset="0"/>
              </a:rPr>
              <a:t> </a:t>
            </a:r>
            <a:r>
              <a:rPr lang="id-ID" sz="2600" b="1" dirty="0" smtClean="0">
                <a:solidFill>
                  <a:srgbClr val="FFFFFF"/>
                </a:solidFill>
                <a:latin typeface="Book Antiqua" pitchFamily="18" charset="0"/>
              </a:rPr>
              <a:t>(Jasa Lingkungan)</a:t>
            </a:r>
            <a:endParaRPr lang="en-US" sz="26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7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  <a:solidFill>
            <a:srgbClr val="FFFF00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POLA KERAGAMAN HAYATI SEPERTI APA?</a:t>
            </a: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72000"/>
          </a:xfrm>
          <a:solidFill>
            <a:srgbClr val="CCFFCC"/>
          </a:solidFill>
        </p:spPr>
        <p:txBody>
          <a:bodyPr/>
          <a:lstStyle/>
          <a:p>
            <a:r>
              <a:rPr lang="en-US" sz="2600" dirty="0" err="1" smtClean="0">
                <a:latin typeface="Arial"/>
                <a:cs typeface="Arial"/>
              </a:rPr>
              <a:t>Kombinasi</a:t>
            </a:r>
            <a:r>
              <a:rPr lang="en-US" sz="2600" dirty="0" smtClean="0">
                <a:latin typeface="Arial"/>
                <a:cs typeface="Arial"/>
              </a:rPr>
              <a:t> Perkebunan </a:t>
            </a:r>
            <a:r>
              <a:rPr lang="en-US" sz="2600" dirty="0" err="1" smtClean="0">
                <a:latin typeface="Arial"/>
                <a:cs typeface="Arial"/>
              </a:rPr>
              <a:t>Kayu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dan</a:t>
            </a:r>
            <a:r>
              <a:rPr lang="en-US" sz="2600" dirty="0" smtClean="0">
                <a:latin typeface="Arial"/>
                <a:cs typeface="Arial"/>
              </a:rPr>
              <a:t> HHBK, </a:t>
            </a:r>
            <a:r>
              <a:rPr lang="en-US" sz="2600" dirty="0" err="1" smtClean="0">
                <a:latin typeface="Arial"/>
                <a:cs typeface="Arial"/>
              </a:rPr>
              <a:t>serta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J</a:t>
            </a:r>
            <a:r>
              <a:rPr lang="en-US" sz="2600" dirty="0" err="1" smtClean="0">
                <a:latin typeface="Arial"/>
                <a:cs typeface="Arial"/>
              </a:rPr>
              <a:t>asa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L</a:t>
            </a:r>
            <a:r>
              <a:rPr lang="en-US" sz="2600" dirty="0" err="1" smtClean="0">
                <a:latin typeface="Arial"/>
                <a:cs typeface="Arial"/>
              </a:rPr>
              <a:t>ingkungan</a:t>
            </a:r>
            <a:r>
              <a:rPr lang="en-US" sz="2600" dirty="0" smtClean="0">
                <a:latin typeface="Arial"/>
                <a:cs typeface="Arial"/>
              </a:rPr>
              <a:t> yang </a:t>
            </a:r>
            <a:r>
              <a:rPr lang="en-US" sz="2600" dirty="0" err="1" smtClean="0">
                <a:latin typeface="Arial"/>
                <a:cs typeface="Arial"/>
              </a:rPr>
              <a:t>potensial</a:t>
            </a:r>
            <a:endParaRPr lang="en-US" sz="2600" dirty="0" smtClean="0">
              <a:latin typeface="Arial"/>
              <a:cs typeface="Arial"/>
            </a:endParaRPr>
          </a:p>
          <a:p>
            <a:r>
              <a:rPr lang="en-US" sz="2600" dirty="0" smtClean="0">
                <a:latin typeface="Arial"/>
                <a:cs typeface="Arial"/>
                <a:hlinkClick r:id="rId2"/>
              </a:rPr>
              <a:t>Ada Fast Growing Species di Blok atau Petak tertentu </a:t>
            </a:r>
          </a:p>
          <a:p>
            <a:r>
              <a:rPr lang="en-US" sz="2600" dirty="0" smtClean="0">
                <a:latin typeface="Arial"/>
                <a:cs typeface="Arial"/>
                <a:hlinkClick r:id="rId2"/>
              </a:rPr>
              <a:t>Ada sekumpulan </a:t>
            </a:r>
            <a:r>
              <a:rPr lang="en-US" sz="2600" dirty="0">
                <a:latin typeface="Arial"/>
                <a:cs typeface="Arial"/>
                <a:hlinkClick r:id="rId2"/>
              </a:rPr>
              <a:t>p</a:t>
            </a:r>
            <a:r>
              <a:rPr lang="en-US" sz="2600" dirty="0" smtClean="0">
                <a:latin typeface="Arial"/>
                <a:cs typeface="Arial"/>
                <a:hlinkClick r:id="rId2"/>
              </a:rPr>
              <a:t>ohon </a:t>
            </a:r>
            <a:r>
              <a:rPr lang="en-US" sz="2600" dirty="0">
                <a:latin typeface="Arial"/>
                <a:cs typeface="Arial"/>
                <a:hlinkClick r:id="rId2"/>
              </a:rPr>
              <a:t>yang tumbuh melalui pembibitan spesies asli </a:t>
            </a:r>
            <a:r>
              <a:rPr lang="en-US" sz="2600" dirty="0" smtClean="0">
                <a:latin typeface="Arial"/>
                <a:cs typeface="Arial"/>
                <a:hlinkClick r:id="rId2"/>
              </a:rPr>
              <a:t>yang endemik</a:t>
            </a:r>
            <a:endParaRPr lang="en-US" sz="2600" dirty="0" smtClean="0">
              <a:latin typeface="Arial"/>
              <a:cs typeface="Arial"/>
            </a:endParaRPr>
          </a:p>
          <a:p>
            <a:r>
              <a:rPr lang="en-US" sz="2600" dirty="0" smtClean="0">
                <a:latin typeface="Arial"/>
                <a:cs typeface="Arial"/>
              </a:rPr>
              <a:t>Ada </a:t>
            </a:r>
            <a:r>
              <a:rPr lang="en-US" sz="2600" dirty="0" err="1" smtClean="0">
                <a:latin typeface="Arial"/>
                <a:cs typeface="Arial"/>
              </a:rPr>
              <a:t>Tanaman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Kehidupan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dengan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Pola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Tumpang</a:t>
            </a:r>
            <a:r>
              <a:rPr lang="en-US" sz="2600" dirty="0" smtClean="0">
                <a:latin typeface="Arial"/>
                <a:cs typeface="Arial"/>
              </a:rPr>
              <a:t> Sari </a:t>
            </a:r>
            <a:r>
              <a:rPr lang="en-US" sz="2600" dirty="0" err="1" smtClean="0">
                <a:latin typeface="Arial"/>
                <a:cs typeface="Arial"/>
              </a:rPr>
              <a:t>untuk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mendukung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kebutuhan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masyarakat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sekitar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hutan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atau</a:t>
            </a:r>
            <a:r>
              <a:rPr lang="en-US" sz="2600" dirty="0" smtClean="0">
                <a:latin typeface="Arial"/>
                <a:cs typeface="Arial"/>
              </a:rPr>
              <a:t> yang </a:t>
            </a:r>
            <a:r>
              <a:rPr lang="en-US" sz="2600" dirty="0" err="1" smtClean="0">
                <a:latin typeface="Arial"/>
                <a:cs typeface="Arial"/>
              </a:rPr>
              <a:t>terlibat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aktif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dalam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pengelolaan</a:t>
            </a:r>
            <a:endParaRPr lang="en-US" sz="2600" dirty="0" smtClean="0">
              <a:latin typeface="Arial"/>
              <a:cs typeface="Arial"/>
            </a:endParaRPr>
          </a:p>
          <a:p>
            <a:r>
              <a:rPr lang="en-US" sz="2600" dirty="0" err="1" smtClean="0">
                <a:latin typeface="Arial"/>
                <a:cs typeface="Arial"/>
              </a:rPr>
              <a:t>Dimungkinkan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pengembangan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sylvopasture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maupun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sylvofisthery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65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  <a:solidFill>
            <a:srgbClr val="CCFFCC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STAKEHOLDERS :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72000"/>
          </a:xfrm>
          <a:solidFill>
            <a:srgbClr val="FFFF00"/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Pihak-pihak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yang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harus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terlibat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dalam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pengembangan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model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hutan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seperti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ini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adalah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2211E9"/>
                </a:solidFill>
                <a:latin typeface="Arial"/>
                <a:cs typeface="Arial"/>
              </a:rPr>
              <a:t>sbb</a:t>
            </a:r>
            <a:r>
              <a:rPr lang="en-US" sz="2400" b="1" i="1" dirty="0" smtClean="0">
                <a:solidFill>
                  <a:srgbClr val="2211E9"/>
                </a:solidFill>
                <a:latin typeface="Arial"/>
                <a:cs typeface="Arial"/>
              </a:rPr>
              <a:t>: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Pemerintah</a:t>
            </a:r>
            <a:r>
              <a:rPr lang="en-US" sz="2400" dirty="0" smtClean="0">
                <a:latin typeface="Arial"/>
                <a:cs typeface="Arial"/>
              </a:rPr>
              <a:t> c/q </a:t>
            </a:r>
            <a:r>
              <a:rPr lang="en-US" sz="2400" dirty="0" err="1" smtClean="0">
                <a:latin typeface="Arial"/>
                <a:cs typeface="Arial"/>
              </a:rPr>
              <a:t>Kementrian</a:t>
            </a:r>
            <a:r>
              <a:rPr lang="en-US" sz="2400" dirty="0" smtClean="0">
                <a:latin typeface="Arial"/>
                <a:cs typeface="Arial"/>
              </a:rPr>
              <a:t> LHK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jajarannya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Pemerintah</a:t>
            </a:r>
            <a:r>
              <a:rPr lang="en-US" sz="2400" dirty="0" smtClean="0">
                <a:latin typeface="Arial"/>
                <a:cs typeface="Arial"/>
              </a:rPr>
              <a:t> Daerah </a:t>
            </a:r>
            <a:r>
              <a:rPr lang="en-US" sz="2400" dirty="0" err="1" smtClean="0">
                <a:latin typeface="Arial"/>
                <a:cs typeface="Arial"/>
              </a:rPr>
              <a:t>setempat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Organisasi</a:t>
            </a:r>
            <a:r>
              <a:rPr lang="en-US" sz="2400" dirty="0" smtClean="0">
                <a:latin typeface="Arial"/>
                <a:cs typeface="Arial"/>
              </a:rPr>
              <a:t> KPH </a:t>
            </a:r>
            <a:r>
              <a:rPr lang="en-US" sz="2400" dirty="0" err="1" smtClean="0">
                <a:latin typeface="Arial"/>
                <a:cs typeface="Arial"/>
              </a:rPr>
              <a:t>sebagai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Korporasi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Lembaga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Swadaya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Masyarakat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untuk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pendampingan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masyarakat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Dunia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usaha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mitra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bisnis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Perguruan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Tinggi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err="1" smtClean="0">
                <a:latin typeface="Arial"/>
                <a:cs typeface="Arial"/>
              </a:rPr>
              <a:t>Lembaga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Penelitian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Lembaga</a:t>
            </a:r>
            <a:r>
              <a:rPr lang="en-US" sz="2400" dirty="0" smtClean="0">
                <a:latin typeface="Arial"/>
                <a:cs typeface="Arial"/>
              </a:rPr>
              <a:t> Donor, </a:t>
            </a:r>
            <a:r>
              <a:rPr lang="en-US" sz="2400" dirty="0" err="1" smtClean="0">
                <a:latin typeface="Arial"/>
                <a:cs typeface="Arial"/>
              </a:rPr>
              <a:t>dll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12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  <a:solidFill>
            <a:srgbClr val="FF6600"/>
          </a:solidFill>
        </p:spPr>
        <p:txBody>
          <a:bodyPr/>
          <a:lstStyle/>
          <a:p>
            <a:r>
              <a:rPr lang="en-US" sz="3200" i="1" dirty="0" smtClean="0">
                <a:latin typeface="Arial"/>
                <a:cs typeface="Arial"/>
              </a:rPr>
              <a:t/>
            </a:r>
            <a:br>
              <a:rPr lang="en-US" sz="3200" i="1" dirty="0" smtClean="0">
                <a:latin typeface="Arial"/>
                <a:cs typeface="Arial"/>
              </a:rPr>
            </a:br>
            <a:r>
              <a:rPr lang="en-US" sz="3200" b="1" i="1" dirty="0" smtClean="0">
                <a:solidFill>
                  <a:schemeClr val="bg1"/>
                </a:solidFill>
                <a:latin typeface="Arial"/>
                <a:cs typeface="Arial"/>
              </a:rPr>
              <a:t>High </a:t>
            </a:r>
            <a:r>
              <a:rPr lang="en-US" sz="3200" b="1" i="1" dirty="0">
                <a:solidFill>
                  <a:schemeClr val="bg1"/>
                </a:solidFill>
                <a:latin typeface="Arial"/>
                <a:cs typeface="Arial"/>
              </a:rPr>
              <a:t>Conservation Value </a:t>
            </a:r>
            <a:r>
              <a:rPr lang="en-US" sz="3200" b="1" i="1" dirty="0" err="1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lang="en-US" sz="3200" b="1" i="1" dirty="0">
                <a:solidFill>
                  <a:schemeClr val="bg1"/>
                </a:solidFill>
                <a:latin typeface="Arial"/>
                <a:cs typeface="Arial"/>
              </a:rPr>
              <a:t> High Carbon Stock </a:t>
            </a:r>
            <a:r>
              <a:rPr lang="en-US" sz="3200" b="1" i="1" dirty="0" smtClean="0">
                <a:solidFill>
                  <a:schemeClr val="bg1"/>
                </a:solidFill>
                <a:latin typeface="Arial"/>
                <a:cs typeface="Arial"/>
              </a:rPr>
              <a:t>di </a:t>
            </a:r>
            <a:r>
              <a:rPr lang="en-US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Hutan</a:t>
            </a:r>
            <a:r>
              <a:rPr lang="en-US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Produksi</a:t>
            </a:r>
            <a:r>
              <a:rPr lang="en-US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?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1999"/>
          </a:xfrm>
          <a:solidFill>
            <a:srgbClr val="FFFF00"/>
          </a:solidFill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Indonesia </a:t>
            </a:r>
            <a:r>
              <a:rPr lang="en-US" sz="2400" b="1" i="1" dirty="0" err="1">
                <a:solidFill>
                  <a:srgbClr val="000090"/>
                </a:solidFill>
                <a:latin typeface="Arial"/>
                <a:cs typeface="Arial"/>
              </a:rPr>
              <a:t>tidak</a:t>
            </a:r>
            <a:r>
              <a:rPr lang="en-US" sz="2400" b="1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  <a:latin typeface="Arial"/>
                <a:cs typeface="Arial"/>
              </a:rPr>
              <a:t>menganut</a:t>
            </a:r>
            <a:r>
              <a:rPr lang="en-US" sz="2400" b="1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pelestarian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alam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secara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parsial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seperti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pendekatan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HCV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HCS </a:t>
            </a:r>
          </a:p>
          <a:p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Tidak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dicampur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aduk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antara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kawasan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budidaya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kawasan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pelestarian</a:t>
            </a:r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400" dirty="0" err="1" smtClean="0">
                <a:solidFill>
                  <a:srgbClr val="000090"/>
                </a:solidFill>
              </a:rPr>
              <a:t>Dewasa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ini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</a:rPr>
              <a:t>terdapat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tuntutan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untuk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membangun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kembali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hutan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termasuk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kawasan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konservasi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dengan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keragaman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hayati</a:t>
            </a:r>
            <a:r>
              <a:rPr lang="en-US" sz="2400" dirty="0" smtClean="0">
                <a:solidFill>
                  <a:srgbClr val="000090"/>
                </a:solidFill>
              </a:rPr>
              <a:t> yang </a:t>
            </a:r>
            <a:r>
              <a:rPr lang="en-US" sz="2400" dirty="0" err="1" smtClean="0">
                <a:solidFill>
                  <a:srgbClr val="000090"/>
                </a:solidFill>
              </a:rPr>
              <a:t>tinggi</a:t>
            </a: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Indonesia </a:t>
            </a:r>
            <a:r>
              <a:rPr lang="en-US" sz="2400" dirty="0" err="1" smtClean="0">
                <a:solidFill>
                  <a:srgbClr val="000090"/>
                </a:solidFill>
              </a:rPr>
              <a:t>berhadapan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dengan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persoalan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deforestasi</a:t>
            </a:r>
            <a:r>
              <a:rPr lang="en-US" sz="2400" dirty="0" smtClean="0">
                <a:solidFill>
                  <a:srgbClr val="000090"/>
                </a:solidFill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</a:rPr>
              <a:t>mana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hutan</a:t>
            </a:r>
            <a:r>
              <a:rPr lang="en-US" sz="2400" dirty="0" smtClean="0">
                <a:solidFill>
                  <a:srgbClr val="000090"/>
                </a:solidFill>
              </a:rPr>
              <a:t> yang </a:t>
            </a:r>
            <a:r>
              <a:rPr lang="en-US" sz="2400" dirty="0" err="1" smtClean="0">
                <a:solidFill>
                  <a:srgbClr val="000090"/>
                </a:solidFill>
              </a:rPr>
              <a:t>dapat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dikonversi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serta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mana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hutan</a:t>
            </a:r>
            <a:r>
              <a:rPr lang="en-US" sz="2400" dirty="0" smtClean="0">
                <a:solidFill>
                  <a:srgbClr val="000090"/>
                </a:solidFill>
              </a:rPr>
              <a:t> yang </a:t>
            </a:r>
            <a:r>
              <a:rPr lang="en-US" sz="2400" dirty="0" err="1" smtClean="0">
                <a:solidFill>
                  <a:srgbClr val="000090"/>
                </a:solidFill>
              </a:rPr>
              <a:t>tidak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dapat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dikonversi</a:t>
            </a:r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Semua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ini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telah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diatur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dalam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UU 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Kehutanan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No. 41/1999 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UU Tata 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Ruang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Nasional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No. 26/2007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seluruh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peraturan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pelaksanaan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yang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terkait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65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rgbClr val="0000FF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/>
                <a:cs typeface="Arial"/>
              </a:rPr>
              <a:t>KONSEP BARAT VS KONSEP INDONESIA TENTANG BIODIVERSITY PROTECTION</a:t>
            </a:r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724400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latin typeface="Arial"/>
                <a:cs typeface="Arial"/>
              </a:rPr>
              <a:t>K</a:t>
            </a:r>
            <a:r>
              <a:rPr lang="en-US" sz="2800" dirty="0" err="1" smtClean="0">
                <a:latin typeface="Arial"/>
                <a:cs typeface="Arial"/>
              </a:rPr>
              <a:t>onsep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Barat </a:t>
            </a:r>
            <a:r>
              <a:rPr lang="en-US" sz="2800" dirty="0" smtClean="0">
                <a:latin typeface="Arial"/>
                <a:cs typeface="Arial"/>
              </a:rPr>
              <a:t>yang </a:t>
            </a:r>
            <a:r>
              <a:rPr lang="en-US" sz="2800" dirty="0" err="1">
                <a:latin typeface="Arial"/>
                <a:cs typeface="Arial"/>
              </a:rPr>
              <a:t>dikampanyekan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para</a:t>
            </a:r>
            <a:r>
              <a:rPr lang="en-US" sz="2800" dirty="0">
                <a:latin typeface="Arial"/>
                <a:cs typeface="Arial"/>
              </a:rPr>
              <a:t> LSM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i="1" dirty="0">
                <a:solidFill>
                  <a:srgbClr val="2211E9"/>
                </a:solidFill>
                <a:latin typeface="Arial"/>
                <a:cs typeface="Arial"/>
              </a:rPr>
              <a:t>High Conservation Value (HCV)</a:t>
            </a:r>
            <a:r>
              <a:rPr lang="en-US" sz="2800" i="1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mencakup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HCV 1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(Species Diversity)</a:t>
            </a:r>
            <a:r>
              <a:rPr lang="en-US" sz="2800" i="1" dirty="0">
                <a:latin typeface="Arial"/>
                <a:cs typeface="Arial"/>
              </a:rPr>
              <a:t>, HCV 2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(Landscape Level Ecosystem and Mosaic</a:t>
            </a:r>
            <a:r>
              <a:rPr lang="en-US" sz="2800" i="1" dirty="0">
                <a:latin typeface="Arial"/>
                <a:cs typeface="Arial"/>
              </a:rPr>
              <a:t>), HCV 3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(Ecosystem and Habitats</a:t>
            </a:r>
            <a:r>
              <a:rPr lang="en-US" sz="2800" i="1" dirty="0">
                <a:latin typeface="Arial"/>
                <a:cs typeface="Arial"/>
              </a:rPr>
              <a:t>), HCV 4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(Ecosystem Service)</a:t>
            </a:r>
            <a:r>
              <a:rPr lang="en-US" sz="2800" i="1" dirty="0">
                <a:latin typeface="Arial"/>
                <a:cs typeface="Arial"/>
              </a:rPr>
              <a:t>, HCV 5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(Community Needs)</a:t>
            </a:r>
            <a:r>
              <a:rPr lang="en-US" sz="2800" i="1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i="1" dirty="0">
                <a:latin typeface="Arial"/>
                <a:cs typeface="Arial"/>
              </a:rPr>
              <a:t> HCV 6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(Culture Value)</a:t>
            </a:r>
            <a:r>
              <a:rPr lang="en-US" sz="2800" i="1" dirty="0">
                <a:latin typeface="Arial"/>
                <a:cs typeface="Arial"/>
              </a:rPr>
              <a:t>. </a:t>
            </a:r>
            <a:r>
              <a:rPr lang="en-US" sz="2800" dirty="0" err="1">
                <a:latin typeface="Arial"/>
                <a:cs typeface="Arial"/>
              </a:rPr>
              <a:t>Sedangkan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konsep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i="1" dirty="0">
                <a:solidFill>
                  <a:srgbClr val="2211E9"/>
                </a:solidFill>
                <a:latin typeface="Arial"/>
                <a:cs typeface="Arial"/>
              </a:rPr>
              <a:t>High Carbon Stock (HCS</a:t>
            </a:r>
            <a:r>
              <a:rPr lang="en-US" sz="2800" i="1" dirty="0">
                <a:latin typeface="Arial"/>
                <a:cs typeface="Arial"/>
              </a:rPr>
              <a:t>) </a:t>
            </a:r>
            <a:r>
              <a:rPr lang="en-US" sz="2800" i="1" dirty="0" err="1">
                <a:latin typeface="Arial"/>
                <a:cs typeface="Arial"/>
              </a:rPr>
              <a:t>mencakup</a:t>
            </a:r>
            <a:r>
              <a:rPr lang="en-US" sz="2800" i="1" dirty="0">
                <a:latin typeface="Arial"/>
                <a:cs typeface="Arial"/>
              </a:rPr>
              <a:t> HK 3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(High Diversity Forest)</a:t>
            </a:r>
            <a:r>
              <a:rPr lang="en-US" sz="2800" i="1" dirty="0">
                <a:latin typeface="Arial"/>
                <a:cs typeface="Arial"/>
              </a:rPr>
              <a:t>, HK 2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(Medium Diversity Forest)</a:t>
            </a:r>
            <a:r>
              <a:rPr lang="en-US" sz="2800" i="1" dirty="0">
                <a:latin typeface="Arial"/>
                <a:cs typeface="Arial"/>
              </a:rPr>
              <a:t>, HK 1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(Low Diversity Forest)</a:t>
            </a:r>
            <a:r>
              <a:rPr lang="en-US" sz="2800" i="1" dirty="0">
                <a:latin typeface="Arial"/>
                <a:cs typeface="Arial"/>
              </a:rPr>
              <a:t>, BM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(Young Scrub)</a:t>
            </a:r>
            <a:r>
              <a:rPr lang="en-US" sz="2800" i="1" dirty="0">
                <a:latin typeface="Arial"/>
                <a:cs typeface="Arial"/>
              </a:rPr>
              <a:t>, BT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(Old Scrub)</a:t>
            </a:r>
            <a:r>
              <a:rPr lang="en-US" sz="2800" i="1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LT </a:t>
            </a: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(Cleared/Open Land)</a:t>
            </a:r>
            <a:r>
              <a:rPr lang="en-US" sz="2800" i="1" dirty="0">
                <a:latin typeface="Arial"/>
                <a:cs typeface="Arial"/>
              </a:rPr>
              <a:t>. 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87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rgbClr val="CCFFCC"/>
          </a:solidFill>
        </p:spPr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KEBIJAKAN PENGELOLAAN HUTAN </a:t>
            </a:r>
            <a:br>
              <a:rPr lang="en-US" sz="3200" b="1" dirty="0" smtClean="0"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VERSI INDONESIA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  <a:solidFill>
            <a:srgbClr val="FFFF00"/>
          </a:solidFill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Pembangunan EKONOMI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seakan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menjadi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prioritas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namun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sejak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dini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telah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ditegaskan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soal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areal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hutan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yang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dapat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dikonversi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deforestable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)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yang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harus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dipertahankan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(non 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deforestable</a:t>
            </a: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Hutan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yang </a:t>
            </a:r>
            <a:r>
              <a:rPr lang="en-US" sz="2400" dirty="0" err="1">
                <a:latin typeface="Arial"/>
                <a:cs typeface="Arial"/>
              </a:rPr>
              <a:t>boleh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dikonversi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untuk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kebutuhan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pembangunan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adalah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HUTAN PRODUKSI </a:t>
            </a:r>
            <a:r>
              <a:rPr lang="en-US" sz="2400" dirty="0" err="1" smtClean="0">
                <a:latin typeface="Arial"/>
                <a:cs typeface="Arial"/>
              </a:rPr>
              <a:t>khususnya</a:t>
            </a:r>
            <a:r>
              <a:rPr lang="en-US" sz="2400" dirty="0" smtClean="0">
                <a:latin typeface="Arial"/>
                <a:cs typeface="Arial"/>
              </a:rPr>
              <a:t> “</a:t>
            </a:r>
            <a:r>
              <a:rPr lang="en-US" sz="2400" b="1" i="1" dirty="0" smtClean="0">
                <a:latin typeface="Arial"/>
                <a:cs typeface="Arial"/>
              </a:rPr>
              <a:t>convertible forest”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dengan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prosedur</a:t>
            </a:r>
            <a:r>
              <a:rPr lang="en-US" sz="2400" dirty="0" smtClean="0">
                <a:latin typeface="Arial"/>
                <a:cs typeface="Arial"/>
              </a:rPr>
              <a:t> yang </a:t>
            </a:r>
            <a:r>
              <a:rPr lang="en-US" sz="2400" dirty="0" err="1">
                <a:latin typeface="Arial"/>
                <a:cs typeface="Arial"/>
              </a:rPr>
              <a:t>telah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diatur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dalam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undang</a:t>
            </a:r>
            <a:r>
              <a:rPr lang="en-US" sz="2400" dirty="0" err="1" smtClean="0">
                <a:latin typeface="Arial"/>
                <a:cs typeface="Arial"/>
              </a:rPr>
              <a:t>-undang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kehutanan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bank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b="1" i="1" dirty="0"/>
              <a:t>(land bank</a:t>
            </a:r>
            <a:r>
              <a:rPr lang="en-US" sz="2400" i="1" dirty="0"/>
              <a:t>)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persediaan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yang </a:t>
            </a:r>
            <a:r>
              <a:rPr lang="en-US" sz="2400" dirty="0" err="1"/>
              <a:t>seperti</a:t>
            </a:r>
            <a:r>
              <a:rPr lang="en-US" sz="2400" dirty="0"/>
              <a:t> areal </a:t>
            </a:r>
            <a:r>
              <a:rPr lang="en-US" sz="2400" dirty="0" err="1"/>
              <a:t>perkotaan</a:t>
            </a:r>
            <a:r>
              <a:rPr lang="en-US" sz="2400" dirty="0"/>
              <a:t>, </a:t>
            </a:r>
            <a:r>
              <a:rPr lang="en-US" sz="2400" dirty="0" err="1"/>
              <a:t>pemukiman</a:t>
            </a:r>
            <a:r>
              <a:rPr lang="en-US" sz="2400" dirty="0"/>
              <a:t>, </a:t>
            </a:r>
            <a:r>
              <a:rPr lang="en-US" sz="2400" dirty="0" err="1"/>
              <a:t>industri</a:t>
            </a:r>
            <a:r>
              <a:rPr lang="en-US" sz="2400" dirty="0"/>
              <a:t>, </a:t>
            </a:r>
            <a:r>
              <a:rPr lang="en-US" sz="2400" dirty="0" err="1"/>
              <a:t>pertanian</a:t>
            </a:r>
            <a:r>
              <a:rPr lang="en-US" sz="2400" dirty="0"/>
              <a:t>, </a:t>
            </a:r>
            <a:r>
              <a:rPr lang="en-US" sz="2400" dirty="0" err="1"/>
              <a:t>perkebunan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lain-lain </a:t>
            </a:r>
            <a:r>
              <a:rPr lang="en-US" sz="2400" b="1" i="1" dirty="0"/>
              <a:t>yang </a:t>
            </a:r>
            <a:r>
              <a:rPr lang="en-US" sz="2400" b="1" i="1" dirty="0" err="1"/>
              <a:t>dalam</a:t>
            </a:r>
            <a:r>
              <a:rPr lang="en-US" sz="2400" b="1" i="1" dirty="0"/>
              <a:t> </a:t>
            </a:r>
            <a:r>
              <a:rPr lang="en-US" sz="2400" b="1" i="1" dirty="0" err="1"/>
              <a:t>undang-undang</a:t>
            </a:r>
            <a:r>
              <a:rPr lang="en-US" sz="2400" b="1" i="1" dirty="0"/>
              <a:t> </a:t>
            </a:r>
            <a:r>
              <a:rPr lang="en-US" sz="2400" b="1" i="1" dirty="0" err="1"/>
              <a:t>tataruang</a:t>
            </a:r>
            <a:r>
              <a:rPr lang="en-US" sz="2400" b="1" i="1" dirty="0"/>
              <a:t> </a:t>
            </a:r>
            <a:r>
              <a:rPr lang="en-US" sz="2400" b="1" i="1" dirty="0" err="1"/>
              <a:t>disebut</a:t>
            </a:r>
            <a:r>
              <a:rPr lang="en-US" sz="2400" b="1" i="1" dirty="0"/>
              <a:t> </a:t>
            </a:r>
            <a:r>
              <a:rPr lang="en-US" sz="2400" b="1" i="1" dirty="0" err="1"/>
              <a:t>sebagai</a:t>
            </a:r>
            <a:r>
              <a:rPr lang="en-US" sz="2400" b="1" i="1" dirty="0"/>
              <a:t> </a:t>
            </a:r>
            <a:r>
              <a:rPr lang="en-US" sz="2400" b="1" i="1" dirty="0" err="1"/>
              <a:t>kawasan</a:t>
            </a:r>
            <a:r>
              <a:rPr lang="en-US" sz="2400" b="1" i="1" dirty="0"/>
              <a:t> </a:t>
            </a:r>
            <a:r>
              <a:rPr lang="en-US" sz="2400" b="1" i="1" dirty="0" err="1"/>
              <a:t>budidaya</a:t>
            </a:r>
            <a:r>
              <a:rPr lang="en-US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85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52600"/>
          </a:xfrm>
          <a:solidFill>
            <a:srgbClr val="FF0000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LALU MENGAPA DEFORESTASI DAN MEROSOTNYA KERAGAMAN HAYATI </a:t>
            </a:r>
            <a:b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TERUS TERJADI?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  <a:solidFill>
            <a:srgbClr val="FFFFFF"/>
          </a:solidFill>
        </p:spPr>
        <p:txBody>
          <a:bodyPr/>
          <a:lstStyle/>
          <a:p>
            <a:r>
              <a:rPr lang="en-US" sz="2800" i="1" dirty="0" smtClean="0">
                <a:latin typeface="Arial"/>
                <a:cs typeface="Arial"/>
              </a:rPr>
              <a:t>Lack of </a:t>
            </a:r>
            <a:r>
              <a:rPr lang="en-US" sz="2800" i="1" dirty="0" err="1" smtClean="0">
                <a:latin typeface="Arial"/>
                <a:cs typeface="Arial"/>
              </a:rPr>
              <a:t>controll</a:t>
            </a:r>
            <a:r>
              <a:rPr lang="en-US" sz="2800" i="1" dirty="0" smtClean="0">
                <a:latin typeface="Arial"/>
                <a:cs typeface="Arial"/>
              </a:rPr>
              <a:t> in management function</a:t>
            </a:r>
          </a:p>
          <a:p>
            <a:r>
              <a:rPr lang="en-US" sz="2800" dirty="0" err="1" smtClean="0">
                <a:latin typeface="Arial"/>
                <a:cs typeface="Arial"/>
              </a:rPr>
              <a:t>Terlalu</a:t>
            </a:r>
            <a:r>
              <a:rPr lang="en-US" sz="2800" dirty="0" smtClean="0">
                <a:latin typeface="Arial"/>
                <a:cs typeface="Arial"/>
              </a:rPr>
              <a:t> lama </a:t>
            </a:r>
            <a:r>
              <a:rPr lang="en-US" sz="2800" dirty="0" err="1" smtClean="0">
                <a:latin typeface="Arial"/>
                <a:cs typeface="Arial"/>
              </a:rPr>
              <a:t>menjadi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tumpuan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devisa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negara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Tumpang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tindih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kepentingan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antar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institusi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Tata </a:t>
            </a:r>
            <a:r>
              <a:rPr lang="en-US" sz="2800" dirty="0" err="1" smtClean="0">
                <a:latin typeface="Arial"/>
                <a:cs typeface="Arial"/>
              </a:rPr>
              <a:t>guna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lahan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termasuk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lahan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hutan</a:t>
            </a:r>
            <a:r>
              <a:rPr lang="en-US" sz="2800" dirty="0" smtClean="0">
                <a:latin typeface="Arial"/>
                <a:cs typeface="Arial"/>
              </a:rPr>
              <a:t> yang </a:t>
            </a:r>
            <a:r>
              <a:rPr lang="en-US" sz="2800" dirty="0" err="1" smtClean="0">
                <a:latin typeface="Arial"/>
                <a:cs typeface="Arial"/>
              </a:rPr>
              <a:t>tidak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berasal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dari</a:t>
            </a:r>
            <a:r>
              <a:rPr lang="en-US" sz="2800" dirty="0" smtClean="0">
                <a:latin typeface="Arial"/>
                <a:cs typeface="Arial"/>
              </a:rPr>
              <a:t> 1 </a:t>
            </a:r>
            <a:r>
              <a:rPr lang="en-US" sz="2800" dirty="0" err="1" smtClean="0">
                <a:latin typeface="Arial"/>
                <a:cs typeface="Arial"/>
              </a:rPr>
              <a:t>sumber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peta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Inkonsistensi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antara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pola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pengelolaan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hulu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hilir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Industri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kehutanan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hilir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berada</a:t>
            </a:r>
            <a:r>
              <a:rPr lang="en-US" sz="2800" dirty="0" smtClean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luar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kewenangan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kehutanan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r>
              <a:rPr lang="en-US" sz="2800" dirty="0" err="1" smtClean="0">
                <a:latin typeface="Arial"/>
                <a:cs typeface="Arial"/>
              </a:rPr>
              <a:t>Posisi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sebagai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b="1" i="1" dirty="0" smtClean="0">
                <a:latin typeface="Arial"/>
                <a:cs typeface="Arial"/>
              </a:rPr>
              <a:t>price receiver </a:t>
            </a:r>
            <a:r>
              <a:rPr lang="en-US" sz="2800" dirty="0" err="1" smtClean="0">
                <a:latin typeface="Arial"/>
                <a:cs typeface="Arial"/>
              </a:rPr>
              <a:t>karena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dependensi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terhadap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i="1" dirty="0" smtClean="0">
                <a:latin typeface="Arial"/>
                <a:cs typeface="Arial"/>
              </a:rPr>
              <a:t>skill, capital &amp; equipment </a:t>
            </a:r>
            <a:r>
              <a:rPr lang="en-US" sz="2800" dirty="0" err="1" smtClean="0">
                <a:latin typeface="Arial"/>
                <a:cs typeface="Arial"/>
              </a:rPr>
              <a:t>dari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luar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25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rgbClr val="008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LALU, HARUS BAGAIMANA?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343400"/>
          </a:xfrm>
          <a:solidFill>
            <a:srgbClr val="008000"/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RUBAH PARADIGMA BERPIKIR: </a:t>
            </a:r>
            <a:r>
              <a:rPr lang="en-US" dirty="0" err="1" smtClean="0">
                <a:solidFill>
                  <a:srgbClr val="FFFF00"/>
                </a:solidFill>
              </a:rPr>
              <a:t>Hutan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dianggap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sebagai</a:t>
            </a:r>
            <a:r>
              <a:rPr lang="en-US" dirty="0" smtClean="0">
                <a:solidFill>
                  <a:srgbClr val="FFFF00"/>
                </a:solidFill>
              </a:rPr>
              <a:t> Non Renewable Resources </a:t>
            </a:r>
            <a:r>
              <a:rPr lang="en-US" dirty="0" smtClean="0">
                <a:solidFill>
                  <a:srgbClr val="FFFFFF"/>
                </a:solidFill>
              </a:rPr>
              <a:t>(Prudent)!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Organisasi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pengelolaan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Produksi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harus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berubah</a:t>
            </a:r>
            <a:r>
              <a:rPr lang="en-US" dirty="0" smtClean="0">
                <a:solidFill>
                  <a:srgbClr val="FFFF00"/>
                </a:solidFill>
              </a:rPr>
              <a:t>! SBU, </a:t>
            </a:r>
            <a:r>
              <a:rPr lang="en-US" dirty="0" err="1" smtClean="0">
                <a:solidFill>
                  <a:srgbClr val="FFFF00"/>
                </a:solidFill>
              </a:rPr>
              <a:t>Multistakeholders</a:t>
            </a:r>
            <a:r>
              <a:rPr lang="en-US" dirty="0" smtClean="0">
                <a:solidFill>
                  <a:srgbClr val="FFFF00"/>
                </a:solidFill>
              </a:rPr>
              <a:t> &amp; go global.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Pola</a:t>
            </a:r>
            <a:r>
              <a:rPr lang="en-US" dirty="0" smtClean="0">
                <a:solidFill>
                  <a:schemeClr val="bg1"/>
                </a:solidFill>
              </a:rPr>
              <a:t> KPHP (</a:t>
            </a:r>
            <a:r>
              <a:rPr lang="en-US" dirty="0" err="1" smtClean="0">
                <a:solidFill>
                  <a:schemeClr val="bg1"/>
                </a:solidFill>
              </a:rPr>
              <a:t>Kesatuan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Pengusahaan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Produksi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pola</a:t>
            </a:r>
            <a:r>
              <a:rPr lang="en-US" dirty="0" smtClean="0">
                <a:solidFill>
                  <a:srgbClr val="FFFF00"/>
                </a:solidFill>
              </a:rPr>
              <a:t> agroforestry &amp; biodiversity.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Keanekaragaman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Hayati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berbasis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kombinasi</a:t>
            </a:r>
            <a:r>
              <a:rPr lang="en-US" dirty="0" smtClean="0">
                <a:solidFill>
                  <a:srgbClr val="FFFF00"/>
                </a:solidFill>
              </a:rPr>
              <a:t> in-situ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ex-situ species.</a:t>
            </a:r>
          </a:p>
        </p:txBody>
      </p:sp>
    </p:spTree>
    <p:extLst>
      <p:ext uri="{BB962C8B-B14F-4D97-AF65-F5344CB8AC3E}">
        <p14:creationId xmlns:p14="http://schemas.microsoft.com/office/powerpoint/2010/main" val="87640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0"/>
            <a:ext cx="8229600" cy="1143000"/>
          </a:xfrm>
        </p:spPr>
        <p:txBody>
          <a:bodyPr/>
          <a:lstStyle/>
          <a:p>
            <a:r>
              <a:rPr lang="en-US" b="1" dirty="0" smtClean="0"/>
              <a:t>PEMBANGUNAN EKONOMI KEHUTANAN TIDAK AKAN PERNAH LEPAS DARI KONDISI EKONOMI GLOBAL</a:t>
            </a:r>
            <a:endParaRPr lang="en-US" b="1" dirty="0"/>
          </a:p>
        </p:txBody>
      </p:sp>
      <p:pic>
        <p:nvPicPr>
          <p:cNvPr id="6" name="Picture 5" descr="j042444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55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60" y="3657600"/>
            <a:ext cx="5715040" cy="2308324"/>
          </a:xfrm>
          <a:prstGeom prst="rect">
            <a:avLst/>
          </a:prstGeom>
          <a:solidFill>
            <a:schemeClr val="bg1"/>
          </a:solidFill>
          <a:ln w="38100" cmpd="thickThin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id-ID" sz="3600" b="1" i="1" dirty="0" smtClean="0">
                <a:solidFill>
                  <a:prstClr val="black"/>
                </a:solidFill>
                <a:latin typeface="Bookman Old Style" pitchFamily="18" charset="0"/>
                <a:ea typeface="+mn-ea"/>
              </a:rPr>
              <a:t>“A Great Pleasure In Life, Is Doing, </a:t>
            </a:r>
          </a:p>
          <a:p>
            <a:pPr algn="ctr" eaLnBrk="1" hangingPunct="1"/>
            <a:r>
              <a:rPr lang="id-ID" sz="3600" b="1" i="1" dirty="0" smtClean="0">
                <a:solidFill>
                  <a:prstClr val="black"/>
                </a:solidFill>
                <a:latin typeface="Bookman Old Style" pitchFamily="18" charset="0"/>
                <a:ea typeface="+mn-ea"/>
              </a:rPr>
              <a:t>What People Say, </a:t>
            </a:r>
          </a:p>
          <a:p>
            <a:pPr algn="ctr" eaLnBrk="1" hangingPunct="1"/>
            <a:r>
              <a:rPr lang="id-ID" sz="3600" b="1" i="1" u="sng" dirty="0" smtClean="0">
                <a:solidFill>
                  <a:prstClr val="black"/>
                </a:solidFill>
                <a:latin typeface="Bookman Old Style" pitchFamily="18" charset="0"/>
                <a:ea typeface="+mn-ea"/>
              </a:rPr>
              <a:t>You Can’t Do It</a:t>
            </a:r>
            <a:r>
              <a:rPr lang="id-ID" sz="3600" b="1" i="1" dirty="0" smtClean="0">
                <a:solidFill>
                  <a:prstClr val="black"/>
                </a:solidFill>
                <a:latin typeface="Bookman Old Style" pitchFamily="18" charset="0"/>
                <a:ea typeface="+mn-ea"/>
              </a:rPr>
              <a:t>“</a:t>
            </a:r>
            <a:endParaRPr lang="id-ID" sz="3600" b="1" i="1" dirty="0">
              <a:solidFill>
                <a:prstClr val="black"/>
              </a:solidFill>
              <a:latin typeface="Bookman Old Style" pitchFamily="18" charset="0"/>
              <a:ea typeface="+mn-ea"/>
            </a:endParaRPr>
          </a:p>
        </p:txBody>
      </p:sp>
      <p:pic>
        <p:nvPicPr>
          <p:cNvPr id="3" name="Picture 2" descr="j042444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Teach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47800"/>
            <a:ext cx="10191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Teach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1476364"/>
            <a:ext cx="10191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Teach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10191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03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PENDAPAT-PENDAPAT TENTANG RUSAKNYA HUTAN INDONESIA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solidFill>
            <a:srgbClr val="FFFF00"/>
          </a:solidFill>
        </p:spPr>
        <p:txBody>
          <a:bodyPr/>
          <a:lstStyle/>
          <a:p>
            <a:r>
              <a:rPr lang="en-US" sz="2400" dirty="0" err="1" smtClean="0"/>
              <a:t>Hancurnya</a:t>
            </a:r>
            <a:r>
              <a:rPr lang="en-US" sz="2400" dirty="0" smtClean="0"/>
              <a:t> </a:t>
            </a:r>
            <a:r>
              <a:rPr lang="en-US" sz="2400" dirty="0" err="1"/>
              <a:t>hutan</a:t>
            </a:r>
            <a:r>
              <a:rPr lang="en-US" sz="2400" dirty="0"/>
              <a:t> Indonesia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kerakusan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yang </a:t>
            </a:r>
            <a:r>
              <a:rPr lang="en-US" sz="2400" dirty="0" smtClean="0"/>
              <a:t>“</a:t>
            </a:r>
            <a:r>
              <a:rPr lang="en-US" sz="2400" dirty="0" err="1" smtClean="0"/>
              <a:t>keliru</a:t>
            </a:r>
            <a:r>
              <a:rPr lang="en-US" sz="2400" dirty="0" smtClean="0"/>
              <a:t>” </a:t>
            </a:r>
            <a:r>
              <a:rPr lang="en-US" sz="2400" dirty="0" err="1"/>
              <a:t>semasa</a:t>
            </a:r>
            <a:r>
              <a:rPr lang="en-US" sz="2400" dirty="0"/>
              <a:t> </a:t>
            </a:r>
            <a:r>
              <a:rPr lang="en-US" sz="2400" dirty="0" err="1"/>
              <a:t>Orde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yang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nuansa</a:t>
            </a:r>
            <a:r>
              <a:rPr lang="en-US" sz="2400" dirty="0"/>
              <a:t> </a:t>
            </a:r>
            <a:r>
              <a:rPr lang="en-US" sz="2400" dirty="0" smtClean="0"/>
              <a:t>KKN. </a:t>
            </a:r>
          </a:p>
          <a:p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kehancuran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cermin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bobroknya</a:t>
            </a:r>
            <a:r>
              <a:rPr lang="en-US" sz="2400" dirty="0"/>
              <a:t> moral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“</a:t>
            </a:r>
            <a:r>
              <a:rPr lang="en-US" sz="2400" dirty="0" err="1" smtClean="0"/>
              <a:t>oknum-oknum</a:t>
            </a:r>
            <a:r>
              <a:rPr lang="en-US" sz="2400" dirty="0" smtClean="0"/>
              <a:t>”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/>
              <a:t>U</a:t>
            </a:r>
            <a:r>
              <a:rPr lang="en-US" sz="2400" dirty="0" err="1" smtClean="0"/>
              <a:t>ntuk</a:t>
            </a:r>
            <a:r>
              <a:rPr lang="en-US" sz="2400" dirty="0" smtClean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Indonesia, </a:t>
            </a:r>
            <a:r>
              <a:rPr lang="en-US" sz="2400" dirty="0" err="1" smtClean="0"/>
              <a:t>mutlak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pembenahan</a:t>
            </a:r>
            <a:r>
              <a:rPr lang="en-US" sz="2400" dirty="0" smtClean="0"/>
              <a:t> </a:t>
            </a:r>
            <a:r>
              <a:rPr lang="en-US" sz="2400" dirty="0"/>
              <a:t>moral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/>
              <a:t>utama</a:t>
            </a:r>
            <a:r>
              <a:rPr lang="en-US" sz="2400" dirty="0"/>
              <a:t>,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i="1" dirty="0" smtClean="0"/>
              <a:t>stakeholder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977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4000" b="1" dirty="0">
                <a:latin typeface="Arial"/>
                <a:cs typeface="Arial"/>
              </a:rPr>
              <a:t>TANTANGAN EKONOMI  DI ERA GLOBALISASI DIGITAL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14801"/>
          </a:xfrm>
          <a:solidFill>
            <a:srgbClr val="CCFFCC"/>
          </a:solidFill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SEBELUM ERA GLOBALISASI, SEMUA KENDALI PERUSAHAAN (</a:t>
            </a:r>
            <a:r>
              <a:rPr lang="en-US" sz="2800" dirty="0" err="1" smtClean="0">
                <a:latin typeface="Arial"/>
                <a:cs typeface="Arial"/>
              </a:rPr>
              <a:t>Riset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/>
              <a:t>P</a:t>
            </a:r>
            <a:r>
              <a:rPr lang="en-US" sz="2800" dirty="0" err="1" smtClean="0"/>
              <a:t>engembangan</a:t>
            </a:r>
            <a:r>
              <a:rPr lang="en-US" sz="2800" dirty="0"/>
              <a:t>, </a:t>
            </a:r>
            <a:r>
              <a:rPr lang="en-US" sz="2800" dirty="0" err="1"/>
              <a:t>M</a:t>
            </a:r>
            <a:r>
              <a:rPr lang="en-US" sz="2800" dirty="0" err="1" smtClean="0"/>
              <a:t>anufaktur</a:t>
            </a:r>
            <a:r>
              <a:rPr lang="en-US" sz="2800" dirty="0"/>
              <a:t>, </a:t>
            </a:r>
            <a:r>
              <a:rPr lang="en-US" sz="2800" dirty="0" err="1"/>
              <a:t>P</a:t>
            </a:r>
            <a:r>
              <a:rPr lang="en-US" sz="2800" dirty="0" err="1" smtClean="0"/>
              <a:t>emasaran</a:t>
            </a:r>
            <a:r>
              <a:rPr lang="en-US" sz="2800" dirty="0"/>
              <a:t>, </a:t>
            </a:r>
            <a:r>
              <a:rPr lang="en-US" sz="2800" dirty="0" err="1"/>
              <a:t>P</a:t>
            </a:r>
            <a:r>
              <a:rPr lang="en-US" sz="2800" dirty="0" err="1" smtClean="0"/>
              <a:t>enjualan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J</a:t>
            </a:r>
            <a:r>
              <a:rPr lang="en-US" sz="2800" dirty="0" err="1" smtClean="0"/>
              <a:t>asa</a:t>
            </a:r>
            <a:r>
              <a:rPr lang="en-US" sz="2800" dirty="0" smtClean="0"/>
              <a:t> </a:t>
            </a:r>
            <a:r>
              <a:rPr lang="en-US" sz="2800" dirty="0" err="1"/>
              <a:t>P</a:t>
            </a:r>
            <a:r>
              <a:rPr lang="en-US" sz="2800" dirty="0" err="1" smtClean="0"/>
              <a:t>endukung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), </a:t>
            </a:r>
            <a:r>
              <a:rPr lang="en-US" sz="2800" dirty="0" smtClean="0">
                <a:latin typeface="Arial"/>
                <a:cs typeface="Arial"/>
              </a:rPr>
              <a:t>TERMASUK YANG TRANSNASIONAL, SEMUA BERADA DALAM KENDALI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SATU PERUSAHAAN/ORGANISASI</a:t>
            </a:r>
          </a:p>
          <a:p>
            <a:r>
              <a:rPr lang="en-US" sz="2800" dirty="0" smtClean="0">
                <a:latin typeface="Arial"/>
                <a:cs typeface="Arial"/>
              </a:rPr>
              <a:t>BANYAK YANG TIDAK BERHASIL, TERBENG-KELAI, KARENA BERAT UNTUK DIKERJAKAN SENDIRI.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6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799"/>
            <a:ext cx="8001000" cy="4038601"/>
          </a:xfrm>
          <a:solidFill>
            <a:srgbClr val="FFFFFF"/>
          </a:solidFill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rgbClr val="000090"/>
                </a:solidFill>
              </a:rPr>
              <a:t>SEGALA SESUATU </a:t>
            </a:r>
            <a:r>
              <a:rPr lang="en-US" sz="3600" dirty="0" err="1" smtClean="0">
                <a:solidFill>
                  <a:srgbClr val="000090"/>
                </a:solidFill>
              </a:rPr>
              <a:t>dilakukan</a:t>
            </a:r>
            <a:r>
              <a:rPr lang="en-US" sz="3600" dirty="0" smtClean="0">
                <a:solidFill>
                  <a:srgbClr val="000090"/>
                </a:solidFill>
              </a:rPr>
              <a:t> SENDIRI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/>
              <a:t>mekanisme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 </a:t>
            </a:r>
            <a:r>
              <a:rPr lang="en-US" sz="3600" dirty="0" err="1"/>
              <a:t>antar</a:t>
            </a:r>
            <a:r>
              <a:rPr lang="en-US" sz="3600" dirty="0"/>
              <a:t> </a:t>
            </a:r>
            <a:r>
              <a:rPr lang="en-US" sz="3600" dirty="0" err="1"/>
              <a:t>mata-rantai</a:t>
            </a:r>
            <a:r>
              <a:rPr lang="en-US" sz="3600" dirty="0"/>
              <a:t> </a:t>
            </a:r>
            <a:r>
              <a:rPr lang="en-US" sz="3600" dirty="0" err="1"/>
              <a:t>rutin</a:t>
            </a:r>
            <a:r>
              <a:rPr lang="en-US" sz="3600" dirty="0"/>
              <a:t> </a:t>
            </a:r>
            <a:r>
              <a:rPr lang="en-US" sz="3600" dirty="0" err="1"/>
              <a:t>yg</a:t>
            </a:r>
            <a:r>
              <a:rPr lang="en-US" sz="3600" dirty="0"/>
              <a:t> </a:t>
            </a:r>
            <a:r>
              <a:rPr lang="en-US" sz="3600" dirty="0" err="1" smtClean="0"/>
              <a:t>teratur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000090"/>
                </a:solidFill>
              </a:rPr>
              <a:t>[well-ordered chains of routines</a:t>
            </a:r>
            <a:r>
              <a:rPr lang="en-US" sz="3600" b="1" dirty="0" smtClean="0">
                <a:solidFill>
                  <a:srgbClr val="000090"/>
                </a:solidFill>
              </a:rPr>
              <a:t>]</a:t>
            </a:r>
          </a:p>
          <a:p>
            <a:r>
              <a:rPr lang="en-US" sz="3600" dirty="0" smtClean="0"/>
              <a:t>SEMUA </a:t>
            </a:r>
            <a:r>
              <a:rPr lang="en-US" sz="3600" dirty="0" err="1"/>
              <a:t>mata-rantai</a:t>
            </a:r>
            <a:r>
              <a:rPr lang="en-US" sz="3600" dirty="0"/>
              <a:t> </a:t>
            </a:r>
            <a:r>
              <a:rPr lang="en-US" sz="3600" dirty="0" err="1"/>
              <a:t>rutin</a:t>
            </a:r>
            <a:r>
              <a:rPr lang="en-US" sz="3600" dirty="0"/>
              <a:t> </a:t>
            </a:r>
            <a:r>
              <a:rPr lang="en-US" sz="3600" dirty="0" err="1" smtClean="0"/>
              <a:t>berada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90"/>
                </a:solidFill>
              </a:rPr>
              <a:t>SATU </a:t>
            </a:r>
            <a:r>
              <a:rPr lang="en-US" sz="3600" b="1" dirty="0">
                <a:solidFill>
                  <a:srgbClr val="000090"/>
                </a:solidFill>
              </a:rPr>
              <a:t>KENDALI</a:t>
            </a:r>
            <a:r>
              <a:rPr lang="en-US" sz="3600" dirty="0"/>
              <a:t> </a:t>
            </a:r>
            <a:r>
              <a:rPr lang="en-US" sz="3600" dirty="0" err="1"/>
              <a:t>perusahaan</a:t>
            </a:r>
            <a:r>
              <a:rPr lang="en-US" sz="3600" dirty="0"/>
              <a:t> </a:t>
            </a:r>
            <a:r>
              <a:rPr lang="en-US" sz="3600" dirty="0" smtClean="0"/>
              <a:t>/ </a:t>
            </a:r>
            <a:r>
              <a:rPr lang="en-US" sz="3600" dirty="0" err="1" smtClean="0"/>
              <a:t>korporasi</a:t>
            </a:r>
            <a:r>
              <a:rPr lang="en-US" sz="3600" dirty="0" smtClean="0"/>
              <a:t>.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50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311775"/>
            <a:ext cx="7772400" cy="1470025"/>
          </a:xfrm>
        </p:spPr>
        <p:txBody>
          <a:bodyPr/>
          <a:lstStyle/>
          <a:p>
            <a:r>
              <a:rPr lang="id-ID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 Keharusan !</a:t>
            </a:r>
            <a:endParaRPr lang="id-ID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721735"/>
      </p:ext>
    </p:extLst>
  </p:cSld>
  <p:clrMapOvr>
    <a:masterClrMapping/>
  </p:clrMapOvr>
  <p:transition xmlns:p14="http://schemas.microsoft.com/office/powerpoint/2010/main" spd="slow">
    <p:sndAc>
      <p:stSnd>
        <p:snd r:embed="rId2" name="hc_aster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APA YANG TERJADI SEJAK 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ERA GLOBALISASI ?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3810000"/>
          </a:xfrm>
          <a:solidFill>
            <a:srgbClr val="FFFFFF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sz="2400" dirty="0" err="1" smtClean="0">
                <a:latin typeface="Arial"/>
                <a:cs typeface="Arial"/>
              </a:rPr>
              <a:t>Suatu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perusahaan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transnasional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dapat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digerakkan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hanya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oleh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segelintir</a:t>
            </a:r>
            <a:r>
              <a:rPr lang="en-US" sz="2400" dirty="0" smtClean="0">
                <a:latin typeface="Arial"/>
                <a:cs typeface="Arial"/>
              </a:rPr>
              <a:t> orang </a:t>
            </a:r>
            <a:r>
              <a:rPr lang="en-US" sz="2400" dirty="0" err="1" smtClean="0">
                <a:latin typeface="Arial"/>
                <a:cs typeface="Arial"/>
              </a:rPr>
              <a:t>dalam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SUATU MODEL, di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mana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saja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kapan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saja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bertindak</a:t>
            </a:r>
            <a:r>
              <a:rPr lang="en-US" sz="2400" dirty="0" smtClean="0"/>
              <a:t>,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direct</a:t>
            </a:r>
            <a:r>
              <a:rPr lang="en-US" sz="2400" i="1" dirty="0" smtClean="0"/>
              <a:t>, </a:t>
            </a:r>
            <a:r>
              <a:rPr lang="en-US" sz="2400" i="1" dirty="0">
                <a:solidFill>
                  <a:srgbClr val="000090"/>
                </a:solidFill>
              </a:rPr>
              <a:t>contact person to person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tanpa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halangan</a:t>
            </a:r>
            <a:r>
              <a:rPr lang="en-US" sz="2400" dirty="0"/>
              <a:t>, </a:t>
            </a:r>
            <a:r>
              <a:rPr lang="en-US" sz="2400" dirty="0" err="1" smtClean="0"/>
              <a:t>terpantau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terkoordinasikan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Fungsi</a:t>
            </a:r>
            <a:r>
              <a:rPr lang="en-US" sz="2400" dirty="0" err="1"/>
              <a:t>-fungsi</a:t>
            </a:r>
            <a:r>
              <a:rPr lang="en-US" sz="2400" dirty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lewat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0090"/>
                </a:solidFill>
              </a:rPr>
              <a:t>outsource</a:t>
            </a:r>
            <a:r>
              <a:rPr lang="en-US" sz="2400" dirty="0" smtClean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>
                <a:solidFill>
                  <a:srgbClr val="000090"/>
                </a:solidFill>
              </a:rPr>
              <a:t>belahan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dunia</a:t>
            </a:r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/>
              <a:t>prusahaan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90"/>
                </a:solidFill>
              </a:rPr>
              <a:t>efektif</a:t>
            </a:r>
            <a:r>
              <a:rPr lang="en-US" sz="2400" dirty="0"/>
              <a:t> </a:t>
            </a:r>
            <a:r>
              <a:rPr lang="en-US" sz="2400" dirty="0" err="1" smtClean="0"/>
              <a:t>layaknya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/>
              <a:t>maya</a:t>
            </a:r>
            <a:r>
              <a:rPr lang="en-US" sz="2400" dirty="0"/>
              <a:t> </a:t>
            </a:r>
            <a:r>
              <a:rPr lang="en-US" sz="2400" b="1" i="1" dirty="0"/>
              <a:t>[virtual single company]</a:t>
            </a:r>
            <a:r>
              <a:rPr lang="en-US" sz="2400" b="1" i="1" dirty="0" smtClean="0"/>
              <a:t>.</a:t>
            </a:r>
            <a:endParaRPr lang="en-US" sz="2400" b="1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213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rgbClr val="FFFFFF"/>
          </a:solidFill>
        </p:spPr>
        <p:txBody>
          <a:bodyPr/>
          <a:lstStyle/>
          <a:p>
            <a:r>
              <a:rPr lang="en-US" sz="3600" b="1" i="1" dirty="0">
                <a:solidFill>
                  <a:srgbClr val="000090"/>
                </a:solidFill>
                <a:latin typeface="Arial"/>
                <a:cs typeface="Arial"/>
              </a:rPr>
              <a:t>Virtual S</a:t>
            </a:r>
            <a:r>
              <a:rPr lang="en-US" sz="3600" b="1" i="1" dirty="0" smtClean="0">
                <a:solidFill>
                  <a:srgbClr val="000090"/>
                </a:solidFill>
                <a:latin typeface="Arial"/>
                <a:cs typeface="Arial"/>
              </a:rPr>
              <a:t>ingle Company </a:t>
            </a:r>
            <a:r>
              <a:rPr lang="en-US" sz="3600" b="1" dirty="0" err="1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lang="en-US" sz="3600" b="1" dirty="0" err="1" smtClean="0">
                <a:solidFill>
                  <a:srgbClr val="008000"/>
                </a:solidFill>
                <a:latin typeface="Arial"/>
                <a:cs typeface="Arial"/>
              </a:rPr>
              <a:t>engubah</a:t>
            </a:r>
            <a:r>
              <a:rPr lang="en-US" sz="3600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/>
                <a:cs typeface="Arial"/>
              </a:rPr>
              <a:t>P</a:t>
            </a:r>
            <a:r>
              <a:rPr lang="en-US" sz="3600" b="1" dirty="0" err="1" smtClean="0">
                <a:solidFill>
                  <a:srgbClr val="008000"/>
                </a:solidFill>
                <a:latin typeface="Arial"/>
                <a:cs typeface="Arial"/>
              </a:rPr>
              <a:t>aradigma</a:t>
            </a:r>
            <a:r>
              <a:rPr lang="en-US" sz="3600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lang="en-US" sz="3600" b="1" dirty="0" err="1" smtClean="0">
                <a:solidFill>
                  <a:srgbClr val="008000"/>
                </a:solidFill>
                <a:latin typeface="Arial"/>
                <a:cs typeface="Arial"/>
              </a:rPr>
              <a:t>konomi</a:t>
            </a:r>
            <a:r>
              <a:rPr lang="en-US" sz="3600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lang="en-US" sz="3600" b="1" dirty="0" err="1" smtClean="0">
                <a:solidFill>
                  <a:srgbClr val="008000"/>
                </a:solidFill>
                <a:latin typeface="Arial"/>
                <a:cs typeface="Arial"/>
              </a:rPr>
              <a:t>anufaktur</a:t>
            </a:r>
            <a:r>
              <a:rPr lang="en-US" sz="3600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008000"/>
                </a:solidFill>
                <a:latin typeface="Arial"/>
                <a:cs typeface="Arial"/>
              </a:rPr>
              <a:t>G</a:t>
            </a:r>
            <a:r>
              <a:rPr lang="en-US" sz="3600" b="1" dirty="0" smtClean="0">
                <a:solidFill>
                  <a:srgbClr val="008000"/>
                </a:solidFill>
                <a:latin typeface="Arial"/>
                <a:cs typeface="Arial"/>
              </a:rPr>
              <a:t>lobal </a:t>
            </a:r>
            <a:endParaRPr lang="en-US" sz="36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038601"/>
          </a:xfrm>
          <a:solidFill>
            <a:srgbClr val="FFFFFF"/>
          </a:solidFill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2800" dirty="0" err="1"/>
              <a:t>Tempat</a:t>
            </a:r>
            <a:r>
              <a:rPr lang="en-US" sz="2800" dirty="0"/>
              <a:t>-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berlangsung</a:t>
            </a:r>
            <a:r>
              <a:rPr lang="en-US" sz="2800" dirty="0"/>
              <a:t> </a:t>
            </a:r>
            <a:r>
              <a:rPr lang="en-US" sz="2800" dirty="0" smtClean="0"/>
              <a:t>di </a:t>
            </a:r>
            <a:r>
              <a:rPr lang="en-US" sz="2800" dirty="0" err="1" smtClean="0"/>
              <a:t>manapun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kapan</a:t>
            </a:r>
            <a:r>
              <a:rPr lang="en-US" sz="2800" dirty="0"/>
              <a:t> pun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/>
              <a:t>virtual </a:t>
            </a:r>
            <a:r>
              <a:rPr lang="en-US" sz="2800" dirty="0" smtClean="0"/>
              <a:t>yang </a:t>
            </a:r>
            <a:r>
              <a:rPr lang="en-US" sz="2800" dirty="0" err="1"/>
              <a:t>ditransformasikan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 smtClean="0"/>
              <a:t>semacam</a:t>
            </a:r>
            <a:r>
              <a:rPr lang="en-US" sz="2800" dirty="0" smtClean="0"/>
              <a:t> </a:t>
            </a:r>
            <a:r>
              <a:rPr lang="en-US" sz="2800" b="1" dirty="0"/>
              <a:t>PABRIK GLOBAL </a:t>
            </a:r>
            <a:r>
              <a:rPr lang="en-US" sz="2800" dirty="0">
                <a:solidFill>
                  <a:srgbClr val="FF0000"/>
                </a:solidFill>
              </a:rPr>
              <a:t>[global factory],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/>
              <a:t>menyambungkan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lewat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teknologi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jaringan-jaringan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organisasi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yang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, </a:t>
            </a:r>
            <a:r>
              <a:rPr lang="en-US" sz="2800" dirty="0" err="1"/>
              <a:t>mengolahnya</a:t>
            </a:r>
            <a:r>
              <a:rPr lang="en-US" sz="2800" dirty="0"/>
              <a:t>,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memasarkannya</a:t>
            </a:r>
            <a:r>
              <a:rPr lang="en-US" sz="2800" dirty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transnasional</a:t>
            </a:r>
            <a:r>
              <a:rPr lang="en-US" sz="2800" b="1" dirty="0">
                <a:solidFill>
                  <a:srgbClr val="FF0000"/>
                </a:solidFill>
              </a:rPr>
              <a:t>-global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763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029201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 algn="just"/>
            <a:r>
              <a:rPr lang="en-US" sz="2800" dirty="0" smtClean="0">
                <a:latin typeface="Arial"/>
                <a:cs typeface="Arial"/>
              </a:rPr>
              <a:t>Cara </a:t>
            </a:r>
            <a:r>
              <a:rPr lang="en-US" sz="2800" dirty="0" err="1" smtClean="0">
                <a:latin typeface="Arial"/>
                <a:cs typeface="Arial"/>
              </a:rPr>
              <a:t>atau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model </a:t>
            </a:r>
            <a:r>
              <a:rPr lang="en-US" sz="2800" dirty="0" err="1" smtClean="0">
                <a:latin typeface="Arial"/>
                <a:cs typeface="Arial"/>
              </a:rPr>
              <a:t>ini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menjelaskan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bahwa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cs typeface="Arial"/>
              </a:rPr>
              <a:t>rantai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cs typeface="Arial"/>
              </a:rPr>
              <a:t>pasokan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(supply chain) </a:t>
            </a:r>
            <a:r>
              <a:rPr lang="en-US" sz="2800" dirty="0" err="1" smtClean="0">
                <a:latin typeface="Arial"/>
                <a:cs typeface="Arial"/>
              </a:rPr>
              <a:t>adalah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sistem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cara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akumulasi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kapital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dengan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mengoordinasikan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perdagangan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internasional</a:t>
            </a:r>
            <a:r>
              <a:rPr lang="en-US" sz="2800" dirty="0">
                <a:latin typeface="Arial"/>
                <a:cs typeface="Arial"/>
              </a:rPr>
              <a:t>, </a:t>
            </a:r>
            <a:endParaRPr lang="en-US" sz="2800" dirty="0" smtClean="0">
              <a:latin typeface="Arial"/>
              <a:cs typeface="Arial"/>
            </a:endParaRPr>
          </a:p>
          <a:p>
            <a:pPr algn="just"/>
            <a:r>
              <a:rPr lang="en-US" sz="2800" dirty="0" err="1" smtClean="0">
                <a:latin typeface="Arial"/>
                <a:cs typeface="Arial"/>
              </a:rPr>
              <a:t>atau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merupakan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cs typeface="Arial"/>
              </a:rPr>
              <a:t>sistem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cs typeface="Arial"/>
              </a:rPr>
              <a:t>produksi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yang </a:t>
            </a:r>
            <a:r>
              <a:rPr lang="en-US" sz="2800" dirty="0" err="1">
                <a:latin typeface="Arial"/>
                <a:cs typeface="Arial"/>
              </a:rPr>
              <a:t>menyambungkan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kegiatan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ekonomi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dengan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teknologi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jaringan-jaringan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organisasi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yang </a:t>
            </a:r>
            <a:r>
              <a:rPr lang="en-US" sz="2800" dirty="0" err="1">
                <a:latin typeface="Arial"/>
                <a:cs typeface="Arial"/>
              </a:rPr>
              <a:t>memungkinkan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kelompok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bisnis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mengembangkan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suatu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produk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mengolahnya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lalu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memasarkan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secara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global 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cs typeface="Arial"/>
              </a:rPr>
              <a:t>transnasional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882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  <a:solidFill>
            <a:srgbClr val="FFFFFF"/>
          </a:solidFill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Trend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saat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ini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adalah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/>
                <a:cs typeface="Arial"/>
              </a:rPr>
              <a:t>korporasi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 global </a:t>
            </a:r>
            <a:r>
              <a:rPr lang="en-US" sz="2400" dirty="0" err="1" smtClean="0">
                <a:latin typeface="Arial"/>
                <a:cs typeface="Arial"/>
              </a:rPr>
              <a:t>dengan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rantai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pasokan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(supply chain) </a:t>
            </a:r>
            <a:r>
              <a:rPr lang="en-US" sz="2400" dirty="0" smtClean="0">
                <a:latin typeface="Arial"/>
                <a:cs typeface="Arial"/>
              </a:rPr>
              <a:t>yang </a:t>
            </a:r>
            <a:r>
              <a:rPr lang="en-US" sz="2400" dirty="0" err="1" smtClean="0">
                <a:latin typeface="Arial"/>
                <a:cs typeface="Arial"/>
              </a:rPr>
              <a:t>saling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TERHUBUNG </a:t>
            </a:r>
            <a:r>
              <a:rPr lang="en-US" sz="2400" dirty="0" err="1">
                <a:latin typeface="Arial"/>
                <a:cs typeface="Arial"/>
              </a:rPr>
              <a:t>antara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suatu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perusahaan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pemesan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[buyer/brand] </a:t>
            </a:r>
            <a:r>
              <a:rPr lang="en-US" sz="2400" dirty="0" err="1" smtClean="0">
                <a:latin typeface="Arial"/>
                <a:cs typeface="Arial"/>
              </a:rPr>
              <a:t>dengan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pemasok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[supplier] </a:t>
            </a:r>
            <a:r>
              <a:rPr lang="en-US" sz="2400" dirty="0" smtClean="0">
                <a:latin typeface="Arial"/>
                <a:cs typeface="Arial"/>
              </a:rPr>
              <a:t>di </a:t>
            </a:r>
            <a:r>
              <a:rPr lang="en-US" sz="2400" dirty="0" err="1" smtClean="0">
                <a:latin typeface="Arial"/>
                <a:cs typeface="Arial"/>
              </a:rPr>
              <a:t>manapun</a:t>
            </a:r>
            <a:r>
              <a:rPr lang="en-US" sz="2400" dirty="0">
                <a:latin typeface="Arial"/>
                <a:cs typeface="Arial"/>
              </a:rPr>
              <a:t>, </a:t>
            </a:r>
            <a:endParaRPr lang="en-US" sz="2400" dirty="0" smtClean="0"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2400" dirty="0" err="1" smtClean="0">
                <a:latin typeface="Arial"/>
                <a:cs typeface="Arial"/>
              </a:rPr>
              <a:t>tanpa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dibatasi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ruang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waktu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dalam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cakupan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pasar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domestik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tapi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telah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terhubung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dari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hulu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hilir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dari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tingkat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lokal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hingga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transnasional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-global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erusahaan </a:t>
            </a:r>
            <a:r>
              <a:rPr lang="en-US" sz="2400" dirty="0" err="1">
                <a:latin typeface="Arial"/>
                <a:cs typeface="Arial"/>
              </a:rPr>
              <a:t>lokal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baca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pabrik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] </a:t>
            </a:r>
            <a:r>
              <a:rPr lang="en-US" sz="2400" dirty="0" err="1" smtClean="0">
                <a:latin typeface="Arial"/>
                <a:cs typeface="Arial"/>
              </a:rPr>
              <a:t>tidak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lagi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disebut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produsen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namun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disebut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supplier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pemasok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]. 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2400" dirty="0" err="1" smtClean="0">
                <a:latin typeface="Arial"/>
                <a:cs typeface="Arial"/>
              </a:rPr>
              <a:t>Sementara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perusahaan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transnasional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sebagai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pemegang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merek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yang </a:t>
            </a:r>
            <a:r>
              <a:rPr lang="en-US" sz="2400" dirty="0" err="1">
                <a:latin typeface="Arial"/>
                <a:cs typeface="Arial"/>
              </a:rPr>
              <a:t>produknya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dijual</a:t>
            </a:r>
            <a:r>
              <a:rPr lang="en-US" sz="2400" dirty="0">
                <a:latin typeface="Arial"/>
                <a:cs typeface="Arial"/>
              </a:rPr>
              <a:t> di </a:t>
            </a:r>
            <a:r>
              <a:rPr lang="en-US" sz="2400" dirty="0" err="1">
                <a:latin typeface="Arial"/>
                <a:cs typeface="Arial"/>
              </a:rPr>
              <a:t>pasar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internasional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diklaim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pemilik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(buyer)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endParaRPr lang="en-US" sz="2400" dirty="0" smtClean="0"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Arial"/>
                <a:cs typeface="Arial"/>
              </a:rPr>
              <a:t>yang </a:t>
            </a:r>
            <a:r>
              <a:rPr lang="en-US" sz="2400" dirty="0" err="1">
                <a:latin typeface="Arial"/>
                <a:cs typeface="Arial"/>
              </a:rPr>
              <a:t>menentukan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olume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&amp; </a:t>
            </a:r>
            <a:r>
              <a:rPr lang="en-US" sz="2400" dirty="0" err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tandar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produk</a:t>
            </a:r>
            <a:r>
              <a:rPr lang="en-US" sz="2400" dirty="0">
                <a:latin typeface="Arial"/>
                <a:cs typeface="Arial"/>
              </a:rPr>
              <a:t> plus </a:t>
            </a:r>
            <a:r>
              <a:rPr lang="en-US" sz="2400" dirty="0" err="1">
                <a:latin typeface="Arial"/>
                <a:cs typeface="Arial"/>
              </a:rPr>
              <a:t>cara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produksi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terhadap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perusahaan-perusahaan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[supplier]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bahkan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termasuk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memutuskan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kontrak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secara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sepihak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964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  <a:solidFill>
            <a:srgbClr val="FFFFFF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SUPPLY CHAIN MANAGEMENT MODEL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638800"/>
          </a:xfrm>
          <a:solidFill>
            <a:srgbClr val="FFFF00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PENGEMBANGAN </a:t>
            </a:r>
            <a:r>
              <a:rPr lang="en-US" sz="2400" dirty="0">
                <a:latin typeface="Arial"/>
                <a:cs typeface="Arial"/>
              </a:rPr>
              <a:t>HUTAN TANAMAN YANG </a:t>
            </a:r>
            <a:r>
              <a:rPr lang="en-US" sz="2400" dirty="0" smtClean="0">
                <a:latin typeface="Arial"/>
                <a:cs typeface="Arial"/>
              </a:rPr>
              <a:t>MELIN-DUNGI KEANEKARAGAMAN HAYATI DIBANGUN BERBASIS 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KPHP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SETIAP </a:t>
            </a:r>
            <a:r>
              <a:rPr lang="en-US" sz="2400" b="1" dirty="0" smtClean="0">
                <a:latin typeface="Arial"/>
                <a:cs typeface="Arial"/>
              </a:rPr>
              <a:t>KPHP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DIKEMBANGKAN POLA 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AGRO-FORESTRY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YANG SESUAI DENGAN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SBU-SBU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YANG BERVARIASI KOMPOSISI DAN JENISNYA (EX &amp; IN SITU)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SETIAP UNIT BISNIS (SBU) DIHUBUNGKAN LEWAT SISTEM KERJASAMA MULTILATERAL DENGAN PRINSIP SUPPLY CHAIN MANAGEMENT.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KPHP TERDIRI ATAS SBU JASA PARIWISATA, HASIL KAYU, PRODUK PERTANIAN,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HHBK LAINNYA (ROTAN, MADU, DAMAR, GAHARU, HANDYCRAFT, DSB).</a:t>
            </a:r>
          </a:p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KPHP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INI SEBAGAI AREAL PRODUKSI KAYU, JASA LINGKUNGAN, KETAHANAN PANGAN, DLSB.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31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DIBUTUHKAN KERJASAMA DALAM SUATU MATA RANTAI YANG HARMONIS: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  <a:solidFill>
            <a:schemeClr val="bg1"/>
          </a:solidFill>
        </p:spPr>
        <p:txBody>
          <a:bodyPr/>
          <a:lstStyle/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KLHK</a:t>
            </a:r>
            <a:r>
              <a:rPr lang="en-US" sz="2400" dirty="0" smtClean="0">
                <a:latin typeface="Arial"/>
                <a:cs typeface="Arial"/>
              </a:rPr>
              <a:t> (unit </a:t>
            </a:r>
            <a:r>
              <a:rPr lang="en-US" sz="2400" dirty="0" err="1" smtClean="0">
                <a:latin typeface="Arial"/>
                <a:cs typeface="Arial"/>
              </a:rPr>
              <a:t>terkait</a:t>
            </a:r>
            <a:r>
              <a:rPr lang="en-US" sz="2400" dirty="0" smtClean="0">
                <a:latin typeface="Arial"/>
                <a:cs typeface="Arial"/>
              </a:rPr>
              <a:t>) ADALAH KORPORASI YANG MENGIKAT</a:t>
            </a:r>
          </a:p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PERGURUAN TINGGI </a:t>
            </a:r>
            <a:r>
              <a:rPr lang="en-US" sz="2400" dirty="0" smtClean="0">
                <a:latin typeface="Arial"/>
                <a:cs typeface="Arial"/>
              </a:rPr>
              <a:t>&amp; LEMBAGA RISET MENYIAPKAN PENELITIAN DAN PENGABDIAN MASYARAKAT</a:t>
            </a:r>
          </a:p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DUNIA USAHA </a:t>
            </a:r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en-US" sz="2400" dirty="0" err="1" smtClean="0">
                <a:latin typeface="Arial"/>
                <a:cs typeface="Arial"/>
              </a:rPr>
              <a:t>sesuai</a:t>
            </a:r>
            <a:r>
              <a:rPr lang="en-US" sz="2400" dirty="0" smtClean="0">
                <a:latin typeface="Arial"/>
                <a:cs typeface="Arial"/>
              </a:rPr>
              <a:t> unit </a:t>
            </a:r>
            <a:r>
              <a:rPr lang="en-US" sz="2400" dirty="0" err="1" smtClean="0">
                <a:latin typeface="Arial"/>
                <a:cs typeface="Arial"/>
              </a:rPr>
              <a:t>bisnis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strategis</a:t>
            </a:r>
            <a:r>
              <a:rPr lang="en-US" sz="2400" dirty="0" smtClean="0">
                <a:latin typeface="Arial"/>
                <a:cs typeface="Arial"/>
              </a:rPr>
              <a:t> yang </a:t>
            </a:r>
            <a:r>
              <a:rPr lang="en-US" sz="2400" dirty="0" err="1" smtClean="0">
                <a:latin typeface="Arial"/>
                <a:cs typeface="Arial"/>
              </a:rPr>
              <a:t>potensil</a:t>
            </a:r>
            <a:r>
              <a:rPr lang="en-US" sz="2400" dirty="0" smtClean="0">
                <a:latin typeface="Arial"/>
                <a:cs typeface="Arial"/>
              </a:rPr>
              <a:t>) BERTANGGUNG JAWAB DALAM INDUSTRI DAN PEMASARAN BARANG DAN JASA</a:t>
            </a:r>
          </a:p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LSM </a:t>
            </a:r>
            <a:r>
              <a:rPr lang="en-US" sz="2400" dirty="0" smtClean="0">
                <a:latin typeface="Arial"/>
                <a:cs typeface="Arial"/>
              </a:rPr>
              <a:t>DAN LEMBAGA PEMERINTAHAN TERKAIT BERTANGGUNG JAWAB DALAM Community Preparation and Development</a:t>
            </a:r>
          </a:p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LEMBAGA DONOR </a:t>
            </a:r>
            <a:r>
              <a:rPr lang="en-US" sz="2400" dirty="0" smtClean="0">
                <a:latin typeface="Arial"/>
                <a:cs typeface="Arial"/>
              </a:rPr>
              <a:t>UNTUK PENGEMBANGAN RISET DAN TEKNOLOGI</a:t>
            </a:r>
          </a:p>
          <a:p>
            <a:r>
              <a:rPr lang="en-US" sz="2400" dirty="0" smtClean="0">
                <a:latin typeface="Arial"/>
                <a:cs typeface="Arial"/>
              </a:rPr>
              <a:t>LAIN </a:t>
            </a:r>
            <a:r>
              <a:rPr lang="en-US" sz="2400" dirty="0" err="1" smtClean="0">
                <a:latin typeface="Arial"/>
                <a:cs typeface="Arial"/>
              </a:rPr>
              <a:t>sesuai</a:t>
            </a:r>
            <a:r>
              <a:rPr lang="en-US" sz="2400" dirty="0" smtClean="0">
                <a:latin typeface="Arial"/>
                <a:cs typeface="Arial"/>
              </a:rPr>
              <a:t> PERKEMBANGAN WAKTU/KEBUTUHAN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379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BAGAIMANA MEMULAINYA?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343401"/>
          </a:xfrm>
          <a:solidFill>
            <a:srgbClr val="CCFFCC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sz="2800" b="1" dirty="0" smtClean="0">
                <a:latin typeface="Arial"/>
                <a:cs typeface="Arial"/>
              </a:rPr>
              <a:t>KLHK</a:t>
            </a:r>
            <a:r>
              <a:rPr lang="en-US" sz="2800" dirty="0" smtClean="0">
                <a:latin typeface="Arial"/>
                <a:cs typeface="Arial"/>
              </a:rPr>
              <a:t> MENETAPKAN BEBERAPA LOKASI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PILOT PROJECT </a:t>
            </a:r>
            <a:r>
              <a:rPr lang="en-US" sz="2800" dirty="0" smtClean="0">
                <a:latin typeface="Arial"/>
                <a:cs typeface="Arial"/>
              </a:rPr>
              <a:t>/ PROVINSI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PT &amp; LR </a:t>
            </a:r>
            <a:r>
              <a:rPr lang="en-US" sz="2800" dirty="0" smtClean="0">
                <a:latin typeface="Arial"/>
                <a:cs typeface="Arial"/>
              </a:rPr>
              <a:t>MENDAHULUI : </a:t>
            </a:r>
            <a:r>
              <a:rPr lang="en-US" sz="2800" dirty="0" err="1" smtClean="0">
                <a:latin typeface="Arial"/>
                <a:cs typeface="Arial"/>
              </a:rPr>
              <a:t>jenis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kesesuaian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lahan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potensi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pasar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bentuk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organisasi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pengelola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LSM 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 KLHK </a:t>
            </a:r>
            <a:r>
              <a:rPr lang="en-US" sz="2800" dirty="0" err="1" smtClean="0">
                <a:latin typeface="Arial"/>
                <a:cs typeface="Arial"/>
              </a:rPr>
              <a:t>mempersiapkan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masyarakat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(community participation</a:t>
            </a:r>
            <a:r>
              <a:rPr lang="en-US" sz="2800" dirty="0" smtClean="0">
                <a:latin typeface="Arial"/>
                <a:cs typeface="Arial"/>
              </a:rPr>
              <a:t>) </a:t>
            </a:r>
            <a:r>
              <a:rPr lang="en-US" sz="2800" dirty="0" err="1" smtClean="0">
                <a:latin typeface="Arial"/>
                <a:cs typeface="Arial"/>
              </a:rPr>
              <a:t>termasuk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membangun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jejaring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dengan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DUNIA USAHA</a:t>
            </a:r>
          </a:p>
          <a:p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ACTION RESEARCH &amp; LEARNING BY DOING</a:t>
            </a:r>
          </a:p>
          <a:p>
            <a:r>
              <a:rPr lang="en-US" sz="2800" dirty="0" smtClean="0">
                <a:latin typeface="Arial"/>
                <a:cs typeface="Arial"/>
              </a:rPr>
              <a:t>IMPLEMENTASI KONSEP SECARA NASIONA</a:t>
            </a:r>
            <a:r>
              <a:rPr lang="en-US" dirty="0" smtClean="0"/>
              <a:t>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638800"/>
          </a:xfrm>
          <a:solidFill>
            <a:srgbClr val="E9C8FF"/>
          </a:solidFill>
        </p:spPr>
        <p:txBody>
          <a:bodyPr/>
          <a:lstStyle/>
          <a:p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/>
              <a:t>1995, Indonesia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Brasil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penguasaan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 smtClean="0"/>
              <a:t>tropis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L</a:t>
            </a:r>
            <a:r>
              <a:rPr lang="en-US" sz="2400" dirty="0" err="1" smtClean="0"/>
              <a:t>uas</a:t>
            </a:r>
            <a:r>
              <a:rPr lang="en-US" sz="2400" dirty="0" smtClean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smtClean="0"/>
              <a:t>Indonesia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/>
              <a:t>100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hektar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10 </a:t>
            </a:r>
            <a:r>
              <a:rPr lang="en-US" sz="2400" dirty="0" err="1"/>
              <a:t>persen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tropis</a:t>
            </a:r>
            <a:r>
              <a:rPr lang="en-US" sz="2400" dirty="0"/>
              <a:t> yang </a:t>
            </a:r>
            <a:r>
              <a:rPr lang="en-US" sz="2400" dirty="0" err="1"/>
              <a:t>tersisa</a:t>
            </a:r>
            <a:r>
              <a:rPr lang="en-US" sz="2400" dirty="0"/>
              <a:t> di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Namun</a:t>
            </a:r>
            <a:r>
              <a:rPr lang="en-US" sz="2400" dirty="0"/>
              <a:t>, </a:t>
            </a:r>
            <a:r>
              <a:rPr lang="en-US" sz="2400" dirty="0" err="1"/>
              <a:t>berdasarkan</a:t>
            </a:r>
            <a:r>
              <a:rPr lang="en-US" sz="2400" dirty="0"/>
              <a:t> data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, Indonesia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tergeser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/>
              <a:t>,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Brasil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Zaire. </a:t>
            </a:r>
            <a:endParaRPr lang="en-US" sz="2400" dirty="0" smtClean="0"/>
          </a:p>
          <a:p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70 </a:t>
            </a:r>
            <a:r>
              <a:rPr lang="en-US" sz="2400" dirty="0" err="1"/>
              <a:t>persen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perawan</a:t>
            </a:r>
            <a:r>
              <a:rPr lang="en-US" sz="2400" dirty="0"/>
              <a:t> di Indonesia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lenyap</a:t>
            </a:r>
            <a:r>
              <a:rPr lang="en-US" sz="2400" dirty="0"/>
              <a:t>; </a:t>
            </a:r>
            <a:r>
              <a:rPr lang="en-US" sz="2400" dirty="0" err="1"/>
              <a:t>dijarah</a:t>
            </a:r>
            <a:r>
              <a:rPr lang="en-US" sz="2400" dirty="0"/>
              <a:t>, </a:t>
            </a:r>
            <a:r>
              <a:rPr lang="en-US" sz="2400" dirty="0" err="1"/>
              <a:t>ditebang</a:t>
            </a:r>
            <a:r>
              <a:rPr lang="en-US" sz="2400" dirty="0"/>
              <a:t>, </a:t>
            </a:r>
            <a:r>
              <a:rPr lang="en-US" sz="2400" dirty="0" err="1"/>
              <a:t>dibakar</a:t>
            </a:r>
            <a:r>
              <a:rPr lang="en-US" sz="2400" dirty="0"/>
              <a:t>, </a:t>
            </a:r>
            <a:r>
              <a:rPr lang="en-US" sz="2400" dirty="0" err="1" smtClean="0"/>
              <a:t>digunduli</a:t>
            </a:r>
            <a:r>
              <a:rPr lang="en-US" sz="2400" dirty="0" smtClean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dialih-fungsikan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HTI, </a:t>
            </a:r>
            <a:r>
              <a:rPr lang="en-US" sz="2400" dirty="0" err="1" smtClean="0"/>
              <a:t>pertambangan</a:t>
            </a:r>
            <a:r>
              <a:rPr lang="en-US" sz="2400" dirty="0" smtClean="0"/>
              <a:t>, </a:t>
            </a:r>
            <a:r>
              <a:rPr lang="en-US" sz="2400" dirty="0" err="1" smtClean="0"/>
              <a:t>transmigrasi</a:t>
            </a:r>
            <a:r>
              <a:rPr lang="en-US" sz="2400" dirty="0" smtClean="0"/>
              <a:t>, </a:t>
            </a:r>
            <a:r>
              <a:rPr lang="en-US" sz="2400" dirty="0" err="1" smtClean="0"/>
              <a:t>perkebunan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Penyusutan</a:t>
            </a:r>
            <a:r>
              <a:rPr lang="en-US" sz="2400" dirty="0" smtClean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/>
              <a:t>kelestarian</a:t>
            </a:r>
            <a:r>
              <a:rPr lang="en-US" sz="2400" dirty="0" smtClean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diakibatkan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penebangan</a:t>
            </a:r>
            <a:r>
              <a:rPr lang="en-US" sz="2400" dirty="0"/>
              <a:t> </a:t>
            </a:r>
            <a:r>
              <a:rPr lang="en-US" sz="2400" dirty="0" err="1"/>
              <a:t>kayu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berlebihan</a:t>
            </a:r>
            <a:r>
              <a:rPr lang="en-US" sz="2400" dirty="0"/>
              <a:t> </a:t>
            </a:r>
            <a:r>
              <a:rPr lang="en-US" sz="2400" i="1" dirty="0"/>
              <a:t>(over-cutting), </a:t>
            </a:r>
            <a:r>
              <a:rPr lang="en-US" sz="2400" dirty="0"/>
              <a:t>yang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i="1" dirty="0"/>
              <a:t>(illegal </a:t>
            </a:r>
            <a:r>
              <a:rPr lang="en-US" sz="2400" i="1" dirty="0" smtClean="0"/>
              <a:t>logging</a:t>
            </a:r>
            <a:r>
              <a:rPr lang="en-US" sz="2400" i="1" dirty="0"/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penyelundupan</a:t>
            </a:r>
            <a:r>
              <a:rPr lang="en-US" sz="2400" dirty="0" smtClean="0"/>
              <a:t> </a:t>
            </a:r>
            <a:r>
              <a:rPr lang="en-US" sz="2400" dirty="0" err="1" smtClean="0"/>
              <a:t>kayu</a:t>
            </a:r>
            <a:r>
              <a:rPr lang="en-US" sz="2400" dirty="0" smtClean="0"/>
              <a:t>,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perkayuan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pesat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61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dirty="0">
              <a:ea typeface="+mj-ea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id-ID">
              <a:latin typeface="Franklin Gothic Book" charset="0"/>
            </a:endParaRPr>
          </a:p>
        </p:txBody>
      </p:sp>
      <p:pic>
        <p:nvPicPr>
          <p:cNvPr id="80900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01" name="Group 10"/>
          <p:cNvGrpSpPr>
            <a:grpSpLocks/>
          </p:cNvGrpSpPr>
          <p:nvPr/>
        </p:nvGrpSpPr>
        <p:grpSpPr bwMode="auto">
          <a:xfrm>
            <a:off x="1219531" y="228600"/>
            <a:ext cx="7010015" cy="5716588"/>
            <a:chOff x="768" y="336"/>
            <a:chExt cx="4416" cy="3601"/>
          </a:xfrm>
        </p:grpSpPr>
        <p:grpSp>
          <p:nvGrpSpPr>
            <p:cNvPr id="80903" name="Group 11"/>
            <p:cNvGrpSpPr>
              <a:grpSpLocks/>
            </p:cNvGrpSpPr>
            <p:nvPr/>
          </p:nvGrpSpPr>
          <p:grpSpPr bwMode="auto">
            <a:xfrm>
              <a:off x="768" y="1392"/>
              <a:ext cx="4416" cy="2545"/>
              <a:chOff x="954" y="954"/>
              <a:chExt cx="4032" cy="2598"/>
            </a:xfrm>
          </p:grpSpPr>
          <p:graphicFrame>
            <p:nvGraphicFramePr>
              <p:cNvPr id="80906" name="Object 2"/>
              <p:cNvGraphicFramePr>
                <a:graphicFrameLocks noChangeAspect="1"/>
              </p:cNvGraphicFramePr>
              <p:nvPr/>
            </p:nvGraphicFramePr>
            <p:xfrm>
              <a:off x="1497" y="2280"/>
              <a:ext cx="2766" cy="1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708" name="Clip" r:id="rId4" imgW="5448300" imgH="2506663" progId="">
                      <p:embed/>
                    </p:oleObj>
                  </mc:Choice>
                  <mc:Fallback>
                    <p:oleObj name="Clip" r:id="rId4" imgW="5448300" imgH="250666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7" y="2280"/>
                            <a:ext cx="2766" cy="1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907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954" y="954"/>
                <a:ext cx="4032" cy="147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en-US" sz="800" kern="10" dirty="0" smtClean="0"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9933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  <a:ea typeface="Impact"/>
                  <a:cs typeface="Impact"/>
                </a:endParaRPr>
              </a:p>
              <a:p>
                <a:pPr algn="ctr"/>
                <a:r>
                  <a:rPr lang="en-US" sz="2000" kern="10" dirty="0" smtClean="0"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FF9933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  <a:ea typeface="Impact"/>
                    <a:cs typeface="Impact"/>
                  </a:rPr>
                  <a:t>TERIMA KASIH</a:t>
                </a:r>
              </a:p>
              <a:p>
                <a:pPr algn="ctr"/>
                <a:r>
                  <a:rPr lang="en-US" sz="2000" kern="10" dirty="0" smtClean="0"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FF9933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  <a:ea typeface="Impact"/>
                    <a:cs typeface="Impact"/>
                  </a:rPr>
                  <a:t>SELANJUTNYA, </a:t>
                </a:r>
              </a:p>
              <a:p>
                <a:pPr algn="ctr"/>
                <a:r>
                  <a:rPr lang="en-US" sz="2000" kern="10" dirty="0" smtClean="0"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FF9933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outerShdw blurRad="63500" dist="38099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  <a:ea typeface="Impact"/>
                    <a:cs typeface="Impact"/>
                  </a:rPr>
                  <a:t>TERSERAH ANDA!</a:t>
                </a:r>
                <a:endParaRPr lang="en-US" sz="2000" kern="10" dirty="0"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9933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63500" dist="38099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  <a:ea typeface="Impact"/>
                  <a:cs typeface="Impact"/>
                </a:endParaRPr>
              </a:p>
            </p:txBody>
          </p:sp>
        </p:grpSp>
        <p:pic>
          <p:nvPicPr>
            <p:cNvPr id="80904" name="Picture 14" descr="SMILEY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3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5" name="Picture 15" descr="globe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32"/>
              <a:ext cx="96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5088" name="Picture 16" descr="flam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320"/>
            <a:ext cx="1552864" cy="23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8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3600" b="1" dirty="0" smtClean="0"/>
              <a:t>CIRI PENGGUNAAN SDH MASA LALU: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 Box 4" descr="Small confetti"/>
          <p:cNvSpPr txBox="1">
            <a:spLocks noGrp="1" noChangeArrowheads="1"/>
          </p:cNvSpPr>
          <p:nvPr>
            <p:ph idx="1"/>
          </p:nvPr>
        </p:nvSpPr>
        <p:spPr bwMode="auto">
          <a:xfrm>
            <a:off x="228600" y="1905001"/>
            <a:ext cx="8686800" cy="3761029"/>
          </a:xfrm>
          <a:prstGeom prst="rect">
            <a:avLst/>
          </a:prstGeom>
          <a:pattFill prst="smConfetti">
            <a:fgClr>
              <a:srgbClr val="00FF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 </a:t>
            </a:r>
            <a:r>
              <a:rPr lang="en-US" sz="2800" dirty="0" err="1" smtClean="0"/>
              <a:t>Cenderung</a:t>
            </a:r>
            <a:r>
              <a:rPr lang="en-US" sz="2800" dirty="0" smtClean="0"/>
              <a:t>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Sentralistik</a:t>
            </a:r>
            <a:endParaRPr lang="en-US" sz="2800" dirty="0">
              <a:latin typeface="Arial Black" charset="0"/>
            </a:endParaRPr>
          </a:p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err="1" smtClean="0"/>
              <a:t>Skala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Dikuasai</a:t>
            </a:r>
            <a:r>
              <a:rPr lang="en-US" sz="2800" dirty="0" smtClean="0"/>
              <a:t> HPH </a:t>
            </a:r>
            <a:r>
              <a:rPr lang="en-US" sz="2800" dirty="0" err="1" smtClean="0"/>
              <a:t>Besar</a:t>
            </a:r>
            <a:endParaRPr lang="en-US" sz="2800" dirty="0">
              <a:latin typeface="Arial Black" charset="0"/>
            </a:endParaRPr>
          </a:p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en-US" sz="2800" i="1" dirty="0" smtClean="0"/>
              <a:t>Overexploitation and Timber Depletion</a:t>
            </a:r>
            <a:endParaRPr lang="en-US" sz="2800" i="1" dirty="0">
              <a:latin typeface="Arial Black" charset="0"/>
            </a:endParaRPr>
          </a:p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err="1" smtClean="0"/>
              <a:t>Pengawasan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Maksimal</a:t>
            </a:r>
            <a:endParaRPr lang="en-US" sz="2800" dirty="0">
              <a:latin typeface="Arial Black" charset="0"/>
            </a:endParaRPr>
          </a:p>
          <a:p>
            <a:pPr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Degradasi</a:t>
            </a:r>
            <a:r>
              <a:rPr lang="en-US" sz="2800" dirty="0" smtClean="0"/>
              <a:t> </a:t>
            </a:r>
            <a:r>
              <a:rPr lang="en-US" sz="2800" dirty="0" err="1" smtClean="0"/>
              <a:t>Hutan</a:t>
            </a:r>
            <a:r>
              <a:rPr lang="en-US" sz="2800" i="1" dirty="0" smtClean="0"/>
              <a:t>, Illegal Logging, Wood Smuggling</a:t>
            </a:r>
            <a:r>
              <a:rPr lang="en-US" sz="2800" dirty="0" smtClean="0"/>
              <a:t> </a:t>
            </a:r>
          </a:p>
          <a:p>
            <a:pPr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err="1" smtClean="0"/>
              <a:t>Kebakaran</a:t>
            </a:r>
            <a:r>
              <a:rPr lang="en-GB" b="1" dirty="0" smtClean="0"/>
              <a:t> </a:t>
            </a:r>
            <a:r>
              <a:rPr lang="en-GB" dirty="0" err="1" smtClean="0"/>
              <a:t>Hutan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Perambahan</a:t>
            </a:r>
            <a:r>
              <a:rPr lang="en-GB" dirty="0" smtClean="0"/>
              <a:t> </a:t>
            </a:r>
            <a:r>
              <a:rPr lang="en-GB" dirty="0" err="1" smtClean="0"/>
              <a:t>Kawasan</a:t>
            </a:r>
            <a:endParaRPr lang="en-GB" dirty="0" smtClean="0"/>
          </a:p>
          <a:p>
            <a:pPr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Peranserta</a:t>
            </a:r>
            <a:r>
              <a:rPr lang="en-US" sz="2800" dirty="0" smtClean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“</a:t>
            </a:r>
            <a:r>
              <a:rPr lang="en-US" sz="2800" dirty="0" err="1"/>
              <a:t>sekedar</a:t>
            </a:r>
            <a:r>
              <a:rPr lang="en-US" sz="2800" dirty="0"/>
              <a:t>”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49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/>
              <a:t>kebakaran</a:t>
            </a:r>
            <a:r>
              <a:rPr lang="en-US" sz="2800" dirty="0"/>
              <a:t> </a:t>
            </a:r>
            <a:r>
              <a:rPr lang="en-US" sz="2800" dirty="0" err="1"/>
              <a:t>hutan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lahan</a:t>
            </a:r>
            <a:endParaRPr lang="en-US" sz="2800" dirty="0" smtClean="0"/>
          </a:p>
          <a:p>
            <a:r>
              <a:rPr lang="en-US" sz="2800" dirty="0" err="1" smtClean="0"/>
              <a:t>Menurunnya</a:t>
            </a:r>
            <a:r>
              <a:rPr lang="en-US" sz="2800" dirty="0" smtClean="0"/>
              <a:t> </a:t>
            </a:r>
            <a:r>
              <a:rPr lang="en-US" sz="2800" dirty="0" err="1"/>
              <a:t>angka</a:t>
            </a:r>
            <a:r>
              <a:rPr lang="en-US" sz="2800" dirty="0"/>
              <a:t> </a:t>
            </a:r>
            <a:r>
              <a:rPr lang="en-US" sz="2800" dirty="0" err="1"/>
              <a:t>deforestasi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Konsep-konsep</a:t>
            </a:r>
            <a:r>
              <a:rPr lang="en-US" sz="2800" dirty="0" smtClean="0"/>
              <a:t> </a:t>
            </a:r>
            <a:r>
              <a:rPr lang="en-US" sz="2800" dirty="0" err="1" smtClean="0"/>
              <a:t>Perhutanan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endParaRPr lang="en-US" sz="2800" dirty="0" smtClean="0"/>
          </a:p>
          <a:p>
            <a:r>
              <a:rPr lang="en-US" sz="2800" dirty="0" err="1" smtClean="0"/>
              <a:t>Keberhasilan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hutan</a:t>
            </a:r>
            <a:r>
              <a:rPr lang="en-US" sz="2800" dirty="0"/>
              <a:t> </a:t>
            </a:r>
            <a:r>
              <a:rPr lang="en-US" sz="2800" dirty="0" err="1"/>
              <a:t>hujan</a:t>
            </a:r>
            <a:r>
              <a:rPr lang="en-US" sz="2800" dirty="0"/>
              <a:t> </a:t>
            </a:r>
            <a:r>
              <a:rPr lang="en-US" sz="2800" dirty="0" err="1" smtClean="0"/>
              <a:t>tropis</a:t>
            </a:r>
            <a:endParaRPr lang="en-US" sz="2800" dirty="0" smtClean="0"/>
          </a:p>
          <a:p>
            <a:r>
              <a:rPr lang="en-US" sz="2800" dirty="0" smtClean="0"/>
              <a:t>Usaha </a:t>
            </a:r>
            <a:r>
              <a:rPr lang="en-US" sz="2800" dirty="0" err="1"/>
              <a:t>P</a:t>
            </a:r>
            <a:r>
              <a:rPr lang="en-US" sz="2800" dirty="0" err="1" smtClean="0"/>
              <a:t>elestarian</a:t>
            </a:r>
            <a:r>
              <a:rPr lang="en-US" sz="2800" dirty="0" smtClean="0"/>
              <a:t> </a:t>
            </a:r>
            <a:r>
              <a:rPr lang="en-US" sz="2800" dirty="0" err="1" smtClean="0"/>
              <a:t>Keanekaragaman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Hayati</a:t>
            </a:r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NAMUN: </a:t>
            </a:r>
            <a:r>
              <a:rPr lang="en-US" sz="2800" b="1" dirty="0" err="1" smtClean="0">
                <a:solidFill>
                  <a:srgbClr val="FF0000"/>
                </a:solidFill>
              </a:rPr>
              <a:t>produksi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kayu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hutan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alam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merosot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industri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kayu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berproduksi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jauh</a:t>
            </a:r>
            <a:r>
              <a:rPr lang="en-US" sz="2800" b="1" dirty="0" smtClean="0">
                <a:solidFill>
                  <a:srgbClr val="FF0000"/>
                </a:solidFill>
              </a:rPr>
              <a:t> di </a:t>
            </a:r>
            <a:r>
              <a:rPr lang="en-US" sz="2800" b="1" dirty="0" err="1" smtClean="0">
                <a:solidFill>
                  <a:srgbClr val="FF0000"/>
                </a:solidFill>
              </a:rPr>
              <a:t>bawah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kapasitas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terpasang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sementara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hutan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tanaman</a:t>
            </a:r>
            <a:r>
              <a:rPr lang="en-US" sz="2800" b="1" dirty="0" smtClean="0">
                <a:solidFill>
                  <a:srgbClr val="FF0000"/>
                </a:solidFill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</a:rPr>
              <a:t>merayap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/>
              <a:t>“ANGIN SEGAR” PENANGANAN HUTAN DAN KEHUTANAN SAAT SEKARANG 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7246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LAMBANNYA PERKEMBANGAN HUTAN TANAMAN DI INDONESIA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8686800" cy="4114800"/>
          </a:xfrm>
          <a:ln>
            <a:solidFill>
              <a:srgbClr val="4F81BD"/>
            </a:solidFill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Pembangunan </a:t>
            </a:r>
            <a:r>
              <a:rPr lang="en-US" sz="2400" dirty="0" err="1">
                <a:latin typeface="Arial"/>
                <a:cs typeface="Arial"/>
              </a:rPr>
              <a:t>hutan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tanaman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skala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besar</a:t>
            </a:r>
            <a:r>
              <a:rPr lang="en-US" sz="2400" dirty="0">
                <a:latin typeface="Arial"/>
                <a:cs typeface="Arial"/>
              </a:rPr>
              <a:t> di Indonesia </a:t>
            </a:r>
            <a:r>
              <a:rPr lang="en-US" sz="2400" dirty="0" err="1">
                <a:latin typeface="Arial"/>
                <a:cs typeface="Arial"/>
              </a:rPr>
              <a:t>dimulai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pada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pertengahan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tahun</a:t>
            </a:r>
            <a:r>
              <a:rPr lang="en-US" sz="2400" dirty="0">
                <a:latin typeface="Arial"/>
                <a:cs typeface="Arial"/>
              </a:rPr>
              <a:t> 1980-an </a:t>
            </a:r>
            <a:r>
              <a:rPr lang="en-US" sz="2400" dirty="0" err="1">
                <a:latin typeface="Arial"/>
                <a:cs typeface="Arial"/>
              </a:rPr>
              <a:t>akibat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meningkatnya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kebutuhan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kayu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untuk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industri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serta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menurunnya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pasokan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kayu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dari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hutan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alam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Pembangunan HTI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menunjang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perkayuan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penyediaan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yang </a:t>
            </a:r>
            <a:r>
              <a:rPr lang="en-US" sz="2400" dirty="0" err="1"/>
              <a:t>memadai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berkesinambungan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L</a:t>
            </a:r>
            <a:r>
              <a:rPr lang="en-US" sz="2400" dirty="0" err="1" smtClean="0"/>
              <a:t>uasnya</a:t>
            </a:r>
            <a:r>
              <a:rPr lang="en-US" sz="2400" dirty="0" smtClean="0"/>
              <a:t> </a:t>
            </a:r>
            <a:r>
              <a:rPr lang="en-US" sz="2400" dirty="0" err="1"/>
              <a:t>konsesi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HTI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diimbangi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 smtClean="0"/>
              <a:t>penanaman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kepatuhan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SVLK </a:t>
            </a:r>
            <a:r>
              <a:rPr lang="en-US" sz="2400" dirty="0" smtClean="0"/>
              <a:t>(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verifikasi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legalitas</a:t>
            </a:r>
            <a:r>
              <a:rPr lang="en-US" sz="2400" dirty="0" smtClean="0"/>
              <a:t> </a:t>
            </a:r>
            <a:r>
              <a:rPr lang="en-US" sz="2400" dirty="0" err="1" smtClean="0"/>
              <a:t>kayu</a:t>
            </a:r>
            <a:r>
              <a:rPr lang="en-US" sz="2400" dirty="0" smtClean="0"/>
              <a:t>).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19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sz="2800" b="1" dirty="0" smtClean="0">
                <a:latin typeface="Arial"/>
                <a:cs typeface="Arial"/>
              </a:rPr>
              <a:t>BENARKAH HTI TIDAK MENJAMIN TERJADINYA KONSERVASI HUTAN?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sz="2400" dirty="0" err="1" smtClean="0">
                <a:latin typeface="Arial"/>
                <a:cs typeface="Arial"/>
              </a:rPr>
              <a:t>Idealnya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pembangunan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hutan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tanaman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mengurangi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tekanan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pada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Hutan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Alam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tapi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kenyataan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tidaklah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demikian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Harusnya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berkembangnya</a:t>
            </a:r>
            <a:r>
              <a:rPr lang="en-US" sz="2400" dirty="0" smtClean="0">
                <a:latin typeface="Arial"/>
                <a:cs typeface="Arial"/>
              </a:rPr>
              <a:t> HT </a:t>
            </a:r>
            <a:r>
              <a:rPr lang="en-US" sz="2400" dirty="0" err="1" smtClean="0">
                <a:latin typeface="Arial"/>
                <a:cs typeface="Arial"/>
              </a:rPr>
              <a:t>akan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menyebabkan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pasokan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kayu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cukup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degradasi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hutan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alam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menurun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Faktanya</a:t>
            </a:r>
            <a:r>
              <a:rPr lang="en-US" sz="2400" dirty="0" smtClean="0">
                <a:latin typeface="Arial"/>
                <a:cs typeface="Arial"/>
              </a:rPr>
              <a:t>? Kita </a:t>
            </a:r>
            <a:r>
              <a:rPr lang="en-US" sz="2400" dirty="0" err="1" smtClean="0">
                <a:latin typeface="Arial"/>
                <a:cs typeface="Arial"/>
              </a:rPr>
              <a:t>tahu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kondisi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hutan</a:t>
            </a:r>
            <a:r>
              <a:rPr lang="en-US" sz="2400" dirty="0" smtClean="0">
                <a:latin typeface="Arial"/>
                <a:cs typeface="Arial"/>
              </a:rPr>
              <a:t> Indonesia </a:t>
            </a:r>
            <a:r>
              <a:rPr lang="en-US" sz="2400" dirty="0" err="1" smtClean="0">
                <a:latin typeface="Arial"/>
                <a:cs typeface="Arial"/>
              </a:rPr>
              <a:t>saat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ini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Berbagai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upaya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penanaman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lebih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ditekankan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pada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fast growing species</a:t>
            </a:r>
            <a:r>
              <a:rPr lang="en-US" sz="2400" dirty="0" smtClean="0">
                <a:latin typeface="Arial"/>
                <a:cs typeface="Arial"/>
              </a:rPr>
              <a:t> agar </a:t>
            </a:r>
            <a:r>
              <a:rPr lang="en-US" sz="2400" dirty="0" err="1" smtClean="0">
                <a:latin typeface="Arial"/>
                <a:cs typeface="Arial"/>
              </a:rPr>
              <a:t>tidak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terjadi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time lag </a:t>
            </a:r>
            <a:r>
              <a:rPr lang="en-US" sz="2400" dirty="0" err="1" smtClean="0">
                <a:latin typeface="Arial"/>
                <a:cs typeface="Arial"/>
              </a:rPr>
              <a:t>dalam</a:t>
            </a:r>
            <a:r>
              <a:rPr lang="en-US" sz="2400" dirty="0" smtClean="0">
                <a:latin typeface="Arial"/>
                <a:cs typeface="Arial"/>
              </a:rPr>
              <a:t> ROI.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Tambahan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hutan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tanaman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dalam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berbagai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bentuk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tidak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menjamin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keragaman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hayati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jasa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lingkungan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lain.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56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KENDALA YANG HARUS DIATASI: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  <a:solidFill>
            <a:srgbClr val="FFFF00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Pengawasan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harus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ketat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terhadap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areal yang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terlalu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luas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sebaliknya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jika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terlalu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kecil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mungkin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tidak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masuk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skala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ekonomis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Areal HTI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sebelumnya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banyak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“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merambah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”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kawasan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hutan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potensial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Pola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TPTI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berbagai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variasasinya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cenderung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monokultur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Pembangunan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hutan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tanaman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yang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dikombinasikan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dengan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jenis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-jenis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lokal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komersial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harus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dipacu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Hutan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tanaman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yang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heterogen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kaya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dengan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berbagai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komponen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jasa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lingkungan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harus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menjadi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tujuan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utama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21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obbins PPT template final">
  <a:themeElements>
    <a:clrScheme name="Robbins PPT template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bbins PPT template final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obbins PPT template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3">
  <a:themeElements>
    <a:clrScheme name="">
      <a:dk1>
        <a:srgbClr val="000000"/>
      </a:dk1>
      <a:lt1>
        <a:srgbClr val="6699FF"/>
      </a:lt1>
      <a:dk2>
        <a:srgbClr val="1C1C1C"/>
      </a:dk2>
      <a:lt2>
        <a:srgbClr val="4D4D4D"/>
      </a:lt2>
      <a:accent1>
        <a:srgbClr val="008000"/>
      </a:accent1>
      <a:accent2>
        <a:srgbClr val="D6BB1C"/>
      </a:accent2>
      <a:accent3>
        <a:srgbClr val="B8CAFF"/>
      </a:accent3>
      <a:accent4>
        <a:srgbClr val="000000"/>
      </a:accent4>
      <a:accent5>
        <a:srgbClr val="AAC0AA"/>
      </a:accent5>
      <a:accent6>
        <a:srgbClr val="C2A918"/>
      </a:accent6>
      <a:hlink>
        <a:srgbClr val="0066FF"/>
      </a:hlink>
      <a:folHlink>
        <a:srgbClr val="CC00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2560</Words>
  <Application>Microsoft Macintosh PowerPoint</Application>
  <PresentationFormat>On-screen Show (4:3)</PresentationFormat>
  <Paragraphs>215</Paragraphs>
  <Slides>40</Slides>
  <Notes>5</Notes>
  <HiddenSlides>14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Office Theme</vt:lpstr>
      <vt:lpstr>1_Office Theme</vt:lpstr>
      <vt:lpstr>Robbins PPT template final</vt:lpstr>
      <vt:lpstr>2_Office Theme</vt:lpstr>
      <vt:lpstr>113</vt:lpstr>
      <vt:lpstr>Clip</vt:lpstr>
      <vt:lpstr>PowerPoint Presentation</vt:lpstr>
      <vt:lpstr>PowerPoint Presentation</vt:lpstr>
      <vt:lpstr>PENDAPAT-PENDAPAT TENTANG RUSAKNYA HUTAN INDONESIA</vt:lpstr>
      <vt:lpstr>PowerPoint Presentation</vt:lpstr>
      <vt:lpstr>CIRI PENGGUNAAN SDH MASA LALU: </vt:lpstr>
      <vt:lpstr>PowerPoint Presentation</vt:lpstr>
      <vt:lpstr>LAMBANNYA PERKEMBANGAN HUTAN TANAMAN DI INDONESIA</vt:lpstr>
      <vt:lpstr>BENARKAH HTI TIDAK MENJAMIN TERJADINYA KONSERVASI HUTAN?</vt:lpstr>
      <vt:lpstr>KENDALA YANG HARUS DIATASI:</vt:lpstr>
      <vt:lpstr>Pengelolaan Hutan Lestari</vt:lpstr>
      <vt:lpstr>KONSEP PENGELOLAAN HUTAN LESTARI (PHL)</vt:lpstr>
      <vt:lpstr>PowerPoint Presentation</vt:lpstr>
      <vt:lpstr>Diperlukan suatu kebijakan kehutanan yang melindungi keanekaragaman hayati</vt:lpstr>
      <vt:lpstr>SEPERTI APAKAH EKOSISTEM HUTAN DENGAN JASA LINGKUNGAN YANG TINGGI ?</vt:lpstr>
      <vt:lpstr>ARAH KEBIJAKAN YANG PERLU DITEMPUH</vt:lpstr>
      <vt:lpstr>PRINSIP-PRINSIP PEMBANGUNAN HUTAN TANAMAN YANG MELINDUNGI BIODIVERSITY</vt:lpstr>
      <vt:lpstr>MODEL PENGEMBANGAN HUTAN TANAMAN YANG MELINDUNGI “BIODIVERSITY” </vt:lpstr>
      <vt:lpstr>Model Organisasi Pengelolaan Suatu Kawasan Hutan Multifungsi:</vt:lpstr>
      <vt:lpstr> BEBERAPA KETENTUAN PELAKSANAAN:</vt:lpstr>
      <vt:lpstr>PROSPEK/POTENSI PENGEMBANGAN SBU BIODIVERSITY</vt:lpstr>
      <vt:lpstr>POLA KERAGAMAN HAYATI SEPERTI APA?</vt:lpstr>
      <vt:lpstr>STAKEHOLDERS :</vt:lpstr>
      <vt:lpstr> High Conservation Value dan High Carbon Stock di Hutan Produksi ? </vt:lpstr>
      <vt:lpstr>KONSEP BARAT VS KONSEP INDONESIA TENTANG BIODIVERSITY PROTECTION</vt:lpstr>
      <vt:lpstr>KEBIJAKAN PENGELOLAAN HUTAN  VERSI INDONESIA</vt:lpstr>
      <vt:lpstr>LALU MENGAPA DEFORESTASI DAN MEROSOTNYA KERAGAMAN HAYATI  TERUS TERJADI?</vt:lpstr>
      <vt:lpstr>LALU, HARUS BAGAIMANA?</vt:lpstr>
      <vt:lpstr>PEMBANGUNAN EKONOMI KEHUTANAN TIDAK AKAN PERNAH LEPAS DARI KONDISI EKONOMI GLOBAL</vt:lpstr>
      <vt:lpstr>PowerPoint Presentation</vt:lpstr>
      <vt:lpstr>TANTANGAN EKONOMI  DI ERA GLOBALISASI DIGITAL </vt:lpstr>
      <vt:lpstr>PowerPoint Presentation</vt:lpstr>
      <vt:lpstr>Suatu Keharusan !</vt:lpstr>
      <vt:lpstr>APA YANG TERJADI SEJAK  ERA GLOBALISASI ?</vt:lpstr>
      <vt:lpstr>Virtual Single Company Mengubah Paradigma Ekonomi Manufaktur Global </vt:lpstr>
      <vt:lpstr>PowerPoint Presentation</vt:lpstr>
      <vt:lpstr>PowerPoint Presentation</vt:lpstr>
      <vt:lpstr>SUPPLY CHAIN MANAGEMENT MODEL</vt:lpstr>
      <vt:lpstr>DIBUTUHKAN KERJASAMA DALAM SUATU MATA RANTAI YANG HARMONIS:</vt:lpstr>
      <vt:lpstr>BAGAIMANA MEMULAINYA?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achsan</dc:creator>
  <cp:lastModifiedBy>John FoEh</cp:lastModifiedBy>
  <cp:revision>374</cp:revision>
  <cp:lastPrinted>2018-09-27T13:15:16Z</cp:lastPrinted>
  <dcterms:created xsi:type="dcterms:W3CDTF">2011-02-26T01:28:51Z</dcterms:created>
  <dcterms:modified xsi:type="dcterms:W3CDTF">2018-09-27T14:32:40Z</dcterms:modified>
</cp:coreProperties>
</file>