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8" r:id="rId2"/>
    <p:sldId id="260" r:id="rId3"/>
    <p:sldId id="283" r:id="rId4"/>
    <p:sldId id="284" r:id="rId5"/>
    <p:sldId id="28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78" r:id="rId25"/>
    <p:sldId id="28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2265" autoAdjust="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847D-1CF6-46BA-B46B-48BED0604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all" spc="150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4F5A5-C931-4A4C-B6B1-EF4C95965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4AEC-B6E4-439C-B716-EBE3D4D1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F81C-1FCB-4DBA-8044-F1A0FCFD45A6}" type="datetime1">
              <a:rPr lang="en-US" smtClean="0"/>
              <a:t>9/23/2024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8BC18-102E-45BF-8FEA-801E9C59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8BF5F-B1F8-461F-9B3D-7D50D024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6BF779-0B8C-4CC2-9268-9506AD0C5331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894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A871-D377-4EC0-9ACF-86842F01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D53202-92A9-45A3-B812-777DB957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7196FB0C-3A9D-4892-90C9-21F3459AAD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6938C96-CF0F-4B69-A695-913F11BFC6F0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CA7E6BB-6B60-4BF5-9D3E-A3FE782EF5B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F693EDA-57B3-4AEB-863B-B198C2A5A8E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3A04A96-045F-4B6E-AEEE-11A2FA01B4F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FB357DC-5AD3-44F4-879B-5AD6B18AC36F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CA47F-83AD-4BE3-AC2F-6C17883F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92B3-2D87-4CDF-B84B-C46E5F5D31F7}" type="datetime1">
              <a:rPr lang="en-US" smtClean="0"/>
              <a:t>9/23/2024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18A72-3200-4597-A9C5-0D9ECFF3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055A-71D4-49B4-8A8F-19AFDB84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B0E5D27-C447-432F-982D-B60FDD6F34A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59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59DBB-9256-464D-8A6A-8BDA71541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5E310-E6CB-4838-8E9B-B288DA552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BCF412A8-E798-47AD-ABD9-98D76A55D30B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70160C5-475D-401A-AEE2-2C04E99A1518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7CC7CE9-9C7F-49C2-8609-47BF523390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26FD5F1-978C-45AF-9086-D5DBE1F01681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873AB1C-723A-4FB4-9B23-65BAF507483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1DE5510-5094-4FA4-96E5-AD4841D1C38A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E2202-679F-48B0-B2DD-F6F54711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69E57-47B1-47B0-B526-3153E4B1E729}" type="datetime1">
              <a:rPr lang="en-US" smtClean="0"/>
              <a:t>9/23/2024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BC83D-E4C0-49E1-ADA1-1AF40398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F211E-B2EA-4CDC-9E84-B6898394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E2F5FD-5D31-4C1D-82F8-93624C7B0A3C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464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8500-1605-41EA-A15F-9B79DF7E4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14AC8-25A5-4D7F-BF23-CB20AA2E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95D22-0146-4DE2-9E78-4C00333D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773D-8987-489A-A650-3D6F7D5C7C38}" type="datetime1">
              <a:rPr lang="en-US" smtClean="0"/>
              <a:t>9/23/2024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9717A-A1FE-485D-AFFF-2C7026C7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DB88B-64CF-4100-8F07-D191DD79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4332FF-8349-42A5-B5C8-5EE3825CE25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220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BFE6C-EBF1-47DE-8468-E7125172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04992-D139-48DC-BCCE-D71EA23CA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A8C5E768-0E62-4DE7-A0AF-93121DA843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402845F-9E8A-41E1-B051-1AAA46C997A2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A45C410-5FD0-4339-A3BC-A865DE4190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7B0B703-8BA8-483C-A433-C44C809687DE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CCFA03D-B879-419B-88B9-F4F3645C8AF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6B0260A-6B2D-4F54-8614-60BC3103E166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AB8F6-0796-47E9-B1D4-760B7CCF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50C1-1D78-4D80-810D-E9E86F6E88AB}" type="datetime1">
              <a:rPr lang="en-US" smtClean="0"/>
              <a:t>9/23/2024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86FC0-7327-44D9-B689-0AE73FD2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9D265-BFBA-4C93-9B1A-B9483AE6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64F5FEB-DE92-47DA-8C46-DC088E8960A4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677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37BE-B22F-40EE-94F0-04549BC5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1582-4BAF-4211-AD4A-476ED6EB1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DCF6B-C800-4345-BAE9-EE9FA659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E6190A1E-5381-43C4-B058-7758339984D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7E35469-0BEA-4E5E-955F-1AA300A62DE5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8F650BE-565E-4A52-8143-7A87700FC5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86A3F89-AA2A-44E5-915E-C47A069EB68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C57F514-AB27-4489-8D3C-01DD1025DDAD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141169F-1C39-4D04-AF32-D0D14D004B05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87465-759F-4895-8FC6-DD464FB9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CBD8-1588-4B6B-B74D-87480DDE94C0}" type="datetime1">
              <a:rPr lang="en-US" smtClean="0"/>
              <a:t>9/23/2024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1AA18-D8A5-44D9-881C-522258ED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BA574-A76A-4F4C-8CBD-768278B6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793E083-ADC4-4391-83DD-781529A6611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92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1B666-D6BE-4FA8-9CF1-F15FD58B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E4B4A-DE64-4563-83CD-C40B1D681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A0314-0202-4E6D-8352-C28376A9C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56083-87B4-4603-B6FF-A9EB68E3E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708CF-F028-4917-A9CB-59BF5248A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81B934BF-E239-47E1-93E9-EA3182162D21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3BBF177-5044-426A-93ED-64BDC84BF184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4270648-77F5-4D28-B691-DA57AA28FD73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086B770-2F70-4B7B-9525-286BBD63AD7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7DDC14D-7AE3-41CD-ADFC-A3601D4F9DF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2181834-8401-4B66-85EE-1CBF57807DA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3C091-3B62-4087-9A97-63BBE28C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4440-721C-4D75-BD4F-4CFB3D51CDCA}" type="datetime1">
              <a:rPr lang="en-US" smtClean="0"/>
              <a:t>9/23/2024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0710C3-2723-4847-BCAF-96D9FAE5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618B2C-95AC-4438-97FD-07ACF297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B0F5A7-6E8A-4BCD-8F1F-233ECD21B26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076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CF7F-748D-4598-983E-96A2BE26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6" name="Graphic 185">
            <a:extLst>
              <a:ext uri="{FF2B5EF4-FFF2-40B4-BE49-F238E27FC236}">
                <a16:creationId xmlns:a16="http://schemas.microsoft.com/office/drawing/2014/main" id="{DFD4D3BE-80D4-4E69-9C76-F0D8517DF690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0B6E97F-00E1-4372-8978-8BCBDC9026E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C7651B7-7A30-4AFA-A4D7-0B0C5D2DDA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2FC5CA-556B-4409-B084-34753A1F04E6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E63FB41-EE1F-4889-9096-3A38936330D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D19F3B-7B3E-4861-8FDA-D0116C96C16E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A2C46-C908-4010-AAE2-9FA41B14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01A64-483B-4532-94FB-D8F90CB6DEE0}" type="datetime1">
              <a:rPr lang="en-US" smtClean="0"/>
              <a:t>9/23/2024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F5279-7D37-4D98-9A70-987C84F6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6FAD0-59EF-49AA-BBC6-A0EC184D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76EB399-18D2-46D5-8757-35FCFF8EA80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944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185">
            <a:extLst>
              <a:ext uri="{FF2B5EF4-FFF2-40B4-BE49-F238E27FC236}">
                <a16:creationId xmlns:a16="http://schemas.microsoft.com/office/drawing/2014/main" id="{773CCE17-EE0F-40E0-B7AE-CF7677B64709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0AC6C4E-6EA5-454A-AB84-8B94D8B585EC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4329338-925B-4677-BA6E-4357D37DB54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34C0A08-043F-4818-BA1D-BCC9F811A87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CB185DD-ED0D-4633-8098-95C4A6F177C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D50526-B611-40B6-BB45-AE82F0EF5992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08C302-4224-4668-8CAC-3267172A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FB39-20FB-4E2E-B861-45B709B9C3C5}" type="datetime1">
              <a:rPr lang="en-US" smtClean="0"/>
              <a:t>9/23/2024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C8FC22-AEB6-4BAF-BF93-41A2C757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CA88A-5462-4F17-AFA0-52721ADD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0CCC791-94D7-4BB8-9EDF-423CEA1F6215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018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6AC37-C5B5-462A-BE4A-E55CEBF2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B007F-32A8-4688-BBEF-4FCB99DF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2E2EB-BF8A-44A4-8AE0-BD6C31B1D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FC9E188F-54C8-4547-9F8C-525712AD7DB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99C4538-3939-47A9-A590-09FF21960653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541CA75-5D05-4996-A26D-CE0C909CD5F7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6305856-26BC-4BCC-BEF3-5E9CED94177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C69651C-AC37-4CD2-8367-19297D7E2389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3E9031B-BA8D-4D9D-9BB3-A16F7A80F85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840A2-CF60-4C47-B955-E65BC451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AC19-8BD6-476C-9770-8884373BCF00}" type="datetime1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9DC6E-CC55-47AB-A405-5FB7EE2D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D5E7D-EBA7-4DB0-8C78-7EB8A85F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B051DE-636E-4B3C-9886-2055CE23E49A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662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1D355-3146-41D1-B7DC-20B8ACE3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D4AAFB-E8F8-4FD1-8C6A-ED2C3FAD5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51AF1-B16F-43B9-95CC-C17B570DE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C8B77273-9FF7-4B93-8385-AD09A5F86AE5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117A673-3729-4EAD-9E8C-52BEBF74B857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E8DB752-94CD-4A94-BDE3-DD285EB89F3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2F8DDFC-E5CA-4F36-B2BE-BCE49D4F6C9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BB589AE-2F9C-4C83-8DC7-1205CB03752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AC9A2DE-3C9E-4CD0-8C7A-CC5F9F9942E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C8714-2467-4715-934E-6787C84F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8C53-8AD1-4F09-9486-FB3406B99CFA}" type="datetime1">
              <a:rPr lang="en-US" smtClean="0"/>
              <a:t>9/23/2024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F13D6-03EC-4D31-8BB1-9FFDE363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5D4DD-A2A4-4DF6-9527-E5F12FEB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202F3A-9FDE-4E11-B865-FBAEC415F88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8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3F5C3-CD4B-4472-B59A-49D460CB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2236B-AB2C-4D6F-AE15-700992DA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F509-07BE-4446-8772-F44E0993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BA543EDD-D0D2-447F-B24F-3717AF4B109D}" type="datetime1">
              <a:rPr lang="en-US" smtClean="0"/>
              <a:pPr/>
              <a:t>9/23/2024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927E-3833-4F85-99B5-56B5F1E54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8CB64-4E98-43DE-B543-7BE5B329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164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ompasiana.com/tag/haki" TargetMode="External"/><Relationship Id="rId2" Type="http://schemas.openxmlformats.org/officeDocument/2006/relationships/hyperlink" Target="https://www.kompasiana.com/tag/hukum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D955C2-CA3F-4356-AE2F-4322EF1B8105}"/>
              </a:ext>
            </a:extLst>
          </p:cNvPr>
          <p:cNvSpPr txBox="1"/>
          <p:nvPr/>
        </p:nvSpPr>
        <p:spPr>
          <a:xfrm>
            <a:off x="443345" y="2466111"/>
            <a:ext cx="907472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BAB I</a:t>
            </a:r>
            <a:r>
              <a:rPr lang="en-US" sz="6000" dirty="0"/>
              <a:t> </a:t>
            </a:r>
          </a:p>
          <a:p>
            <a:r>
              <a:rPr lang="en-US" sz="5400" dirty="0"/>
              <a:t>PENGANTAR &amp; </a:t>
            </a:r>
          </a:p>
          <a:p>
            <a:r>
              <a:rPr lang="en-US" sz="5400" dirty="0"/>
              <a:t>TINJAUAN UMUM </a:t>
            </a:r>
          </a:p>
          <a:p>
            <a:r>
              <a:rPr lang="en-US" sz="5400" dirty="0"/>
              <a:t>HAK KEKAYAAN INTELEKTUAL</a:t>
            </a:r>
            <a:endParaRPr lang="en-US" sz="5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8278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D955C2-CA3F-4356-AE2F-4322EF1B8105}"/>
              </a:ext>
            </a:extLst>
          </p:cNvPr>
          <p:cNvSpPr txBox="1"/>
          <p:nvPr/>
        </p:nvSpPr>
        <p:spPr>
          <a:xfrm>
            <a:off x="233864" y="1129634"/>
            <a:ext cx="10142036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5029200" algn="l"/>
              </a:tabLst>
            </a:pPr>
            <a:endParaRPr lang="en-ID" sz="2400" b="1" dirty="0"/>
          </a:p>
          <a:p>
            <a:pPr algn="just">
              <a:tabLst>
                <a:tab pos="5029200" algn="l"/>
              </a:tabLst>
            </a:pPr>
            <a:r>
              <a:rPr lang="en-ID" sz="2400" b="1" dirty="0"/>
              <a:t>SOSIAL </a:t>
            </a:r>
            <a:r>
              <a:rPr lang="en-ID" sz="2400" dirty="0"/>
              <a:t> </a:t>
            </a:r>
          </a:p>
          <a:p>
            <a:pPr algn="just">
              <a:tabLst>
                <a:tab pos="5029200" algn="l"/>
              </a:tabLst>
            </a:pPr>
            <a:endParaRPr lang="en-ID" sz="2400" b="1" dirty="0"/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5029200" algn="l"/>
              </a:tabLst>
            </a:pPr>
            <a:r>
              <a:rPr lang="en-ID" sz="2400" dirty="0" err="1"/>
              <a:t>Sebagai</a:t>
            </a:r>
            <a:r>
              <a:rPr lang="en-ID" sz="2400" dirty="0"/>
              <a:t> </a:t>
            </a:r>
            <a:r>
              <a:rPr lang="en-ID" sz="2400" dirty="0" err="1"/>
              <a:t>karya</a:t>
            </a:r>
            <a:r>
              <a:rPr lang="en-ID" sz="2400" dirty="0"/>
              <a:t> yang </a:t>
            </a:r>
            <a:r>
              <a:rPr lang="en-ID" sz="2400" dirty="0" err="1"/>
              <a:t>lahir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kemampuan</a:t>
            </a:r>
            <a:r>
              <a:rPr lang="en-ID" sz="2400" dirty="0"/>
              <a:t> </a:t>
            </a:r>
            <a:r>
              <a:rPr lang="en-ID" sz="2400" dirty="0" err="1"/>
              <a:t>intelektual</a:t>
            </a:r>
            <a:r>
              <a:rPr lang="en-ID" sz="2400" dirty="0"/>
              <a:t> </a:t>
            </a:r>
            <a:r>
              <a:rPr lang="en-ID" sz="2400" dirty="0" err="1"/>
              <a:t>manusia</a:t>
            </a:r>
            <a:r>
              <a:rPr lang="en-ID" sz="2400" dirty="0"/>
              <a:t>, </a:t>
            </a:r>
            <a:r>
              <a:rPr lang="en-ID" sz="2400" dirty="0" err="1"/>
              <a:t>karya-karya</a:t>
            </a:r>
            <a:r>
              <a:rPr lang="en-ID" sz="2400" dirty="0"/>
              <a:t> </a:t>
            </a:r>
            <a:r>
              <a:rPr lang="en-ID" sz="2400" dirty="0" err="1"/>
              <a:t>intelektual</a:t>
            </a:r>
            <a:r>
              <a:rPr lang="en-ID" sz="2400" dirty="0"/>
              <a:t> </a:t>
            </a:r>
            <a:r>
              <a:rPr lang="en-ID" sz="2400" dirty="0" err="1"/>
              <a:t>tersebut</a:t>
            </a:r>
            <a:r>
              <a:rPr lang="en-ID" sz="2400" dirty="0"/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memperkaya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khasanah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kehidupan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dan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peradaban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manusia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serta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meningkatkan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harkat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dan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martabatnya</a:t>
            </a:r>
            <a:r>
              <a:rPr lang="en-ID" sz="2400" dirty="0"/>
              <a:t> </a:t>
            </a:r>
            <a:r>
              <a:rPr lang="en-ID" sz="2400" dirty="0" err="1"/>
              <a:t>sebagai</a:t>
            </a:r>
            <a:r>
              <a:rPr lang="en-ID" sz="2400" dirty="0"/>
              <a:t> </a:t>
            </a:r>
            <a:r>
              <a:rPr lang="en-ID" sz="2400" dirty="0" err="1"/>
              <a:t>makhluk</a:t>
            </a:r>
            <a:r>
              <a:rPr lang="en-ID" sz="2400" dirty="0"/>
              <a:t> </a:t>
            </a:r>
            <a:r>
              <a:rPr lang="en-ID" sz="2400" dirty="0" err="1"/>
              <a:t>ciptaan</a:t>
            </a:r>
            <a:r>
              <a:rPr lang="en-ID" sz="2400" dirty="0"/>
              <a:t> </a:t>
            </a:r>
            <a:r>
              <a:rPr lang="en-ID" sz="2400" dirty="0" err="1"/>
              <a:t>Tuhan</a:t>
            </a:r>
            <a:r>
              <a:rPr lang="en-ID" sz="2400" dirty="0"/>
              <a:t> yang </a:t>
            </a:r>
            <a:r>
              <a:rPr lang="en-ID" sz="2400" dirty="0" err="1"/>
              <a:t>tertinggi</a:t>
            </a:r>
            <a:r>
              <a:rPr lang="en-ID" sz="2400" dirty="0"/>
              <a:t> </a:t>
            </a:r>
            <a:r>
              <a:rPr lang="en-ID" sz="2400" dirty="0" err="1"/>
              <a:t>derajatnya</a:t>
            </a:r>
            <a:r>
              <a:rPr lang="en-ID" sz="2400" dirty="0"/>
              <a:t>. </a:t>
            </a:r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5029200" algn="l"/>
              </a:tabLst>
            </a:pPr>
            <a:r>
              <a:rPr lang="en-ID" sz="2400" dirty="0" err="1"/>
              <a:t>Karya</a:t>
            </a:r>
            <a:r>
              <a:rPr lang="en-ID" sz="2400" dirty="0"/>
              <a:t> </a:t>
            </a:r>
            <a:r>
              <a:rPr lang="en-ID" sz="2400" dirty="0" err="1"/>
              <a:t>intelektual</a:t>
            </a:r>
            <a:r>
              <a:rPr lang="en-ID" sz="2400" dirty="0"/>
              <a:t> yang </a:t>
            </a:r>
            <a:r>
              <a:rPr lang="en-ID" sz="2400" dirty="0" err="1"/>
              <a:t>dihasilkan</a:t>
            </a:r>
            <a:r>
              <a:rPr lang="en-ID" sz="2400" dirty="0"/>
              <a:t>, </a:t>
            </a:r>
            <a:r>
              <a:rPr lang="en-ID" sz="2400" dirty="0" err="1"/>
              <a:t>akan</a:t>
            </a:r>
            <a:r>
              <a:rPr lang="en-ID" sz="2400" dirty="0"/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merangsang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lahirnya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karya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intelektual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berikutnya</a:t>
            </a:r>
            <a:r>
              <a:rPr lang="en-ID" sz="2400" dirty="0"/>
              <a:t>, </a:t>
            </a:r>
            <a:r>
              <a:rPr lang="en-ID" sz="2400" dirty="0" err="1"/>
              <a:t>baik</a:t>
            </a:r>
            <a:r>
              <a:rPr lang="en-ID" sz="2400" dirty="0"/>
              <a:t> </a:t>
            </a:r>
            <a:r>
              <a:rPr lang="en-ID" sz="2400" dirty="0" err="1"/>
              <a:t>karena</a:t>
            </a:r>
            <a:r>
              <a:rPr lang="en-ID" sz="2400" dirty="0"/>
              <a:t> </a:t>
            </a:r>
            <a:r>
              <a:rPr lang="en-ID" sz="2400" dirty="0" err="1"/>
              <a:t>daya</a:t>
            </a:r>
            <a:r>
              <a:rPr lang="en-ID" sz="2400" dirty="0"/>
              <a:t> </a:t>
            </a:r>
            <a:r>
              <a:rPr lang="en-ID" sz="2400" dirty="0" err="1"/>
              <a:t>pembangkit</a:t>
            </a:r>
            <a:r>
              <a:rPr lang="en-ID" sz="2400" dirty="0"/>
              <a:t> </a:t>
            </a:r>
            <a:r>
              <a:rPr lang="en-ID" sz="2400" dirty="0" err="1"/>
              <a:t>inspirasi</a:t>
            </a:r>
            <a:r>
              <a:rPr lang="en-ID" sz="2400" dirty="0"/>
              <a:t> yang </a:t>
            </a:r>
            <a:r>
              <a:rPr lang="en-ID" sz="2400" dirty="0" err="1"/>
              <a:t>ditimbulkannya</a:t>
            </a:r>
            <a:r>
              <a:rPr lang="en-ID" sz="2400" dirty="0"/>
              <a:t> </a:t>
            </a:r>
            <a:r>
              <a:rPr lang="en-ID" sz="2400" dirty="0" err="1"/>
              <a:t>maupun</a:t>
            </a:r>
            <a:r>
              <a:rPr lang="en-ID" sz="2400" dirty="0"/>
              <a:t> </a:t>
            </a:r>
            <a:r>
              <a:rPr lang="en-ID" sz="2400" dirty="0" err="1"/>
              <a:t>karena</a:t>
            </a:r>
            <a:r>
              <a:rPr lang="en-ID" sz="2400" dirty="0"/>
              <a:t> </a:t>
            </a:r>
            <a:r>
              <a:rPr lang="en-ID" sz="2400" dirty="0" err="1"/>
              <a:t>adanya</a:t>
            </a:r>
            <a:r>
              <a:rPr lang="en-ID" sz="2400" dirty="0"/>
              <a:t> </a:t>
            </a:r>
            <a:r>
              <a:rPr lang="en-ID" sz="2400" dirty="0" err="1"/>
              <a:t>upaya</a:t>
            </a:r>
            <a:r>
              <a:rPr lang="en-ID" sz="2400" dirty="0"/>
              <a:t> </a:t>
            </a:r>
            <a:r>
              <a:rPr lang="en-ID" sz="2400" dirty="0" err="1"/>
              <a:t>pengembangan</a:t>
            </a:r>
            <a:r>
              <a:rPr lang="en-ID" sz="2400" dirty="0"/>
              <a:t> </a:t>
            </a:r>
            <a:r>
              <a:rPr lang="en-ID" sz="2400" dirty="0" err="1"/>
              <a:t>lebih</a:t>
            </a:r>
            <a:r>
              <a:rPr lang="en-ID" sz="2400" dirty="0"/>
              <a:t> </a:t>
            </a:r>
            <a:r>
              <a:rPr lang="en-ID" sz="2400" dirty="0" err="1"/>
              <a:t>lanjut</a:t>
            </a:r>
            <a:r>
              <a:rPr lang="en-ID" sz="2400" dirty="0"/>
              <a:t>.  </a:t>
            </a:r>
          </a:p>
          <a:p>
            <a:pPr algn="just">
              <a:tabLst>
                <a:tab pos="5029200" algn="l"/>
              </a:tabLst>
            </a:pPr>
            <a:r>
              <a:rPr lang="en-ID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28306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D955C2-CA3F-4356-AE2F-4322EF1B8105}"/>
              </a:ext>
            </a:extLst>
          </p:cNvPr>
          <p:cNvSpPr txBox="1"/>
          <p:nvPr/>
        </p:nvSpPr>
        <p:spPr>
          <a:xfrm>
            <a:off x="233864" y="1129634"/>
            <a:ext cx="10142036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ID" sz="2400" b="1" dirty="0"/>
              <a:t>EKONOMI </a:t>
            </a:r>
            <a:r>
              <a:rPr lang="en-ID" sz="2400" dirty="0"/>
              <a:t> </a:t>
            </a:r>
            <a:endParaRPr lang="en-ID" sz="2400" b="1" dirty="0"/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D" sz="2400" dirty="0" err="1"/>
              <a:t>Adanya</a:t>
            </a:r>
            <a:r>
              <a:rPr lang="en-ID" sz="2400" dirty="0"/>
              <a:t> </a:t>
            </a:r>
            <a:r>
              <a:rPr lang="en-ID" sz="2400" dirty="0" err="1"/>
              <a:t>hak</a:t>
            </a:r>
            <a:r>
              <a:rPr lang="en-ID" sz="2400" dirty="0"/>
              <a:t> </a:t>
            </a:r>
            <a:r>
              <a:rPr lang="en-ID" sz="2400" dirty="0" err="1"/>
              <a:t>terhadap</a:t>
            </a:r>
            <a:r>
              <a:rPr lang="en-ID" sz="2400" dirty="0"/>
              <a:t> </a:t>
            </a:r>
            <a:r>
              <a:rPr lang="en-ID" sz="2400" dirty="0" err="1"/>
              <a:t>manfaat</a:t>
            </a:r>
            <a:r>
              <a:rPr lang="en-ID" sz="2400" dirty="0"/>
              <a:t> </a:t>
            </a:r>
            <a:r>
              <a:rPr lang="en-ID" sz="2400" dirty="0" err="1"/>
              <a:t>ekonomi</a:t>
            </a:r>
            <a:r>
              <a:rPr lang="en-ID" sz="2400" dirty="0"/>
              <a:t> </a:t>
            </a:r>
            <a:r>
              <a:rPr lang="en-ID" sz="2400" dirty="0" err="1"/>
              <a:t>atas</a:t>
            </a:r>
            <a:r>
              <a:rPr lang="en-ID" sz="2400" dirty="0"/>
              <a:t> </a:t>
            </a:r>
            <a:r>
              <a:rPr lang="en-ID" sz="2400" dirty="0" err="1"/>
              <a:t>karya</a:t>
            </a:r>
            <a:r>
              <a:rPr lang="en-ID" sz="2400" dirty="0"/>
              <a:t> </a:t>
            </a:r>
            <a:r>
              <a:rPr lang="en-ID" sz="2400" dirty="0" err="1"/>
              <a:t>intelektual</a:t>
            </a:r>
            <a:r>
              <a:rPr lang="en-ID" sz="2400" dirty="0"/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sebagai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kekayaan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yang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dapat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digunakan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dan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dinikmati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oleh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manusia</a:t>
            </a:r>
            <a:r>
              <a:rPr lang="en-ID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dirty="0"/>
              <a:t>yang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kemampuan</a:t>
            </a:r>
            <a:r>
              <a:rPr lang="en-ID" sz="2400" dirty="0"/>
              <a:t> </a:t>
            </a:r>
            <a:r>
              <a:rPr lang="en-ID" sz="2400" dirty="0" err="1"/>
              <a:t>intelektualnya</a:t>
            </a:r>
            <a:r>
              <a:rPr lang="en-ID" sz="2400" dirty="0"/>
              <a:t> </a:t>
            </a:r>
            <a:r>
              <a:rPr lang="en-ID" sz="2400" dirty="0" err="1"/>
              <a:t>telah</a:t>
            </a:r>
            <a:r>
              <a:rPr lang="en-ID" sz="2400" dirty="0"/>
              <a:t> </a:t>
            </a:r>
            <a:r>
              <a:rPr lang="en-ID" sz="2400" dirty="0" err="1"/>
              <a:t>melahirkan</a:t>
            </a:r>
            <a:r>
              <a:rPr lang="en-ID" sz="2400" dirty="0"/>
              <a:t> </a:t>
            </a:r>
            <a:r>
              <a:rPr lang="en-ID" sz="2400" dirty="0" err="1"/>
              <a:t>atau</a:t>
            </a:r>
            <a:r>
              <a:rPr lang="en-ID" sz="2400" dirty="0"/>
              <a:t> </a:t>
            </a:r>
            <a:r>
              <a:rPr lang="en-ID" sz="2400" dirty="0" err="1"/>
              <a:t>mewujudkannya</a:t>
            </a:r>
            <a:r>
              <a:rPr lang="en-ID" sz="2400" dirty="0"/>
              <a:t>. 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D" sz="2400" dirty="0" err="1"/>
              <a:t>Hak</a:t>
            </a:r>
            <a:r>
              <a:rPr lang="en-ID" sz="2400" dirty="0"/>
              <a:t> </a:t>
            </a:r>
            <a:r>
              <a:rPr lang="en-ID" sz="2400" dirty="0" err="1"/>
              <a:t>ini</a:t>
            </a:r>
            <a:r>
              <a:rPr lang="en-ID" sz="2400" dirty="0"/>
              <a:t> </a:t>
            </a:r>
            <a:r>
              <a:rPr lang="en-ID" sz="2400" dirty="0" err="1"/>
              <a:t>dikenal</a:t>
            </a:r>
            <a:r>
              <a:rPr lang="en-ID" sz="2400" dirty="0"/>
              <a:t> </a:t>
            </a:r>
            <a:r>
              <a:rPr lang="en-ID" sz="2400" dirty="0" err="1"/>
              <a:t>sebagai</a:t>
            </a:r>
            <a:r>
              <a:rPr lang="en-ID" sz="2400" dirty="0"/>
              <a:t> </a:t>
            </a:r>
            <a:r>
              <a:rPr lang="en-ID" sz="2400" dirty="0" err="1"/>
              <a:t>hak</a:t>
            </a:r>
            <a:r>
              <a:rPr lang="en-ID" sz="2400" dirty="0"/>
              <a:t> </a:t>
            </a:r>
            <a:r>
              <a:rPr lang="en-ID" sz="2400" dirty="0" err="1"/>
              <a:t>ekonomi</a:t>
            </a:r>
            <a:r>
              <a:rPr lang="en-ID" sz="2400" dirty="0"/>
              <a:t> (</a:t>
            </a:r>
            <a:r>
              <a:rPr lang="en-ID" sz="2400" i="1" dirty="0"/>
              <a:t>economic rights</a:t>
            </a:r>
            <a:r>
              <a:rPr lang="en-ID" sz="2400" dirty="0"/>
              <a:t>). Bersama-</a:t>
            </a:r>
            <a:r>
              <a:rPr lang="en-ID" sz="2400" dirty="0" err="1"/>
              <a:t>sama</a:t>
            </a:r>
            <a:r>
              <a:rPr lang="en-ID" sz="2400" dirty="0"/>
              <a:t> </a:t>
            </a:r>
            <a:r>
              <a:rPr lang="en-ID" sz="2400" dirty="0" err="1"/>
              <a:t>hak</a:t>
            </a:r>
            <a:r>
              <a:rPr lang="en-ID" sz="2400" dirty="0"/>
              <a:t> moral, </a:t>
            </a:r>
            <a:r>
              <a:rPr lang="en-ID" sz="2400" dirty="0" err="1"/>
              <a:t>hak</a:t>
            </a:r>
            <a:r>
              <a:rPr lang="en-ID" sz="2400" dirty="0"/>
              <a:t> </a:t>
            </a:r>
            <a:r>
              <a:rPr lang="en-ID" sz="2400" dirty="0" err="1"/>
              <a:t>ekonomi</a:t>
            </a:r>
            <a:r>
              <a:rPr lang="en-ID" sz="2400" dirty="0"/>
              <a:t> </a:t>
            </a:r>
            <a:r>
              <a:rPr lang="en-ID" sz="2400" dirty="0" err="1"/>
              <a:t>ini</a:t>
            </a:r>
            <a:r>
              <a:rPr lang="en-ID" sz="2400" dirty="0"/>
              <a:t> </a:t>
            </a:r>
            <a:r>
              <a:rPr lang="en-ID" sz="2400" dirty="0" err="1"/>
              <a:t>sering</a:t>
            </a:r>
            <a:r>
              <a:rPr lang="en-ID" sz="2400" dirty="0"/>
              <a:t> </a:t>
            </a:r>
            <a:r>
              <a:rPr lang="en-ID" sz="2400" dirty="0" err="1"/>
              <a:t>dipandang</a:t>
            </a:r>
            <a:r>
              <a:rPr lang="en-ID" sz="2400" dirty="0"/>
              <a:t> </a:t>
            </a:r>
            <a:r>
              <a:rPr lang="en-ID" sz="2400" dirty="0" err="1"/>
              <a:t>sebagai</a:t>
            </a:r>
            <a:r>
              <a:rPr lang="en-ID" sz="2400" dirty="0"/>
              <a:t> </a:t>
            </a:r>
            <a:r>
              <a:rPr lang="en-ID" sz="2400" dirty="0" err="1"/>
              <a:t>esensi</a:t>
            </a:r>
            <a:r>
              <a:rPr lang="en-ID" sz="2400" dirty="0"/>
              <a:t> </a:t>
            </a:r>
            <a:r>
              <a:rPr lang="en-ID" sz="2400" dirty="0" err="1"/>
              <a:t>isi</a:t>
            </a:r>
            <a:r>
              <a:rPr lang="en-ID" sz="2400" dirty="0"/>
              <a:t> </a:t>
            </a:r>
            <a:r>
              <a:rPr lang="en-ID" sz="2400" dirty="0" err="1"/>
              <a:t>hak</a:t>
            </a:r>
            <a:r>
              <a:rPr lang="en-ID" sz="2400" dirty="0"/>
              <a:t> yang </a:t>
            </a:r>
            <a:r>
              <a:rPr lang="en-ID" sz="2400" dirty="0" err="1"/>
              <a:t>terkandung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HAKI. 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ungkapan</a:t>
            </a:r>
            <a:r>
              <a:rPr lang="en-ID" sz="2400" dirty="0"/>
              <a:t> WIPO: “</a:t>
            </a:r>
            <a:r>
              <a:rPr lang="en-ID" sz="2400" i="1" dirty="0"/>
              <a:t>Those rights do not apply to the physical object in which the creation may be embodied but instead to the intellectual creation as such</a:t>
            </a:r>
            <a:r>
              <a:rPr lang="en-ID" sz="2400" dirty="0"/>
              <a:t>”. 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D" sz="2400" dirty="0"/>
              <a:t>HKI </a:t>
            </a:r>
            <a:r>
              <a:rPr lang="en-ID" sz="2400" dirty="0" err="1"/>
              <a:t>merupakan</a:t>
            </a:r>
            <a:r>
              <a:rPr lang="en-ID" sz="2400" dirty="0"/>
              <a:t> </a:t>
            </a:r>
            <a:r>
              <a:rPr lang="en-ID" sz="2400" dirty="0" err="1"/>
              <a:t>kekayaan</a:t>
            </a:r>
            <a:r>
              <a:rPr lang="en-ID" sz="2400" dirty="0"/>
              <a:t> </a:t>
            </a:r>
            <a:r>
              <a:rPr lang="en-ID" sz="2400" dirty="0" err="1"/>
              <a:t>bagi</a:t>
            </a:r>
            <a:r>
              <a:rPr lang="en-ID" sz="2400" dirty="0"/>
              <a:t> </a:t>
            </a:r>
            <a:r>
              <a:rPr lang="en-ID" sz="2400" dirty="0" err="1"/>
              <a:t>pemiliknya</a:t>
            </a:r>
            <a:r>
              <a:rPr lang="en-ID" sz="2400" dirty="0"/>
              <a:t> yang </a:t>
            </a:r>
            <a:r>
              <a:rPr lang="en-ID" sz="2400" dirty="0" err="1"/>
              <a:t>dapat</a:t>
            </a:r>
            <a:r>
              <a:rPr lang="en-ID" sz="2400" dirty="0"/>
              <a:t> </a:t>
            </a:r>
            <a:r>
              <a:rPr lang="en-ID" sz="2400" dirty="0" err="1"/>
              <a:t>dialihkan</a:t>
            </a:r>
            <a:r>
              <a:rPr lang="en-ID" sz="2400" dirty="0"/>
              <a:t> </a:t>
            </a:r>
            <a:r>
              <a:rPr lang="en-ID" sz="2400" dirty="0" err="1"/>
              <a:t>pemanfaatan</a:t>
            </a:r>
            <a:r>
              <a:rPr lang="en-ID" sz="2400" dirty="0"/>
              <a:t> </a:t>
            </a:r>
            <a:r>
              <a:rPr lang="en-ID" sz="2400" dirty="0" err="1"/>
              <a:t>atau</a:t>
            </a:r>
            <a:r>
              <a:rPr lang="en-ID" sz="2400" dirty="0"/>
              <a:t> </a:t>
            </a:r>
            <a:r>
              <a:rPr lang="en-ID" sz="2400" dirty="0" err="1"/>
              <a:t>penggunaannya</a:t>
            </a:r>
            <a:r>
              <a:rPr lang="en-ID" sz="2400" dirty="0"/>
              <a:t> </a:t>
            </a:r>
            <a:r>
              <a:rPr lang="en-ID" sz="2400" dirty="0" err="1"/>
              <a:t>kepada</a:t>
            </a:r>
            <a:r>
              <a:rPr lang="en-ID" sz="2400" dirty="0"/>
              <a:t> </a:t>
            </a:r>
            <a:r>
              <a:rPr lang="en-ID" sz="2400" dirty="0" err="1"/>
              <a:t>pihak</a:t>
            </a:r>
            <a:r>
              <a:rPr lang="en-ID" sz="2400" dirty="0"/>
              <a:t> lain yang </a:t>
            </a:r>
            <a:r>
              <a:rPr lang="en-ID" sz="2400" dirty="0" err="1"/>
              <a:t>diperoleh</a:t>
            </a:r>
            <a:r>
              <a:rPr lang="en-ID" sz="2400" dirty="0"/>
              <a:t> </a:t>
            </a:r>
            <a:r>
              <a:rPr lang="en-ID" sz="2400" dirty="0" err="1"/>
              <a:t>karena</a:t>
            </a:r>
            <a:r>
              <a:rPr lang="en-ID" sz="2400" dirty="0"/>
              <a:t> </a:t>
            </a:r>
            <a:r>
              <a:rPr lang="en-ID" sz="2400" dirty="0" err="1"/>
              <a:t>izin</a:t>
            </a:r>
            <a:r>
              <a:rPr lang="en-ID" sz="2400" dirty="0"/>
              <a:t> (</a:t>
            </a:r>
            <a:r>
              <a:rPr lang="en-ID" sz="2400" dirty="0" err="1"/>
              <a:t>lisensi</a:t>
            </a:r>
            <a:r>
              <a:rPr lang="en-ID" sz="2400" dirty="0"/>
              <a:t>)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pemiliknya</a:t>
            </a:r>
            <a:r>
              <a:rPr lang="en-ID" sz="2400" dirty="0"/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4232467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D955C2-CA3F-4356-AE2F-4322EF1B8105}"/>
              </a:ext>
            </a:extLst>
          </p:cNvPr>
          <p:cNvSpPr txBox="1"/>
          <p:nvPr/>
        </p:nvSpPr>
        <p:spPr>
          <a:xfrm>
            <a:off x="233864" y="1129634"/>
            <a:ext cx="10142036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ID" sz="2400" b="1" dirty="0"/>
          </a:p>
          <a:p>
            <a:pPr algn="just"/>
            <a:endParaRPr lang="en-ID" sz="2400" b="1" dirty="0"/>
          </a:p>
          <a:p>
            <a:pPr algn="just"/>
            <a:r>
              <a:rPr lang="en-ID" sz="2400" b="1" dirty="0"/>
              <a:t>HUKUM </a:t>
            </a:r>
            <a:r>
              <a:rPr lang="en-ID" sz="2400" dirty="0"/>
              <a:t> </a:t>
            </a:r>
          </a:p>
          <a:p>
            <a:pPr algn="just"/>
            <a:endParaRPr lang="en-ID" sz="2400" b="1" dirty="0"/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D" sz="2400" dirty="0" err="1"/>
              <a:t>Hak</a:t>
            </a:r>
            <a:r>
              <a:rPr lang="en-ID" sz="2400" dirty="0"/>
              <a:t> </a:t>
            </a:r>
            <a:r>
              <a:rPr lang="en-ID" sz="2400" dirty="0" err="1"/>
              <a:t>atas</a:t>
            </a:r>
            <a:r>
              <a:rPr lang="en-ID" sz="2400" dirty="0"/>
              <a:t> </a:t>
            </a:r>
            <a:r>
              <a:rPr lang="en-ID" sz="2400" dirty="0" err="1"/>
              <a:t>kekayaan</a:t>
            </a:r>
            <a:r>
              <a:rPr lang="en-ID" sz="2400" dirty="0"/>
              <a:t> </a:t>
            </a:r>
            <a:r>
              <a:rPr lang="en-ID" sz="2400" dirty="0" err="1"/>
              <a:t>tersebut</a:t>
            </a:r>
            <a:r>
              <a:rPr lang="en-ID" sz="2400" dirty="0"/>
              <a:t> </a:t>
            </a:r>
            <a:r>
              <a:rPr lang="en-ID" sz="2400" dirty="0" err="1"/>
              <a:t>memerlukan</a:t>
            </a:r>
            <a:r>
              <a:rPr lang="en-ID" sz="2400" dirty="0"/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kepastian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status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pemilikan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atau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penguasaannya</a:t>
            </a:r>
            <a:r>
              <a:rPr lang="en-ID" sz="24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ID" sz="2400" dirty="0" err="1"/>
              <a:t>disamping</a:t>
            </a:r>
            <a:r>
              <a:rPr lang="en-ID" sz="2400" dirty="0"/>
              <a:t> </a:t>
            </a:r>
            <a:r>
              <a:rPr lang="en-ID" sz="2400" dirty="0" err="1"/>
              <a:t>perlindungan</a:t>
            </a:r>
            <a:r>
              <a:rPr lang="en-ID" sz="2400" dirty="0"/>
              <a:t> </a:t>
            </a:r>
            <a:r>
              <a:rPr lang="en-ID" sz="2400" dirty="0" err="1"/>
              <a:t>hukum</a:t>
            </a:r>
            <a:r>
              <a:rPr lang="en-ID" sz="2400" dirty="0"/>
              <a:t> </a:t>
            </a:r>
            <a:r>
              <a:rPr lang="en-ID" sz="2400" dirty="0" err="1"/>
              <a:t>sehingga</a:t>
            </a:r>
            <a:r>
              <a:rPr lang="en-ID" sz="2400" dirty="0"/>
              <a:t> </a:t>
            </a:r>
            <a:r>
              <a:rPr lang="en-ID" sz="2400" dirty="0" err="1"/>
              <a:t>dapat</a:t>
            </a:r>
            <a:r>
              <a:rPr lang="en-ID" sz="2400" dirty="0"/>
              <a:t> </a:t>
            </a:r>
            <a:r>
              <a:rPr lang="en-ID" sz="2400" dirty="0" err="1"/>
              <a:t>dipertahankan</a:t>
            </a:r>
            <a:r>
              <a:rPr lang="en-ID" sz="2400" dirty="0"/>
              <a:t> </a:t>
            </a:r>
            <a:r>
              <a:rPr lang="en-ID" sz="2400" dirty="0" err="1"/>
              <a:t>secara</a:t>
            </a:r>
            <a:r>
              <a:rPr lang="en-ID" sz="2400" dirty="0"/>
              <a:t> </a:t>
            </a:r>
            <a:r>
              <a:rPr lang="en-ID" sz="2400" dirty="0" err="1"/>
              <a:t>efektif</a:t>
            </a:r>
            <a:r>
              <a:rPr lang="en-ID" sz="2400" dirty="0"/>
              <a:t> dan </a:t>
            </a:r>
            <a:r>
              <a:rPr lang="en-ID" sz="2400" dirty="0" err="1"/>
              <a:t>dimanfaatkan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aman</a:t>
            </a:r>
            <a:r>
              <a:rPr lang="en-ID" sz="2400" dirty="0"/>
              <a:t>.</a:t>
            </a:r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adanya</a:t>
            </a:r>
            <a:r>
              <a:rPr lang="en-ID" sz="2400" dirty="0"/>
              <a:t> </a:t>
            </a:r>
            <a:r>
              <a:rPr lang="en-ID" sz="2400" dirty="0" err="1"/>
              <a:t>kepastian</a:t>
            </a:r>
            <a:r>
              <a:rPr lang="en-ID" sz="2400" dirty="0"/>
              <a:t> status </a:t>
            </a:r>
            <a:r>
              <a:rPr lang="en-ID" sz="2400" dirty="0" err="1"/>
              <a:t>pemilikan</a:t>
            </a:r>
            <a:r>
              <a:rPr lang="en-ID" sz="2400" dirty="0"/>
              <a:t> dan </a:t>
            </a:r>
            <a:r>
              <a:rPr lang="en-ID" sz="2400" dirty="0" err="1"/>
              <a:t>perlindungan</a:t>
            </a:r>
            <a:r>
              <a:rPr lang="en-ID" sz="2400" dirty="0"/>
              <a:t> </a:t>
            </a:r>
            <a:r>
              <a:rPr lang="en-ID" sz="2400" dirty="0" err="1"/>
              <a:t>hukum</a:t>
            </a:r>
            <a:r>
              <a:rPr lang="en-ID" sz="2400" dirty="0"/>
              <a:t>, </a:t>
            </a:r>
            <a:r>
              <a:rPr lang="en-ID" sz="2400" dirty="0" err="1"/>
              <a:t>terwujud</a:t>
            </a:r>
            <a:r>
              <a:rPr lang="en-ID" sz="2400" dirty="0"/>
              <a:t> pula </a:t>
            </a:r>
            <a:r>
              <a:rPr lang="en-ID" sz="2400" dirty="0" err="1"/>
              <a:t>iklim</a:t>
            </a:r>
            <a:r>
              <a:rPr lang="en-ID" sz="2400" dirty="0"/>
              <a:t> yang </a:t>
            </a:r>
            <a:r>
              <a:rPr lang="en-ID" sz="2400" dirty="0" err="1"/>
              <a:t>lebih</a:t>
            </a:r>
            <a:r>
              <a:rPr lang="en-ID" sz="2400" dirty="0"/>
              <a:t> </a:t>
            </a:r>
            <a:r>
              <a:rPr lang="en-ID" sz="2400" dirty="0" err="1"/>
              <a:t>kondusif</a:t>
            </a:r>
            <a:r>
              <a:rPr lang="en-ID" sz="2400" dirty="0"/>
              <a:t> </a:t>
            </a:r>
            <a:r>
              <a:rPr lang="en-ID" sz="2400" dirty="0" err="1"/>
              <a:t>bagi</a:t>
            </a:r>
            <a:r>
              <a:rPr lang="en-ID" sz="2400" dirty="0"/>
              <a:t> </a:t>
            </a:r>
            <a:r>
              <a:rPr lang="en-ID" sz="2400" dirty="0" err="1"/>
              <a:t>tumbuhnya</a:t>
            </a:r>
            <a:r>
              <a:rPr lang="en-ID" sz="2400" dirty="0"/>
              <a:t> dan </a:t>
            </a:r>
            <a:r>
              <a:rPr lang="en-ID" sz="2400" dirty="0" err="1"/>
              <a:t>berkembangnya</a:t>
            </a:r>
            <a:r>
              <a:rPr lang="en-ID" sz="2400" dirty="0"/>
              <a:t> </a:t>
            </a:r>
            <a:r>
              <a:rPr lang="en-ID" sz="2400" dirty="0" err="1"/>
              <a:t>karya-karya</a:t>
            </a:r>
            <a:r>
              <a:rPr lang="en-ID" sz="2400" dirty="0"/>
              <a:t> </a:t>
            </a:r>
            <a:r>
              <a:rPr lang="en-ID" sz="2400" dirty="0" err="1"/>
              <a:t>intelektual</a:t>
            </a:r>
            <a:r>
              <a:rPr lang="en-ID" sz="2400" dirty="0"/>
              <a:t> yang </a:t>
            </a:r>
            <a:r>
              <a:rPr lang="en-ID" sz="2400" dirty="0" err="1"/>
              <a:t>baru</a:t>
            </a:r>
            <a:r>
              <a:rPr lang="en-ID" sz="2400" dirty="0"/>
              <a:t>. </a:t>
            </a:r>
          </a:p>
          <a:p>
            <a:pPr algn="just"/>
            <a:r>
              <a:rPr lang="en-ID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7968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D955C2-CA3F-4356-AE2F-4322EF1B8105}"/>
              </a:ext>
            </a:extLst>
          </p:cNvPr>
          <p:cNvSpPr txBox="1"/>
          <p:nvPr/>
        </p:nvSpPr>
        <p:spPr>
          <a:xfrm>
            <a:off x="233864" y="1129634"/>
            <a:ext cx="10142036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D" sz="2400" b="1" dirty="0" err="1"/>
              <a:t>Ruang</a:t>
            </a:r>
            <a:r>
              <a:rPr lang="en-ID" sz="2400" b="1" dirty="0"/>
              <a:t> </a:t>
            </a:r>
            <a:r>
              <a:rPr lang="en-ID" sz="2400" b="1" dirty="0" err="1"/>
              <a:t>Lingkup</a:t>
            </a:r>
            <a:r>
              <a:rPr lang="en-ID" sz="2400" b="1" dirty="0"/>
              <a:t> </a:t>
            </a:r>
            <a:r>
              <a:rPr lang="en-ID" sz="2400" b="1" dirty="0" err="1"/>
              <a:t>Hak</a:t>
            </a:r>
            <a:r>
              <a:rPr lang="en-ID" sz="2400" b="1" dirty="0"/>
              <a:t> </a:t>
            </a:r>
            <a:r>
              <a:rPr lang="en-ID" sz="2400" b="1" dirty="0" err="1"/>
              <a:t>Kekayaan</a:t>
            </a:r>
            <a:r>
              <a:rPr lang="en-ID" sz="2400" b="1" dirty="0"/>
              <a:t> </a:t>
            </a:r>
            <a:r>
              <a:rPr lang="en-ID" sz="2400" b="1" dirty="0" err="1"/>
              <a:t>Intelektual</a:t>
            </a:r>
            <a:r>
              <a:rPr lang="en-ID" sz="2400" b="1" dirty="0"/>
              <a:t>  </a:t>
            </a:r>
          </a:p>
          <a:p>
            <a:pPr algn="just"/>
            <a:r>
              <a:rPr lang="en-ID" sz="2400" b="1" dirty="0"/>
              <a:t> </a:t>
            </a:r>
            <a:endParaRPr lang="en-ID" sz="2400" dirty="0"/>
          </a:p>
          <a:p>
            <a:pPr algn="just">
              <a:spcAft>
                <a:spcPts val="600"/>
              </a:spcAft>
            </a:pPr>
            <a:r>
              <a:rPr lang="en-ID" sz="2400" dirty="0" err="1"/>
              <a:t>Jenis-jenis</a:t>
            </a:r>
            <a:r>
              <a:rPr lang="en-ID" sz="2400" dirty="0"/>
              <a:t> </a:t>
            </a:r>
            <a:r>
              <a:rPr lang="en-ID" sz="2400" dirty="0" err="1"/>
              <a:t>benda</a:t>
            </a:r>
            <a:r>
              <a:rPr lang="en-ID" sz="2400" dirty="0"/>
              <a:t>, </a:t>
            </a:r>
            <a:r>
              <a:rPr lang="en-ID" sz="2400" dirty="0" err="1"/>
              <a:t>menurut</a:t>
            </a:r>
            <a:r>
              <a:rPr lang="en-ID" sz="2400" dirty="0"/>
              <a:t> </a:t>
            </a:r>
            <a:r>
              <a:rPr lang="en-ID" sz="2400" dirty="0" err="1"/>
              <a:t>pasal</a:t>
            </a:r>
            <a:r>
              <a:rPr lang="en-ID" sz="2400" dirty="0"/>
              <a:t> 503 KUH </a:t>
            </a:r>
            <a:r>
              <a:rPr lang="en-ID" sz="2400" dirty="0" err="1"/>
              <a:t>Perdata</a:t>
            </a:r>
            <a:r>
              <a:rPr lang="en-ID" sz="2400" dirty="0"/>
              <a:t> </a:t>
            </a:r>
            <a:r>
              <a:rPr lang="en-ID" sz="2400" dirty="0" err="1"/>
              <a:t>yaitu</a:t>
            </a:r>
            <a:r>
              <a:rPr lang="en-ID" sz="2400" dirty="0"/>
              <a:t>: 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D" sz="2400" dirty="0" err="1"/>
              <a:t>benda</a:t>
            </a:r>
            <a:r>
              <a:rPr lang="en-ID" sz="2400" dirty="0"/>
              <a:t> </a:t>
            </a:r>
            <a:r>
              <a:rPr lang="en-ID" sz="2400" dirty="0" err="1"/>
              <a:t>berwujud</a:t>
            </a:r>
            <a:r>
              <a:rPr lang="en-ID" sz="2400" dirty="0"/>
              <a:t> (material)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D" sz="2400" dirty="0" err="1"/>
              <a:t>benda</a:t>
            </a:r>
            <a:r>
              <a:rPr lang="en-ID" sz="2400" dirty="0"/>
              <a:t> yang </a:t>
            </a:r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berwujud</a:t>
            </a:r>
            <a:r>
              <a:rPr lang="en-ID" sz="2400" dirty="0"/>
              <a:t> (immaterial), </a:t>
            </a:r>
            <a:r>
              <a:rPr lang="en-ID" sz="2400" dirty="0" err="1"/>
              <a:t>contoh</a:t>
            </a:r>
            <a:r>
              <a:rPr lang="en-ID" sz="2400" dirty="0"/>
              <a:t>: </a:t>
            </a:r>
            <a:r>
              <a:rPr lang="en-ID" sz="2400" dirty="0" err="1"/>
              <a:t>hak</a:t>
            </a:r>
            <a:r>
              <a:rPr lang="en-ID" sz="2400" dirty="0"/>
              <a:t> </a:t>
            </a:r>
            <a:r>
              <a:rPr lang="en-ID" sz="2400" dirty="0" err="1"/>
              <a:t>tagih</a:t>
            </a:r>
            <a:r>
              <a:rPr lang="en-ID" sz="2400" dirty="0"/>
              <a:t>, </a:t>
            </a:r>
            <a:r>
              <a:rPr lang="en-ID" sz="2400" dirty="0" err="1"/>
              <a:t>hak</a:t>
            </a:r>
            <a:r>
              <a:rPr lang="en-ID" sz="2400" dirty="0"/>
              <a:t> </a:t>
            </a:r>
            <a:r>
              <a:rPr lang="en-ID" sz="2400" dirty="0" err="1"/>
              <a:t>atas</a:t>
            </a:r>
            <a:r>
              <a:rPr lang="en-ID" sz="2400" dirty="0"/>
              <a:t> bunga </a:t>
            </a:r>
            <a:r>
              <a:rPr lang="en-ID" sz="2400" dirty="0" err="1"/>
              <a:t>uang</a:t>
            </a:r>
            <a:r>
              <a:rPr lang="en-ID" sz="2400" dirty="0"/>
              <a:t>, </a:t>
            </a:r>
            <a:r>
              <a:rPr lang="en-ID" sz="2400" dirty="0" err="1"/>
              <a:t>hak</a:t>
            </a:r>
            <a:r>
              <a:rPr lang="en-ID" sz="2400" dirty="0"/>
              <a:t> </a:t>
            </a:r>
            <a:r>
              <a:rPr lang="en-ID" sz="2400" dirty="0" err="1"/>
              <a:t>sewa</a:t>
            </a:r>
            <a:r>
              <a:rPr lang="en-ID" sz="2400" dirty="0"/>
              <a:t>, </a:t>
            </a:r>
            <a:r>
              <a:rPr lang="en-ID" sz="2400" dirty="0" err="1"/>
              <a:t>hak</a:t>
            </a:r>
            <a:r>
              <a:rPr lang="en-ID" sz="2400" dirty="0"/>
              <a:t> </a:t>
            </a:r>
            <a:r>
              <a:rPr lang="en-ID" sz="2400" dirty="0" err="1"/>
              <a:t>guna</a:t>
            </a:r>
            <a:r>
              <a:rPr lang="en-ID" sz="2400" dirty="0"/>
              <a:t> </a:t>
            </a:r>
            <a:r>
              <a:rPr lang="en-ID" sz="2400" dirty="0" err="1"/>
              <a:t>bangunan</a:t>
            </a:r>
            <a:r>
              <a:rPr lang="en-ID" sz="2400" dirty="0"/>
              <a:t>, </a:t>
            </a:r>
            <a:r>
              <a:rPr lang="en-ID" sz="2400" dirty="0" err="1"/>
              <a:t>hak</a:t>
            </a:r>
            <a:r>
              <a:rPr lang="en-ID" sz="2400" dirty="0"/>
              <a:t> </a:t>
            </a:r>
            <a:r>
              <a:rPr lang="en-ID" sz="2400" dirty="0" err="1"/>
              <a:t>guna</a:t>
            </a:r>
            <a:r>
              <a:rPr lang="en-ID" sz="2400" dirty="0"/>
              <a:t> </a:t>
            </a:r>
            <a:r>
              <a:rPr lang="en-ID" sz="2400" dirty="0" err="1"/>
              <a:t>usaha</a:t>
            </a:r>
            <a:r>
              <a:rPr lang="en-ID" sz="2400" dirty="0"/>
              <a:t>, </a:t>
            </a:r>
            <a:r>
              <a:rPr lang="en-ID" sz="2400" dirty="0" err="1"/>
              <a:t>hak</a:t>
            </a:r>
            <a:r>
              <a:rPr lang="en-ID" sz="2400" dirty="0"/>
              <a:t> </a:t>
            </a:r>
            <a:r>
              <a:rPr lang="en-ID" sz="2400" dirty="0" err="1"/>
              <a:t>atas</a:t>
            </a:r>
            <a:r>
              <a:rPr lang="en-ID" sz="2400" dirty="0"/>
              <a:t> </a:t>
            </a:r>
            <a:r>
              <a:rPr lang="en-ID" sz="2400" dirty="0" err="1"/>
              <a:t>benda</a:t>
            </a:r>
            <a:r>
              <a:rPr lang="en-ID" sz="2400" dirty="0"/>
              <a:t> </a:t>
            </a:r>
            <a:r>
              <a:rPr lang="en-ID" sz="2400" dirty="0" err="1"/>
              <a:t>berupa</a:t>
            </a:r>
            <a:r>
              <a:rPr lang="en-ID" sz="2400" dirty="0"/>
              <a:t> </a:t>
            </a:r>
            <a:r>
              <a:rPr lang="en-ID" sz="2400" dirty="0" err="1"/>
              <a:t>jaringan</a:t>
            </a:r>
            <a:r>
              <a:rPr lang="en-ID" sz="2400" dirty="0"/>
              <a:t>, </a:t>
            </a:r>
            <a:r>
              <a:rPr lang="en-ID" sz="2400" dirty="0" err="1"/>
              <a:t>Hak</a:t>
            </a:r>
            <a:r>
              <a:rPr lang="en-ID" sz="2400" dirty="0"/>
              <a:t> </a:t>
            </a:r>
            <a:r>
              <a:rPr lang="en-ID" sz="2400" dirty="0" err="1"/>
              <a:t>Atas</a:t>
            </a:r>
            <a:r>
              <a:rPr lang="en-ID" sz="2400" dirty="0"/>
              <a:t> </a:t>
            </a:r>
            <a:r>
              <a:rPr lang="en-ID" sz="2400" dirty="0" err="1"/>
              <a:t>Kekayaan</a:t>
            </a:r>
            <a:r>
              <a:rPr lang="en-ID" sz="2400" dirty="0"/>
              <a:t> </a:t>
            </a:r>
            <a:r>
              <a:rPr lang="en-ID" sz="2400" dirty="0" err="1"/>
              <a:t>Intelektual</a:t>
            </a:r>
            <a:r>
              <a:rPr lang="en-ID" sz="2400" dirty="0"/>
              <a:t> dan lain </a:t>
            </a:r>
            <a:r>
              <a:rPr lang="en-ID" sz="2400" dirty="0" err="1"/>
              <a:t>sebagainya</a:t>
            </a:r>
            <a:r>
              <a:rPr lang="en-ID" sz="2400" dirty="0"/>
              <a:t>. </a:t>
            </a:r>
          </a:p>
          <a:p>
            <a:pPr algn="just">
              <a:spcAft>
                <a:spcPts val="600"/>
              </a:spcAft>
            </a:pPr>
            <a:r>
              <a:rPr lang="en-ID" sz="2400" dirty="0" err="1"/>
              <a:t>Baik</a:t>
            </a:r>
            <a:r>
              <a:rPr lang="en-ID" sz="2400" dirty="0"/>
              <a:t> </a:t>
            </a:r>
            <a:r>
              <a:rPr lang="en-ID" sz="2400" dirty="0" err="1"/>
              <a:t>benda</a:t>
            </a:r>
            <a:r>
              <a:rPr lang="en-ID" sz="2400" dirty="0"/>
              <a:t> </a:t>
            </a:r>
            <a:r>
              <a:rPr lang="en-ID" sz="2400" dirty="0" err="1"/>
              <a:t>berwujud</a:t>
            </a:r>
            <a:r>
              <a:rPr lang="en-ID" sz="2400" dirty="0"/>
              <a:t> </a:t>
            </a:r>
            <a:r>
              <a:rPr lang="en-ID" sz="2400" dirty="0" err="1"/>
              <a:t>maupun</a:t>
            </a:r>
            <a:r>
              <a:rPr lang="en-ID" sz="2400" dirty="0"/>
              <a:t> </a:t>
            </a:r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berwujud</a:t>
            </a:r>
            <a:r>
              <a:rPr lang="en-ID" sz="2400" dirty="0"/>
              <a:t> </a:t>
            </a:r>
            <a:r>
              <a:rPr lang="en-ID" sz="2400" dirty="0" err="1"/>
              <a:t>dapat</a:t>
            </a:r>
            <a:r>
              <a:rPr lang="en-ID" sz="2400" dirty="0"/>
              <a:t> </a:t>
            </a:r>
            <a:r>
              <a:rPr lang="en-ID" sz="2400" dirty="0" err="1"/>
              <a:t>menjadi</a:t>
            </a:r>
            <a:r>
              <a:rPr lang="en-ID" sz="2400" dirty="0"/>
              <a:t> </a:t>
            </a:r>
            <a:r>
              <a:rPr lang="en-ID" sz="2400" dirty="0" err="1"/>
              <a:t>objek</a:t>
            </a:r>
            <a:r>
              <a:rPr lang="en-ID" sz="2400" dirty="0"/>
              <a:t> </a:t>
            </a:r>
            <a:r>
              <a:rPr lang="en-ID" sz="2400" dirty="0" err="1"/>
              <a:t>hak</a:t>
            </a:r>
            <a:r>
              <a:rPr lang="en-ID" sz="2400" dirty="0"/>
              <a:t>. 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HKI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dapat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menjadi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objek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hak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terlebih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bila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ikut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serta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dimanfaatkan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oleh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pihak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lain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melalui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lisensi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n-ID" sz="2400" dirty="0" err="1"/>
              <a:t>Hak</a:t>
            </a:r>
            <a:r>
              <a:rPr lang="en-ID" sz="2400" dirty="0"/>
              <a:t> </a:t>
            </a:r>
            <a:r>
              <a:rPr lang="en-ID" sz="2400" dirty="0" err="1"/>
              <a:t>atas</a:t>
            </a:r>
            <a:r>
              <a:rPr lang="en-ID" sz="2400" dirty="0"/>
              <a:t> </a:t>
            </a:r>
            <a:r>
              <a:rPr lang="en-ID" sz="2400" dirty="0" err="1"/>
              <a:t>benda</a:t>
            </a:r>
            <a:r>
              <a:rPr lang="en-ID" sz="2400" dirty="0"/>
              <a:t> </a:t>
            </a:r>
            <a:r>
              <a:rPr lang="en-ID" sz="2400" dirty="0" err="1"/>
              <a:t>berwujud</a:t>
            </a:r>
            <a:r>
              <a:rPr lang="en-ID" sz="2400" dirty="0"/>
              <a:t> </a:t>
            </a:r>
            <a:r>
              <a:rPr lang="en-ID" sz="2400" dirty="0" err="1"/>
              <a:t>disebut</a:t>
            </a:r>
            <a:r>
              <a:rPr lang="en-ID" sz="2400" dirty="0"/>
              <a:t> </a:t>
            </a:r>
            <a:r>
              <a:rPr lang="en-ID" sz="2400" dirty="0" err="1"/>
              <a:t>hak</a:t>
            </a:r>
            <a:r>
              <a:rPr lang="en-ID" sz="2400" dirty="0"/>
              <a:t> </a:t>
            </a:r>
            <a:r>
              <a:rPr lang="en-ID" sz="2400" dirty="0" err="1"/>
              <a:t>absolut</a:t>
            </a:r>
            <a:r>
              <a:rPr lang="en-ID" sz="2400" dirty="0"/>
              <a:t> </a:t>
            </a:r>
            <a:r>
              <a:rPr lang="en-ID" sz="2400" dirty="0" err="1"/>
              <a:t>atas</a:t>
            </a:r>
            <a:r>
              <a:rPr lang="en-ID" sz="2400" dirty="0"/>
              <a:t> </a:t>
            </a:r>
            <a:r>
              <a:rPr lang="en-ID" sz="2400" dirty="0" err="1"/>
              <a:t>suatu</a:t>
            </a:r>
            <a:r>
              <a:rPr lang="en-ID" sz="2400" dirty="0"/>
              <a:t> </a:t>
            </a:r>
            <a:r>
              <a:rPr lang="en-ID" sz="2400" dirty="0" err="1"/>
              <a:t>benda</a:t>
            </a:r>
            <a:r>
              <a:rPr lang="en-ID" sz="2400" dirty="0"/>
              <a:t>, </a:t>
            </a:r>
            <a:r>
              <a:rPr lang="en-ID" sz="2400" dirty="0" err="1"/>
              <a:t>sedangkan</a:t>
            </a:r>
            <a:r>
              <a:rPr lang="en-ID" sz="2400" dirty="0"/>
              <a:t> </a:t>
            </a:r>
            <a:r>
              <a:rPr lang="en-ID" sz="2400" dirty="0" err="1"/>
              <a:t>hak</a:t>
            </a:r>
            <a:r>
              <a:rPr lang="en-ID" sz="2400" dirty="0"/>
              <a:t> </a:t>
            </a:r>
            <a:r>
              <a:rPr lang="en-ID" sz="2400" dirty="0" err="1"/>
              <a:t>atas</a:t>
            </a:r>
            <a:r>
              <a:rPr lang="en-ID" sz="2400" dirty="0"/>
              <a:t> </a:t>
            </a:r>
            <a:r>
              <a:rPr lang="en-ID" sz="2400" dirty="0" err="1"/>
              <a:t>benda</a:t>
            </a:r>
            <a:r>
              <a:rPr lang="en-ID" sz="2400" dirty="0"/>
              <a:t> </a:t>
            </a:r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berwujud</a:t>
            </a:r>
            <a:r>
              <a:rPr lang="en-ID" sz="2400" dirty="0"/>
              <a:t> </a:t>
            </a:r>
            <a:r>
              <a:rPr lang="en-ID" sz="2400" dirty="0" err="1"/>
              <a:t>disebut</a:t>
            </a:r>
            <a:r>
              <a:rPr lang="en-ID" sz="2400" dirty="0"/>
              <a:t> </a:t>
            </a:r>
            <a:r>
              <a:rPr lang="en-ID" sz="2400" dirty="0" err="1"/>
              <a:t>hak</a:t>
            </a:r>
            <a:r>
              <a:rPr lang="en-ID" sz="2400" dirty="0"/>
              <a:t> </a:t>
            </a:r>
            <a:r>
              <a:rPr lang="en-ID" sz="2400" dirty="0" err="1"/>
              <a:t>absolut</a:t>
            </a:r>
            <a:r>
              <a:rPr lang="en-ID" sz="2400" dirty="0"/>
              <a:t> </a:t>
            </a:r>
            <a:r>
              <a:rPr lang="en-ID" sz="2400" dirty="0" err="1"/>
              <a:t>atas</a:t>
            </a:r>
            <a:r>
              <a:rPr lang="en-ID" sz="2400" dirty="0"/>
              <a:t> </a:t>
            </a:r>
            <a:r>
              <a:rPr lang="en-ID" sz="2400" dirty="0" err="1"/>
              <a:t>suatu</a:t>
            </a:r>
            <a:r>
              <a:rPr lang="en-ID" sz="2400" dirty="0"/>
              <a:t> </a:t>
            </a:r>
            <a:r>
              <a:rPr lang="en-ID" sz="2400" dirty="0" err="1"/>
              <a:t>hak</a:t>
            </a:r>
            <a:r>
              <a:rPr lang="en-ID" sz="2400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104039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D955C2-CA3F-4356-AE2F-4322EF1B8105}"/>
              </a:ext>
            </a:extLst>
          </p:cNvPr>
          <p:cNvSpPr txBox="1"/>
          <p:nvPr/>
        </p:nvSpPr>
        <p:spPr>
          <a:xfrm>
            <a:off x="233864" y="1129634"/>
            <a:ext cx="1014203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400" b="1" dirty="0" err="1"/>
              <a:t>Ruang</a:t>
            </a:r>
            <a:r>
              <a:rPr lang="en-ID" sz="2400" b="1" dirty="0"/>
              <a:t> </a:t>
            </a:r>
            <a:r>
              <a:rPr lang="en-ID" sz="2400" b="1" dirty="0" err="1"/>
              <a:t>Lingkup</a:t>
            </a:r>
            <a:r>
              <a:rPr lang="en-ID" sz="2400" b="1" dirty="0"/>
              <a:t> </a:t>
            </a:r>
            <a:r>
              <a:rPr lang="en-ID" sz="2400" b="1" dirty="0" err="1"/>
              <a:t>Hak</a:t>
            </a:r>
            <a:r>
              <a:rPr lang="en-ID" sz="2400" b="1" dirty="0"/>
              <a:t> </a:t>
            </a:r>
            <a:r>
              <a:rPr lang="en-ID" sz="2400" b="1" dirty="0" err="1"/>
              <a:t>Kekayaan</a:t>
            </a:r>
            <a:r>
              <a:rPr lang="en-ID" sz="2400" b="1" dirty="0"/>
              <a:t> </a:t>
            </a:r>
            <a:r>
              <a:rPr lang="en-ID" sz="2400" b="1" dirty="0" err="1"/>
              <a:t>Intelektual</a:t>
            </a:r>
            <a:r>
              <a:rPr lang="en-ID" sz="2400" b="1" dirty="0"/>
              <a:t> </a:t>
            </a:r>
          </a:p>
          <a:p>
            <a:pPr algn="just"/>
            <a:endParaRPr lang="en-ID" sz="2400" b="1" dirty="0"/>
          </a:p>
          <a:p>
            <a:pPr algn="just"/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Pasal</a:t>
            </a:r>
            <a:r>
              <a:rPr lang="en-ID" sz="2400" dirty="0"/>
              <a:t> 2 </a:t>
            </a:r>
            <a:r>
              <a:rPr lang="en-ID" sz="2400" dirty="0" err="1"/>
              <a:t>ayat</a:t>
            </a:r>
            <a:r>
              <a:rPr lang="en-ID" sz="2400" dirty="0"/>
              <a:t> (viii) </a:t>
            </a:r>
            <a:r>
              <a:rPr lang="en-ID" sz="2400" dirty="0" err="1"/>
              <a:t>Konvensi</a:t>
            </a:r>
            <a:r>
              <a:rPr lang="en-ID" sz="2400" dirty="0"/>
              <a:t> </a:t>
            </a:r>
            <a:r>
              <a:rPr lang="en-ID" sz="2400" dirty="0" err="1"/>
              <a:t>Pembentukan</a:t>
            </a:r>
            <a:r>
              <a:rPr lang="en-ID" sz="2400" dirty="0"/>
              <a:t> WIPO 1967, </a:t>
            </a:r>
            <a:r>
              <a:rPr lang="en-ID" sz="2400" dirty="0" err="1"/>
              <a:t>disebutkan</a:t>
            </a:r>
            <a:r>
              <a:rPr lang="en-ID" sz="2400" dirty="0"/>
              <a:t>: </a:t>
            </a:r>
            <a:r>
              <a:rPr lang="en-ID" sz="2400" i="1" dirty="0"/>
              <a:t>“intellectual property shall include the rights relating to; </a:t>
            </a:r>
          </a:p>
          <a:p>
            <a:pPr algn="just"/>
            <a:endParaRPr lang="en-ID" sz="2400" dirty="0"/>
          </a:p>
          <a:p>
            <a:pPr marL="342900" lvl="0" indent="-342900" algn="just" fontAlgn="base">
              <a:buFont typeface="Arial" panose="020B0604020202020204" pitchFamily="34" charset="0"/>
              <a:buChar char="•"/>
            </a:pPr>
            <a:r>
              <a:rPr lang="en-ID" sz="2400" i="1" dirty="0"/>
              <a:t>literary, artistic and scientific works, </a:t>
            </a:r>
            <a:endParaRPr lang="en-ID" sz="2400" dirty="0"/>
          </a:p>
          <a:p>
            <a:pPr marL="342900" lvl="0" indent="-342900" algn="just" fontAlgn="base">
              <a:buFont typeface="Arial" panose="020B0604020202020204" pitchFamily="34" charset="0"/>
              <a:buChar char="•"/>
            </a:pPr>
            <a:r>
              <a:rPr lang="en-ID" sz="2400" i="1" dirty="0"/>
              <a:t>performances of performing artists, phonograms, and broadcasts, </a:t>
            </a:r>
            <a:endParaRPr lang="en-ID" sz="2400" dirty="0"/>
          </a:p>
          <a:p>
            <a:pPr marL="342900" lvl="0" indent="-342900" algn="just" fontAlgn="base">
              <a:buFont typeface="Arial" panose="020B0604020202020204" pitchFamily="34" charset="0"/>
              <a:buChar char="•"/>
            </a:pPr>
            <a:r>
              <a:rPr lang="en-ID" sz="2400" i="1" dirty="0"/>
              <a:t>inventions in all fields of human </a:t>
            </a:r>
            <a:r>
              <a:rPr lang="en-ID" sz="2400" i="1" dirty="0" err="1"/>
              <a:t>endeavor</a:t>
            </a:r>
            <a:r>
              <a:rPr lang="en-ID" sz="2400" i="1" dirty="0"/>
              <a:t>, </a:t>
            </a:r>
            <a:endParaRPr lang="en-ID" sz="2400" dirty="0"/>
          </a:p>
          <a:p>
            <a:pPr marL="342900" lvl="0" indent="-342900" algn="just" fontAlgn="base">
              <a:buFont typeface="Arial" panose="020B0604020202020204" pitchFamily="34" charset="0"/>
              <a:buChar char="•"/>
            </a:pPr>
            <a:r>
              <a:rPr lang="en-ID" sz="2400" i="1" dirty="0"/>
              <a:t>scientific discoveries, </a:t>
            </a:r>
            <a:endParaRPr lang="en-ID" sz="2400" dirty="0"/>
          </a:p>
          <a:p>
            <a:pPr marL="342900" lvl="0" indent="-342900" algn="just" fontAlgn="base">
              <a:buFont typeface="Arial" panose="020B0604020202020204" pitchFamily="34" charset="0"/>
              <a:buChar char="•"/>
            </a:pPr>
            <a:r>
              <a:rPr lang="en-ID" sz="2400" i="1" dirty="0"/>
              <a:t>industrial designs, </a:t>
            </a:r>
            <a:endParaRPr lang="en-ID" sz="2400" dirty="0"/>
          </a:p>
          <a:p>
            <a:pPr marL="342900" lvl="0" indent="-342900" algn="just" fontAlgn="base">
              <a:buFont typeface="Arial" panose="020B0604020202020204" pitchFamily="34" charset="0"/>
              <a:buChar char="•"/>
            </a:pPr>
            <a:r>
              <a:rPr lang="en-ID" sz="2400" i="1" dirty="0"/>
              <a:t>trademarks, service marks, and commercial names and designations,  </a:t>
            </a:r>
            <a:endParaRPr lang="en-ID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400" i="1" dirty="0"/>
              <a:t>protection against unfair competition, and all other rights resulting from intellectual activity in the industrial, scientific, literary or artistic fields”.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2833015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D955C2-CA3F-4356-AE2F-4322EF1B8105}"/>
              </a:ext>
            </a:extLst>
          </p:cNvPr>
          <p:cNvSpPr txBox="1"/>
          <p:nvPr/>
        </p:nvSpPr>
        <p:spPr>
          <a:xfrm>
            <a:off x="233864" y="1129634"/>
            <a:ext cx="101420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400" b="1" dirty="0" err="1"/>
              <a:t>Ruang</a:t>
            </a:r>
            <a:r>
              <a:rPr lang="en-ID" sz="2400" b="1" dirty="0"/>
              <a:t> </a:t>
            </a:r>
            <a:r>
              <a:rPr lang="en-ID" sz="2400" b="1" dirty="0" err="1"/>
              <a:t>Lingkup</a:t>
            </a:r>
            <a:r>
              <a:rPr lang="en-ID" sz="2400" b="1" dirty="0"/>
              <a:t> </a:t>
            </a:r>
            <a:r>
              <a:rPr lang="en-ID" sz="2400" b="1" dirty="0" err="1"/>
              <a:t>Hak</a:t>
            </a:r>
            <a:r>
              <a:rPr lang="en-ID" sz="2400" b="1" dirty="0"/>
              <a:t> </a:t>
            </a:r>
            <a:r>
              <a:rPr lang="en-ID" sz="2400" b="1" dirty="0" err="1"/>
              <a:t>Kekayaan</a:t>
            </a:r>
            <a:r>
              <a:rPr lang="en-ID" sz="2400" b="1" dirty="0"/>
              <a:t> </a:t>
            </a:r>
            <a:r>
              <a:rPr lang="en-ID" sz="2400" b="1" dirty="0" err="1"/>
              <a:t>Intelektual</a:t>
            </a:r>
            <a:r>
              <a:rPr lang="en-ID" sz="2400" b="1" dirty="0"/>
              <a:t> </a:t>
            </a:r>
          </a:p>
          <a:p>
            <a:pPr algn="just"/>
            <a:endParaRPr lang="en-ID" sz="2400" b="1" dirty="0"/>
          </a:p>
          <a:p>
            <a:r>
              <a:rPr lang="en-ID" sz="2400" dirty="0"/>
              <a:t>Bab II </a:t>
            </a:r>
            <a:r>
              <a:rPr lang="en-ID" sz="2400" dirty="0" err="1"/>
              <a:t>Persetujuan</a:t>
            </a:r>
            <a:r>
              <a:rPr lang="en-ID" sz="2400" dirty="0"/>
              <a:t> </a:t>
            </a:r>
            <a:r>
              <a:rPr lang="en-ID" sz="2400" i="1" dirty="0"/>
              <a:t>Trade-Related Aspects of Intellectual Property Rights (</a:t>
            </a:r>
            <a:r>
              <a:rPr lang="en-ID" sz="2400" dirty="0"/>
              <a:t>TRIPs) </a:t>
            </a:r>
            <a:r>
              <a:rPr lang="en-ID" sz="2400" dirty="0" err="1"/>
              <a:t>selengkapnya</a:t>
            </a:r>
            <a:r>
              <a:rPr lang="en-ID" sz="2400" dirty="0"/>
              <a:t> </a:t>
            </a:r>
            <a:r>
              <a:rPr lang="en-ID" sz="2400" dirty="0" err="1"/>
              <a:t>mengatur</a:t>
            </a:r>
            <a:r>
              <a:rPr lang="en-ID" sz="2400" dirty="0"/>
              <a:t> </a:t>
            </a:r>
            <a:r>
              <a:rPr lang="en-ID" sz="2400" i="1" dirty="0"/>
              <a:t>Standards Concerning the Availability, Scope and Use of Intellectual Property Rights”,</a:t>
            </a:r>
            <a:r>
              <a:rPr lang="en-ID" sz="2400" dirty="0"/>
              <a:t> yang </a:t>
            </a:r>
            <a:r>
              <a:rPr lang="en-ID" sz="2400" dirty="0" err="1"/>
              <a:t>terdiri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: </a:t>
            </a:r>
          </a:p>
          <a:p>
            <a:endParaRPr lang="en-ID" sz="2400" dirty="0"/>
          </a:p>
          <a:p>
            <a:pPr marL="342900" indent="-342900">
              <a:buFont typeface="Arial" panose="020B0604020202020204" pitchFamily="34" charset="0"/>
              <a:buChar char="•"/>
              <a:tabLst>
                <a:tab pos="266700" algn="l"/>
                <a:tab pos="444500" algn="l"/>
              </a:tabLst>
            </a:pPr>
            <a:r>
              <a:rPr lang="en-ID" sz="2400" dirty="0"/>
              <a:t> </a:t>
            </a:r>
            <a:r>
              <a:rPr lang="en-ID" sz="2400" i="1" dirty="0"/>
              <a:t>Copyright and Related Rights </a:t>
            </a:r>
            <a:endParaRPr lang="en-ID" sz="2400" dirty="0"/>
          </a:p>
          <a:p>
            <a:pPr marL="342900" lvl="1" indent="-342900" fontAlgn="base">
              <a:buFont typeface="Arial" panose="020B0604020202020204" pitchFamily="34" charset="0"/>
              <a:buChar char="•"/>
              <a:tabLst>
                <a:tab pos="266700" algn="l"/>
                <a:tab pos="444500" algn="l"/>
              </a:tabLst>
            </a:pPr>
            <a:r>
              <a:rPr lang="en-ID" sz="2400" i="1" dirty="0"/>
              <a:t>Trademarks </a:t>
            </a:r>
            <a:endParaRPr lang="en-ID" sz="2400" dirty="0"/>
          </a:p>
          <a:p>
            <a:pPr marL="342900" lvl="1" indent="-342900" fontAlgn="base">
              <a:buFont typeface="Arial" panose="020B0604020202020204" pitchFamily="34" charset="0"/>
              <a:buChar char="•"/>
              <a:tabLst>
                <a:tab pos="266700" algn="l"/>
                <a:tab pos="444500" algn="l"/>
              </a:tabLst>
            </a:pPr>
            <a:r>
              <a:rPr lang="en-ID" sz="2400" i="1" dirty="0"/>
              <a:t>Geographical Indication </a:t>
            </a:r>
            <a:endParaRPr lang="en-ID" sz="2400" dirty="0"/>
          </a:p>
          <a:p>
            <a:pPr marL="342900" lvl="1" indent="-342900" fontAlgn="base">
              <a:buFont typeface="Arial" panose="020B0604020202020204" pitchFamily="34" charset="0"/>
              <a:buChar char="•"/>
              <a:tabLst>
                <a:tab pos="266700" algn="l"/>
                <a:tab pos="444500" algn="l"/>
              </a:tabLst>
            </a:pPr>
            <a:r>
              <a:rPr lang="en-ID" sz="2400" i="1" dirty="0"/>
              <a:t>Industrial Designs </a:t>
            </a:r>
            <a:endParaRPr lang="en-ID" sz="2400" dirty="0"/>
          </a:p>
          <a:p>
            <a:pPr marL="342900" lvl="1" indent="-342900" fontAlgn="base">
              <a:buFont typeface="Arial" panose="020B0604020202020204" pitchFamily="34" charset="0"/>
              <a:buChar char="•"/>
              <a:tabLst>
                <a:tab pos="266700" algn="l"/>
                <a:tab pos="444500" algn="l"/>
              </a:tabLst>
            </a:pPr>
            <a:r>
              <a:rPr lang="en-ID" sz="2400" i="1" dirty="0"/>
              <a:t>Patents </a:t>
            </a:r>
            <a:endParaRPr lang="en-ID" sz="2400" dirty="0"/>
          </a:p>
          <a:p>
            <a:pPr marL="342900" lvl="1" indent="-342900" fontAlgn="base">
              <a:buFont typeface="Arial" panose="020B0604020202020204" pitchFamily="34" charset="0"/>
              <a:buChar char="•"/>
              <a:tabLst>
                <a:tab pos="266700" algn="l"/>
                <a:tab pos="444500" algn="l"/>
              </a:tabLst>
            </a:pPr>
            <a:r>
              <a:rPr lang="en-ID" sz="2400" i="1" dirty="0"/>
              <a:t>Layout-Designs (Topographies) of Integrated Circuit </a:t>
            </a:r>
            <a:endParaRPr lang="en-ID" sz="2400" dirty="0"/>
          </a:p>
          <a:p>
            <a:pPr marL="342900" lvl="1" indent="-342900" fontAlgn="base">
              <a:buFont typeface="Arial" panose="020B0604020202020204" pitchFamily="34" charset="0"/>
              <a:buChar char="•"/>
              <a:tabLst>
                <a:tab pos="266700" algn="l"/>
                <a:tab pos="444500" algn="l"/>
              </a:tabLst>
            </a:pPr>
            <a:r>
              <a:rPr lang="en-ID" sz="2400" i="1" dirty="0"/>
              <a:t>Protection of Undisclosed Information </a:t>
            </a:r>
            <a:endParaRPr lang="en-ID" sz="2400" dirty="0"/>
          </a:p>
          <a:p>
            <a:pPr marL="342900" lvl="1" indent="-342900" fontAlgn="base">
              <a:buFont typeface="Arial" panose="020B0604020202020204" pitchFamily="34" charset="0"/>
              <a:buChar char="•"/>
              <a:tabLst>
                <a:tab pos="266700" algn="l"/>
                <a:tab pos="444500" algn="l"/>
              </a:tabLst>
            </a:pPr>
            <a:r>
              <a:rPr lang="en-ID" sz="2400" i="1" dirty="0"/>
              <a:t>Control of Anti-Competitive Practices in Contractual Licences.  </a:t>
            </a:r>
            <a:endParaRPr lang="en-ID" sz="2400" dirty="0"/>
          </a:p>
          <a:p>
            <a:pPr>
              <a:tabLst>
                <a:tab pos="266700" algn="l"/>
                <a:tab pos="444500" algn="l"/>
              </a:tabLst>
            </a:pP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32718120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D955C2-CA3F-4356-AE2F-4322EF1B8105}"/>
              </a:ext>
            </a:extLst>
          </p:cNvPr>
          <p:cNvSpPr txBox="1"/>
          <p:nvPr/>
        </p:nvSpPr>
        <p:spPr>
          <a:xfrm>
            <a:off x="233864" y="1129634"/>
            <a:ext cx="1014203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400" b="1" dirty="0" err="1"/>
              <a:t>Ruang</a:t>
            </a:r>
            <a:r>
              <a:rPr lang="en-ID" sz="2400" b="1" dirty="0"/>
              <a:t> </a:t>
            </a:r>
            <a:r>
              <a:rPr lang="en-ID" sz="2400" b="1" dirty="0" err="1"/>
              <a:t>Lingkup</a:t>
            </a:r>
            <a:r>
              <a:rPr lang="en-ID" sz="2400" b="1" dirty="0"/>
              <a:t> </a:t>
            </a:r>
            <a:r>
              <a:rPr lang="en-ID" sz="2400" b="1" dirty="0" err="1"/>
              <a:t>Hak</a:t>
            </a:r>
            <a:r>
              <a:rPr lang="en-ID" sz="2400" b="1" dirty="0"/>
              <a:t> </a:t>
            </a:r>
            <a:r>
              <a:rPr lang="en-ID" sz="2400" b="1" dirty="0" err="1"/>
              <a:t>Kekayaan</a:t>
            </a:r>
            <a:r>
              <a:rPr lang="en-ID" sz="2400" b="1" dirty="0"/>
              <a:t> </a:t>
            </a:r>
            <a:r>
              <a:rPr lang="en-ID" sz="2400" b="1" dirty="0" err="1"/>
              <a:t>Intelektual</a:t>
            </a:r>
            <a:r>
              <a:rPr lang="en-ID" sz="2400" b="1" dirty="0"/>
              <a:t> </a:t>
            </a:r>
          </a:p>
          <a:p>
            <a:pPr algn="just"/>
            <a:endParaRPr lang="en-ID" sz="2400" b="1" dirty="0"/>
          </a:p>
          <a:p>
            <a:pPr algn="just"/>
            <a:r>
              <a:rPr lang="en-ID" sz="2400" dirty="0"/>
              <a:t>Di Indonesia, </a:t>
            </a:r>
            <a:r>
              <a:rPr lang="en-ID" sz="2400" dirty="0" err="1"/>
              <a:t>secara</a:t>
            </a:r>
            <a:r>
              <a:rPr lang="en-ID" sz="2400" dirty="0"/>
              <a:t> </a:t>
            </a:r>
            <a:r>
              <a:rPr lang="en-ID" sz="2400" dirty="0" err="1"/>
              <a:t>garis</a:t>
            </a:r>
            <a:r>
              <a:rPr lang="en-ID" sz="2400" dirty="0"/>
              <a:t> </a:t>
            </a:r>
            <a:r>
              <a:rPr lang="en-ID" sz="2400" dirty="0" err="1"/>
              <a:t>besar</a:t>
            </a:r>
            <a:r>
              <a:rPr lang="en-ID" sz="2400" dirty="0"/>
              <a:t> HKI </a:t>
            </a:r>
            <a:r>
              <a:rPr lang="en-ID" sz="2400" dirty="0" err="1"/>
              <a:t>dibagi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2 (</a:t>
            </a:r>
            <a:r>
              <a:rPr lang="en-ID" sz="2400" dirty="0" err="1"/>
              <a:t>dua</a:t>
            </a:r>
            <a:r>
              <a:rPr lang="en-ID" sz="2400" dirty="0"/>
              <a:t>) </a:t>
            </a:r>
            <a:r>
              <a:rPr lang="en-ID" sz="2400" dirty="0" err="1"/>
              <a:t>bagian</a:t>
            </a:r>
            <a:r>
              <a:rPr lang="en-ID" sz="2400" dirty="0"/>
              <a:t>, </a:t>
            </a:r>
            <a:r>
              <a:rPr lang="en-ID" sz="2400" dirty="0" err="1"/>
              <a:t>yaitu</a:t>
            </a:r>
            <a:r>
              <a:rPr lang="en-ID" sz="2400" dirty="0"/>
              <a:t>: </a:t>
            </a:r>
          </a:p>
          <a:p>
            <a:pPr algn="just"/>
            <a:endParaRPr lang="en-ID" sz="2400" dirty="0"/>
          </a:p>
          <a:p>
            <a:pPr marL="342900" lvl="0" indent="-342900" algn="just" fontAlgn="base">
              <a:buFont typeface="Arial" panose="020B0604020202020204" pitchFamily="34" charset="0"/>
              <a:buChar char="•"/>
            </a:pPr>
            <a:r>
              <a:rPr lang="en-ID" sz="2400" dirty="0" err="1"/>
              <a:t>Hak</a:t>
            </a:r>
            <a:r>
              <a:rPr lang="en-ID" sz="2400" dirty="0"/>
              <a:t> </a:t>
            </a:r>
            <a:r>
              <a:rPr lang="en-ID" sz="2400" dirty="0" err="1"/>
              <a:t>Cipta</a:t>
            </a:r>
            <a:r>
              <a:rPr lang="en-ID" sz="2400" dirty="0"/>
              <a:t> </a:t>
            </a:r>
            <a:r>
              <a:rPr lang="en-ID" sz="2400" i="1" dirty="0"/>
              <a:t>(copyright)</a:t>
            </a:r>
            <a:r>
              <a:rPr lang="en-ID" sz="2400" dirty="0"/>
              <a:t>; </a:t>
            </a:r>
          </a:p>
          <a:p>
            <a:pPr marL="342900" lvl="0" indent="-342900" algn="just" fontAlgn="base">
              <a:buFont typeface="Arial" panose="020B0604020202020204" pitchFamily="34" charset="0"/>
              <a:buChar char="•"/>
            </a:pPr>
            <a:r>
              <a:rPr lang="en-ID" sz="2400" dirty="0" err="1"/>
              <a:t>Hak</a:t>
            </a:r>
            <a:r>
              <a:rPr lang="en-ID" sz="2400" dirty="0"/>
              <a:t> </a:t>
            </a:r>
            <a:r>
              <a:rPr lang="en-ID" sz="2400" dirty="0" err="1"/>
              <a:t>kekayaan</a:t>
            </a:r>
            <a:r>
              <a:rPr lang="en-ID" sz="2400" dirty="0"/>
              <a:t> </a:t>
            </a:r>
            <a:r>
              <a:rPr lang="en-ID" sz="2400" dirty="0" err="1"/>
              <a:t>industri</a:t>
            </a:r>
            <a:r>
              <a:rPr lang="en-ID" sz="2400" dirty="0"/>
              <a:t> </a:t>
            </a:r>
            <a:r>
              <a:rPr lang="en-ID" sz="2400" i="1" dirty="0"/>
              <a:t>(industrial property rights)</a:t>
            </a:r>
            <a:r>
              <a:rPr lang="en-ID" sz="2400" dirty="0"/>
              <a:t>, yang </a:t>
            </a:r>
            <a:r>
              <a:rPr lang="en-ID" sz="2400" dirty="0" err="1"/>
              <a:t>mencakup</a:t>
            </a:r>
            <a:r>
              <a:rPr lang="en-ID" sz="2400" dirty="0"/>
              <a:t>: </a:t>
            </a:r>
          </a:p>
          <a:p>
            <a:pPr marL="800100" lvl="1" indent="-342900" algn="just" fontAlgn="base">
              <a:buFont typeface="Wingdings" panose="05000000000000000000" pitchFamily="2" charset="2"/>
              <a:buChar char="ü"/>
            </a:pPr>
            <a:r>
              <a:rPr lang="en-ID" sz="2400" dirty="0"/>
              <a:t>Paten </a:t>
            </a:r>
            <a:r>
              <a:rPr lang="en-ID" sz="2400" i="1" dirty="0"/>
              <a:t>(patent)</a:t>
            </a:r>
            <a:r>
              <a:rPr lang="en-ID" sz="2400" dirty="0"/>
              <a:t>; </a:t>
            </a:r>
          </a:p>
          <a:p>
            <a:pPr marL="800100" lvl="1" indent="-342900" algn="just" fontAlgn="base">
              <a:buFont typeface="Wingdings" panose="05000000000000000000" pitchFamily="2" charset="2"/>
              <a:buChar char="ü"/>
            </a:pPr>
            <a:r>
              <a:rPr lang="en-ID" sz="2400" dirty="0" err="1"/>
              <a:t>Desain</a:t>
            </a:r>
            <a:r>
              <a:rPr lang="en-ID" sz="2400" dirty="0"/>
              <a:t> </a:t>
            </a:r>
            <a:r>
              <a:rPr lang="en-ID" sz="2400" dirty="0" err="1"/>
              <a:t>industri</a:t>
            </a:r>
            <a:r>
              <a:rPr lang="en-ID" sz="2400" dirty="0"/>
              <a:t> </a:t>
            </a:r>
            <a:r>
              <a:rPr lang="en-ID" sz="2400" i="1" dirty="0"/>
              <a:t>(industrial design)</a:t>
            </a:r>
            <a:r>
              <a:rPr lang="en-ID" sz="2400" dirty="0"/>
              <a:t>; </a:t>
            </a:r>
          </a:p>
          <a:p>
            <a:pPr marL="800100" lvl="1" indent="-342900" algn="just" fontAlgn="base">
              <a:buFont typeface="Wingdings" panose="05000000000000000000" pitchFamily="2" charset="2"/>
              <a:buChar char="ü"/>
            </a:pPr>
            <a:r>
              <a:rPr lang="en-ID" sz="2400" dirty="0" err="1"/>
              <a:t>Merek</a:t>
            </a:r>
            <a:r>
              <a:rPr lang="en-ID" sz="2400" dirty="0"/>
              <a:t> </a:t>
            </a:r>
            <a:r>
              <a:rPr lang="en-ID" sz="2400" i="1" dirty="0"/>
              <a:t>(trademark)</a:t>
            </a:r>
            <a:r>
              <a:rPr lang="en-ID" sz="2400" dirty="0"/>
              <a:t>; </a:t>
            </a:r>
          </a:p>
          <a:p>
            <a:pPr marL="800100" lvl="1" indent="-342900" algn="just" fontAlgn="base">
              <a:buFont typeface="Wingdings" panose="05000000000000000000" pitchFamily="2" charset="2"/>
              <a:buChar char="ü"/>
            </a:pPr>
            <a:r>
              <a:rPr lang="en-ID" sz="2400" dirty="0" err="1"/>
              <a:t>Penanggulangan</a:t>
            </a:r>
            <a:r>
              <a:rPr lang="en-ID" sz="2400" dirty="0"/>
              <a:t> </a:t>
            </a:r>
            <a:r>
              <a:rPr lang="en-ID" sz="2400" dirty="0" err="1"/>
              <a:t>praktek</a:t>
            </a:r>
            <a:r>
              <a:rPr lang="en-ID" sz="2400" dirty="0"/>
              <a:t> persaingan </a:t>
            </a:r>
            <a:r>
              <a:rPr lang="en-ID" sz="2400" dirty="0" err="1"/>
              <a:t>curang</a:t>
            </a:r>
            <a:r>
              <a:rPr lang="en-ID" sz="2400" dirty="0"/>
              <a:t> </a:t>
            </a:r>
            <a:r>
              <a:rPr lang="en-ID" sz="2400" i="1" dirty="0"/>
              <a:t>(repression of unfair competition)</a:t>
            </a:r>
            <a:r>
              <a:rPr lang="en-ID" sz="2400" dirty="0"/>
              <a:t>; </a:t>
            </a:r>
          </a:p>
          <a:p>
            <a:pPr marL="800100" lvl="1" indent="-342900" algn="just" fontAlgn="base">
              <a:buFont typeface="Wingdings" panose="05000000000000000000" pitchFamily="2" charset="2"/>
              <a:buChar char="ü"/>
            </a:pPr>
            <a:r>
              <a:rPr lang="en-ID" sz="2400" dirty="0" err="1"/>
              <a:t>Desain</a:t>
            </a:r>
            <a:r>
              <a:rPr lang="en-ID" sz="2400" dirty="0"/>
              <a:t> tata </a:t>
            </a:r>
            <a:r>
              <a:rPr lang="en-ID" sz="2400" dirty="0" err="1"/>
              <a:t>letak</a:t>
            </a:r>
            <a:r>
              <a:rPr lang="en-ID" sz="2400" dirty="0"/>
              <a:t> </a:t>
            </a:r>
            <a:r>
              <a:rPr lang="en-ID" sz="2400" dirty="0" err="1"/>
              <a:t>sirkuit</a:t>
            </a:r>
            <a:r>
              <a:rPr lang="en-ID" sz="2400" dirty="0"/>
              <a:t> </a:t>
            </a:r>
            <a:r>
              <a:rPr lang="en-ID" sz="2400" dirty="0" err="1"/>
              <a:t>terpadu</a:t>
            </a:r>
            <a:r>
              <a:rPr lang="en-ID" sz="2400" dirty="0"/>
              <a:t> </a:t>
            </a:r>
            <a:r>
              <a:rPr lang="en-ID" sz="2400" i="1" dirty="0"/>
              <a:t>(layout design of integrated  circuit)</a:t>
            </a:r>
            <a:r>
              <a:rPr lang="en-ID" sz="2400" dirty="0"/>
              <a:t>; </a:t>
            </a:r>
          </a:p>
          <a:p>
            <a:pPr marL="800100" lvl="1" indent="-342900" algn="just" fontAlgn="base">
              <a:buFont typeface="Wingdings" panose="05000000000000000000" pitchFamily="2" charset="2"/>
              <a:buChar char="ü"/>
            </a:pPr>
            <a:r>
              <a:rPr lang="en-ID" sz="2400" dirty="0" err="1"/>
              <a:t>Rahasia</a:t>
            </a:r>
            <a:r>
              <a:rPr lang="en-ID" sz="2400" dirty="0"/>
              <a:t> </a:t>
            </a:r>
            <a:r>
              <a:rPr lang="en-ID" sz="2400" dirty="0" err="1"/>
              <a:t>dagang</a:t>
            </a:r>
            <a:r>
              <a:rPr lang="en-ID" sz="2400" dirty="0"/>
              <a:t> </a:t>
            </a:r>
            <a:r>
              <a:rPr lang="en-ID" sz="2400" i="1" dirty="0"/>
              <a:t>(trade secret)</a:t>
            </a:r>
            <a:r>
              <a:rPr lang="en-ID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56743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D955C2-CA3F-4356-AE2F-4322EF1B8105}"/>
              </a:ext>
            </a:extLst>
          </p:cNvPr>
          <p:cNvSpPr txBox="1"/>
          <p:nvPr/>
        </p:nvSpPr>
        <p:spPr>
          <a:xfrm>
            <a:off x="233864" y="1129634"/>
            <a:ext cx="1014203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D" sz="2400" b="1" dirty="0"/>
          </a:p>
          <a:p>
            <a:pPr algn="just"/>
            <a:r>
              <a:rPr lang="en-ID" sz="2400" b="1" dirty="0" err="1"/>
              <a:t>Teori</a:t>
            </a:r>
            <a:r>
              <a:rPr lang="en-ID" sz="2400" b="1" dirty="0"/>
              <a:t> </a:t>
            </a:r>
            <a:r>
              <a:rPr lang="en-ID" sz="2400" b="1" dirty="0" err="1"/>
              <a:t>Hak</a:t>
            </a:r>
            <a:r>
              <a:rPr lang="en-ID" sz="2400" b="1" dirty="0"/>
              <a:t> </a:t>
            </a:r>
            <a:r>
              <a:rPr lang="en-ID" sz="2400" b="1" dirty="0" err="1"/>
              <a:t>Kekayaan</a:t>
            </a:r>
            <a:r>
              <a:rPr lang="en-ID" sz="2400" b="1" dirty="0"/>
              <a:t> </a:t>
            </a:r>
            <a:r>
              <a:rPr lang="en-ID" sz="2400" b="1" dirty="0" err="1"/>
              <a:t>Intelektual</a:t>
            </a:r>
            <a:r>
              <a:rPr lang="en-ID" sz="2400" b="1" dirty="0"/>
              <a:t>  </a:t>
            </a:r>
          </a:p>
          <a:p>
            <a:pPr algn="just"/>
            <a:r>
              <a:rPr lang="en-ID" sz="2400" dirty="0"/>
              <a:t> </a:t>
            </a:r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D" sz="2400" dirty="0" err="1"/>
              <a:t>Teori</a:t>
            </a:r>
            <a:r>
              <a:rPr lang="en-ID" sz="2400" dirty="0"/>
              <a:t> HKI </a:t>
            </a:r>
            <a:r>
              <a:rPr lang="en-ID" sz="2400" dirty="0" err="1"/>
              <a:t>sangat</a:t>
            </a:r>
            <a:r>
              <a:rPr lang="en-ID" sz="2400" dirty="0"/>
              <a:t> </a:t>
            </a:r>
            <a:r>
              <a:rPr lang="en-ID" sz="2400" dirty="0" err="1"/>
              <a:t>dipengaruhi</a:t>
            </a:r>
            <a:r>
              <a:rPr lang="en-ID" sz="2400" dirty="0"/>
              <a:t> oleh </a:t>
            </a:r>
            <a:r>
              <a:rPr lang="en-ID" sz="2400" dirty="0" err="1"/>
              <a:t>pemikiran</a:t>
            </a:r>
            <a:r>
              <a:rPr lang="en-ID" sz="2400" dirty="0"/>
              <a:t> John Locke </a:t>
            </a:r>
            <a:r>
              <a:rPr lang="en-ID" sz="2400" dirty="0" err="1"/>
              <a:t>tentang</a:t>
            </a:r>
            <a:r>
              <a:rPr lang="en-ID" sz="2400" dirty="0"/>
              <a:t> </a:t>
            </a:r>
            <a:r>
              <a:rPr lang="en-ID" sz="2400" dirty="0" err="1"/>
              <a:t>hak</a:t>
            </a:r>
            <a:r>
              <a:rPr lang="en-ID" sz="2400" dirty="0"/>
              <a:t> </a:t>
            </a:r>
            <a:r>
              <a:rPr lang="en-ID" sz="2400" dirty="0" err="1"/>
              <a:t>milik</a:t>
            </a:r>
            <a:r>
              <a:rPr lang="en-ID" sz="2400" dirty="0"/>
              <a:t>.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bukunya</a:t>
            </a:r>
            <a:r>
              <a:rPr lang="en-ID" sz="2400" dirty="0"/>
              <a:t>, Locke </a:t>
            </a:r>
            <a:r>
              <a:rPr lang="en-ID" sz="2400" dirty="0" err="1"/>
              <a:t>mengatakan</a:t>
            </a:r>
            <a:r>
              <a:rPr lang="en-ID" sz="2400" dirty="0"/>
              <a:t> </a:t>
            </a:r>
            <a:r>
              <a:rPr lang="en-ID" sz="2400" dirty="0" err="1"/>
              <a:t>bahwa</a:t>
            </a:r>
            <a:r>
              <a:rPr lang="en-ID" sz="2400" dirty="0"/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hak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milik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dari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seorang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manusia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terhadap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benda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yang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dihasilkannya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itu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sudah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ada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sejak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manusia</a:t>
            </a:r>
            <a:r>
              <a:rPr lang="en-ID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400" b="1" dirty="0" err="1">
                <a:solidFill>
                  <a:schemeClr val="accent6">
                    <a:lumMod val="75000"/>
                  </a:schemeClr>
                </a:solidFill>
              </a:rPr>
              <a:t>lahir</a:t>
            </a:r>
            <a:r>
              <a:rPr lang="en-ID" sz="2400" dirty="0"/>
              <a:t>. Benda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pengertian</a:t>
            </a:r>
            <a:r>
              <a:rPr lang="en-ID" sz="2400" dirty="0"/>
              <a:t> </a:t>
            </a:r>
            <a:r>
              <a:rPr lang="en-ID" sz="2400" dirty="0" err="1"/>
              <a:t>disini</a:t>
            </a:r>
            <a:r>
              <a:rPr lang="en-ID" sz="2400" dirty="0"/>
              <a:t> </a:t>
            </a:r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hanya</a:t>
            </a:r>
            <a:r>
              <a:rPr lang="en-ID" sz="2400" dirty="0"/>
              <a:t> </a:t>
            </a:r>
            <a:r>
              <a:rPr lang="en-ID" sz="2400" dirty="0" err="1"/>
              <a:t>benda</a:t>
            </a:r>
            <a:r>
              <a:rPr lang="en-ID" sz="2400" dirty="0"/>
              <a:t> yang </a:t>
            </a:r>
            <a:r>
              <a:rPr lang="en-ID" sz="2400" dirty="0" err="1"/>
              <a:t>berwujud</a:t>
            </a:r>
            <a:r>
              <a:rPr lang="en-ID" sz="2400" dirty="0"/>
              <a:t> </a:t>
            </a:r>
            <a:r>
              <a:rPr lang="en-ID" sz="2400" dirty="0" err="1"/>
              <a:t>tetapi</a:t>
            </a:r>
            <a:r>
              <a:rPr lang="en-ID" sz="2400" dirty="0"/>
              <a:t> juga </a:t>
            </a:r>
            <a:r>
              <a:rPr lang="en-ID" sz="2400" dirty="0" err="1"/>
              <a:t>benda</a:t>
            </a:r>
            <a:r>
              <a:rPr lang="en-ID" sz="2400" dirty="0"/>
              <a:t> yang </a:t>
            </a:r>
            <a:r>
              <a:rPr lang="en-ID" sz="2400" dirty="0" err="1"/>
              <a:t>abstrak</a:t>
            </a:r>
            <a:r>
              <a:rPr lang="en-ID" sz="2400" dirty="0"/>
              <a:t>, yang </a:t>
            </a:r>
            <a:r>
              <a:rPr lang="en-ID" sz="2400" dirty="0" err="1"/>
              <a:t>disebut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hak</a:t>
            </a:r>
            <a:r>
              <a:rPr lang="en-ID" sz="2400" dirty="0"/>
              <a:t> </a:t>
            </a:r>
            <a:r>
              <a:rPr lang="en-ID" sz="2400" dirty="0" err="1"/>
              <a:t>milik</a:t>
            </a:r>
            <a:r>
              <a:rPr lang="en-ID" sz="2400" dirty="0"/>
              <a:t> </a:t>
            </a:r>
            <a:r>
              <a:rPr lang="en-ID" sz="2400" dirty="0" err="1"/>
              <a:t>atas</a:t>
            </a:r>
            <a:r>
              <a:rPr lang="en-ID" sz="2400" dirty="0"/>
              <a:t> </a:t>
            </a:r>
            <a:r>
              <a:rPr lang="en-ID" sz="2400" dirty="0" err="1"/>
              <a:t>benda</a:t>
            </a:r>
            <a:r>
              <a:rPr lang="en-ID" sz="2400" dirty="0"/>
              <a:t> yang </a:t>
            </a:r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berwujud</a:t>
            </a:r>
            <a:r>
              <a:rPr lang="en-ID" sz="2400" dirty="0"/>
              <a:t> yang </a:t>
            </a:r>
            <a:r>
              <a:rPr lang="en-ID" sz="2400" dirty="0" err="1"/>
              <a:t>merupakan</a:t>
            </a:r>
            <a:r>
              <a:rPr lang="en-ID" sz="2400" dirty="0"/>
              <a:t> </a:t>
            </a:r>
            <a:r>
              <a:rPr lang="en-ID" sz="2400" dirty="0" err="1"/>
              <a:t>hasil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intelektualitas</a:t>
            </a:r>
            <a:r>
              <a:rPr lang="en-ID" sz="2400" dirty="0"/>
              <a:t> </a:t>
            </a:r>
            <a:r>
              <a:rPr lang="en-ID" sz="2400" dirty="0" err="1"/>
              <a:t>manusia</a:t>
            </a:r>
            <a:r>
              <a:rPr lang="en-ID" sz="2400" dirty="0"/>
              <a:t>.  </a:t>
            </a:r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D" sz="2400" dirty="0"/>
              <a:t>Ada </a:t>
            </a:r>
            <a:r>
              <a:rPr lang="en-ID" sz="2400" dirty="0" err="1"/>
              <a:t>tiga</a:t>
            </a:r>
            <a:r>
              <a:rPr lang="en-ID" sz="2400" dirty="0"/>
              <a:t> </a:t>
            </a:r>
            <a:r>
              <a:rPr lang="en-ID" sz="2400" dirty="0" err="1"/>
              <a:t>teori</a:t>
            </a:r>
            <a:r>
              <a:rPr lang="en-ID" sz="2400" dirty="0"/>
              <a:t> </a:t>
            </a:r>
            <a:r>
              <a:rPr lang="en-ID" sz="2400" dirty="0" err="1"/>
              <a:t>terkait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pentingnya</a:t>
            </a:r>
            <a:r>
              <a:rPr lang="en-ID" sz="2400" dirty="0"/>
              <a:t> </a:t>
            </a:r>
            <a:r>
              <a:rPr lang="en-ID" sz="2400" dirty="0" err="1"/>
              <a:t>sistem</a:t>
            </a:r>
            <a:r>
              <a:rPr lang="en-ID" sz="2400" dirty="0"/>
              <a:t> HKI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perspektif</a:t>
            </a:r>
            <a:r>
              <a:rPr lang="en-ID" sz="2400" dirty="0"/>
              <a:t> </a:t>
            </a:r>
            <a:r>
              <a:rPr lang="en-ID" sz="2400" dirty="0" err="1"/>
              <a:t>ilmu</a:t>
            </a:r>
            <a:r>
              <a:rPr lang="en-ID" sz="2400" dirty="0"/>
              <a:t> </a:t>
            </a:r>
            <a:r>
              <a:rPr lang="en-ID" sz="2400" dirty="0" err="1"/>
              <a:t>hukum</a:t>
            </a:r>
            <a:r>
              <a:rPr lang="en-ID" sz="2400" dirty="0"/>
              <a:t>, </a:t>
            </a:r>
            <a:r>
              <a:rPr lang="en-ID" sz="2400" dirty="0" err="1"/>
              <a:t>yaitu</a:t>
            </a:r>
            <a:r>
              <a:rPr lang="en-ID" sz="2400" dirty="0"/>
              <a:t>: </a:t>
            </a:r>
            <a:r>
              <a:rPr lang="en-ID" sz="2400" i="1" dirty="0"/>
              <a:t>Natural Right Theory; Utilitarian Theory; Contract Theory</a:t>
            </a:r>
          </a:p>
        </p:txBody>
      </p:sp>
    </p:spTree>
    <p:extLst>
      <p:ext uri="{BB962C8B-B14F-4D97-AF65-F5344CB8AC3E}">
        <p14:creationId xmlns:p14="http://schemas.microsoft.com/office/powerpoint/2010/main" val="1036474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D955C2-CA3F-4356-AE2F-4322EF1B8105}"/>
              </a:ext>
            </a:extLst>
          </p:cNvPr>
          <p:cNvSpPr txBox="1"/>
          <p:nvPr/>
        </p:nvSpPr>
        <p:spPr>
          <a:xfrm>
            <a:off x="233864" y="1129634"/>
            <a:ext cx="10142036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D" sz="2200" b="1" dirty="0"/>
              <a:t>Natural Right Theory  </a:t>
            </a:r>
          </a:p>
          <a:p>
            <a:pPr algn="just"/>
            <a:r>
              <a:rPr lang="en-ID" sz="2200" dirty="0"/>
              <a:t> </a:t>
            </a:r>
          </a:p>
          <a:p>
            <a:pPr algn="just"/>
            <a:r>
              <a:rPr lang="en-ID" sz="2200" dirty="0" err="1"/>
              <a:t>Berdasarkan</a:t>
            </a:r>
            <a:r>
              <a:rPr lang="en-ID" sz="2200" dirty="0"/>
              <a:t> </a:t>
            </a:r>
            <a:r>
              <a:rPr lang="en-ID" sz="2200" dirty="0" err="1"/>
              <a:t>teori</a:t>
            </a:r>
            <a:r>
              <a:rPr lang="en-ID" sz="2200" dirty="0"/>
              <a:t> </a:t>
            </a:r>
            <a:r>
              <a:rPr lang="en-ID" sz="2200" dirty="0" err="1"/>
              <a:t>ini</a:t>
            </a:r>
            <a:r>
              <a:rPr lang="en-ID" sz="2200" dirty="0"/>
              <a:t>, </a:t>
            </a:r>
            <a:r>
              <a:rPr lang="en-ID" sz="2200" dirty="0" err="1"/>
              <a:t>seorang</a:t>
            </a:r>
            <a:r>
              <a:rPr lang="en-ID" sz="2200" dirty="0"/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pencipta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mempunyai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hak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untuk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mengontrol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penggunaan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dan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keuntungan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dari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ide,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bahkan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sesudah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ide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itu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diungkapkan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kepada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masyarakat</a:t>
            </a:r>
            <a:r>
              <a:rPr lang="en-ID" sz="2200" dirty="0"/>
              <a:t>. Ada </a:t>
            </a:r>
            <a:r>
              <a:rPr lang="en-ID" sz="2200" dirty="0" err="1"/>
              <a:t>dua</a:t>
            </a:r>
            <a:r>
              <a:rPr lang="en-ID" sz="2200" dirty="0"/>
              <a:t> </a:t>
            </a:r>
            <a:r>
              <a:rPr lang="en-ID" sz="2200" dirty="0" err="1"/>
              <a:t>unsur</a:t>
            </a:r>
            <a:r>
              <a:rPr lang="en-ID" sz="2200" dirty="0"/>
              <a:t> </a:t>
            </a:r>
            <a:r>
              <a:rPr lang="en-ID" sz="2200" dirty="0" err="1"/>
              <a:t>utama</a:t>
            </a:r>
            <a:r>
              <a:rPr lang="en-ID" sz="2200" dirty="0"/>
              <a:t> </a:t>
            </a:r>
            <a:r>
              <a:rPr lang="en-ID" sz="2200" dirty="0" err="1"/>
              <a:t>dari</a:t>
            </a:r>
            <a:r>
              <a:rPr lang="en-ID" sz="2200" dirty="0"/>
              <a:t> </a:t>
            </a:r>
            <a:r>
              <a:rPr lang="en-ID" sz="2200" dirty="0" err="1"/>
              <a:t>teori</a:t>
            </a:r>
            <a:r>
              <a:rPr lang="en-ID" sz="2200" dirty="0"/>
              <a:t> </a:t>
            </a:r>
            <a:r>
              <a:rPr lang="en-ID" sz="2200" dirty="0" err="1"/>
              <a:t>ini</a:t>
            </a:r>
            <a:r>
              <a:rPr lang="en-ID" sz="2200" dirty="0"/>
              <a:t>, </a:t>
            </a:r>
            <a:r>
              <a:rPr lang="en-ID" sz="2200" dirty="0" err="1"/>
              <a:t>yaitu</a:t>
            </a:r>
            <a:r>
              <a:rPr lang="en-ID" sz="2200" dirty="0"/>
              <a:t> : </a:t>
            </a:r>
          </a:p>
          <a:p>
            <a:pPr algn="just"/>
            <a:endParaRPr lang="en-ID" sz="2200" dirty="0"/>
          </a:p>
          <a:p>
            <a:pPr marL="360363" indent="-360363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D" sz="2200" b="1" i="1" dirty="0">
                <a:solidFill>
                  <a:schemeClr val="accent6">
                    <a:lumMod val="75000"/>
                  </a:schemeClr>
                </a:solidFill>
              </a:rPr>
              <a:t>First Occupancy</a:t>
            </a:r>
            <a:r>
              <a:rPr lang="en-ID" sz="2200" b="1" dirty="0"/>
              <a:t>; </a:t>
            </a:r>
            <a:r>
              <a:rPr lang="en-ID" sz="2200" dirty="0" err="1"/>
              <a:t>Seseorang</a:t>
            </a:r>
            <a:r>
              <a:rPr lang="en-ID" sz="2200" dirty="0"/>
              <a:t> yang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menemukan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atau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mencipta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dirty="0" err="1"/>
              <a:t>sebuah</a:t>
            </a:r>
            <a:r>
              <a:rPr lang="en-ID" sz="2200" dirty="0"/>
              <a:t> </a:t>
            </a:r>
            <a:r>
              <a:rPr lang="en-ID" sz="2200" dirty="0" err="1"/>
              <a:t>invensi</a:t>
            </a:r>
            <a:r>
              <a:rPr lang="en-ID" sz="2200" dirty="0"/>
              <a:t> (ide </a:t>
            </a:r>
            <a:r>
              <a:rPr lang="en-ID" sz="2200" dirty="0" err="1"/>
              <a:t>penemu</a:t>
            </a:r>
            <a:r>
              <a:rPr lang="en-ID" sz="2200" dirty="0"/>
              <a:t>) </a:t>
            </a:r>
            <a:r>
              <a:rPr lang="en-ID" sz="2200" dirty="0" err="1"/>
              <a:t>berhak</a:t>
            </a:r>
            <a:r>
              <a:rPr lang="en-ID" sz="2200" dirty="0"/>
              <a:t> </a:t>
            </a:r>
            <a:r>
              <a:rPr lang="en-ID" sz="2200" dirty="0" err="1"/>
              <a:t>secara</a:t>
            </a:r>
            <a:r>
              <a:rPr lang="en-ID" sz="2200" dirty="0"/>
              <a:t> moral </a:t>
            </a:r>
            <a:r>
              <a:rPr lang="en-ID" sz="2200" dirty="0" err="1"/>
              <a:t>terhadap</a:t>
            </a:r>
            <a:r>
              <a:rPr lang="en-ID" sz="2200" dirty="0"/>
              <a:t> </a:t>
            </a:r>
            <a:r>
              <a:rPr lang="en-ID" sz="2200" dirty="0" err="1"/>
              <a:t>penggunaan</a:t>
            </a:r>
            <a:r>
              <a:rPr lang="en-ID" sz="2200" dirty="0"/>
              <a:t> </a:t>
            </a:r>
            <a:r>
              <a:rPr lang="en-ID" sz="2200" dirty="0" err="1"/>
              <a:t>ekslusif</a:t>
            </a:r>
            <a:r>
              <a:rPr lang="en-ID" sz="2200" dirty="0"/>
              <a:t> </a:t>
            </a:r>
            <a:r>
              <a:rPr lang="en-ID" sz="2200" dirty="0" err="1"/>
              <a:t>invensi</a:t>
            </a:r>
            <a:r>
              <a:rPr lang="en-ID" sz="2200" dirty="0"/>
              <a:t> </a:t>
            </a:r>
            <a:r>
              <a:rPr lang="en-ID" sz="2200" dirty="0" err="1"/>
              <a:t>tersebut</a:t>
            </a:r>
            <a:r>
              <a:rPr lang="en-ID" sz="2200" dirty="0"/>
              <a:t>.  </a:t>
            </a:r>
          </a:p>
          <a:p>
            <a:pPr marL="360363" indent="-360363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D" sz="2200" b="1" i="1" dirty="0">
                <a:solidFill>
                  <a:schemeClr val="accent6">
                    <a:lumMod val="75000"/>
                  </a:schemeClr>
                </a:solidFill>
              </a:rPr>
              <a:t>A </a:t>
            </a:r>
            <a:r>
              <a:rPr lang="en-ID" sz="2200" b="1" i="1" dirty="0" err="1">
                <a:solidFill>
                  <a:schemeClr val="accent6">
                    <a:lumMod val="75000"/>
                  </a:schemeClr>
                </a:solidFill>
              </a:rPr>
              <a:t>Labor</a:t>
            </a:r>
            <a:r>
              <a:rPr lang="en-ID" sz="2200" b="1" i="1" dirty="0">
                <a:solidFill>
                  <a:schemeClr val="accent6">
                    <a:lumMod val="75000"/>
                  </a:schemeClr>
                </a:solidFill>
              </a:rPr>
              <a:t> Justification </a:t>
            </a:r>
            <a:r>
              <a:rPr lang="en-ID" sz="2200" b="1" dirty="0"/>
              <a:t>; </a:t>
            </a:r>
            <a:r>
              <a:rPr lang="en-ID" sz="2200" dirty="0" err="1"/>
              <a:t>Seseorang</a:t>
            </a:r>
            <a:r>
              <a:rPr lang="en-ID" sz="2200" dirty="0"/>
              <a:t> yang </a:t>
            </a:r>
            <a:r>
              <a:rPr lang="en-ID" sz="2200" dirty="0" err="1"/>
              <a:t>telah</a:t>
            </a:r>
            <a:r>
              <a:rPr lang="en-ID" sz="2200" dirty="0"/>
              <a:t> </a:t>
            </a:r>
            <a:r>
              <a:rPr lang="en-ID" sz="2200" dirty="0" err="1"/>
              <a:t>berupaya</a:t>
            </a:r>
            <a:r>
              <a:rPr lang="en-ID" sz="2200" dirty="0"/>
              <a:t> di </a:t>
            </a:r>
            <a:r>
              <a:rPr lang="en-ID" sz="2200" dirty="0" err="1"/>
              <a:t>dalam</a:t>
            </a:r>
            <a:r>
              <a:rPr lang="en-ID" sz="2200" dirty="0"/>
              <a:t> </a:t>
            </a:r>
            <a:r>
              <a:rPr lang="en-ID" sz="2200" dirty="0" err="1"/>
              <a:t>mencipta</a:t>
            </a:r>
            <a:r>
              <a:rPr lang="en-ID" sz="2200" dirty="0"/>
              <a:t> </a:t>
            </a:r>
            <a:r>
              <a:rPr lang="en-ID" sz="2200" dirty="0" err="1"/>
              <a:t>Hak</a:t>
            </a:r>
            <a:r>
              <a:rPr lang="en-ID" sz="2200" dirty="0"/>
              <a:t> </a:t>
            </a:r>
            <a:r>
              <a:rPr lang="en-ID" sz="2200" dirty="0" err="1"/>
              <a:t>Kekayaan</a:t>
            </a:r>
            <a:r>
              <a:rPr lang="en-ID" sz="2200" dirty="0"/>
              <a:t> </a:t>
            </a:r>
            <a:r>
              <a:rPr lang="en-ID" sz="2200" dirty="0" err="1"/>
              <a:t>Intelektual</a:t>
            </a:r>
            <a:r>
              <a:rPr lang="en-ID" sz="2200" dirty="0"/>
              <a:t>, </a:t>
            </a:r>
            <a:r>
              <a:rPr lang="en-ID" sz="2200" dirty="0" err="1"/>
              <a:t>dalam</a:t>
            </a:r>
            <a:r>
              <a:rPr lang="en-ID" sz="2200" dirty="0"/>
              <a:t> </a:t>
            </a:r>
            <a:r>
              <a:rPr lang="en-ID" sz="2200" dirty="0" err="1"/>
              <a:t>hal</a:t>
            </a:r>
            <a:r>
              <a:rPr lang="en-ID" sz="2200" dirty="0"/>
              <a:t> </a:t>
            </a:r>
            <a:r>
              <a:rPr lang="en-ID" sz="2200" dirty="0" err="1"/>
              <a:t>ini</a:t>
            </a:r>
            <a:r>
              <a:rPr lang="en-ID" sz="2200" dirty="0"/>
              <a:t> </a:t>
            </a:r>
            <a:r>
              <a:rPr lang="en-ID" sz="2200" dirty="0" err="1"/>
              <a:t>adalah</a:t>
            </a:r>
            <a:r>
              <a:rPr lang="en-ID" sz="2200" dirty="0"/>
              <a:t> </a:t>
            </a:r>
            <a:r>
              <a:rPr lang="en-ID" sz="2200" dirty="0" err="1"/>
              <a:t>sebuah</a:t>
            </a:r>
            <a:r>
              <a:rPr lang="en-ID" sz="2200" dirty="0"/>
              <a:t> </a:t>
            </a:r>
            <a:r>
              <a:rPr lang="en-ID" sz="2200" dirty="0" err="1"/>
              <a:t>invensi</a:t>
            </a:r>
            <a:r>
              <a:rPr lang="en-ID" sz="2200" dirty="0"/>
              <a:t> </a:t>
            </a:r>
            <a:r>
              <a:rPr lang="en-ID" sz="2200" dirty="0" err="1"/>
              <a:t>seharusnya</a:t>
            </a:r>
            <a:r>
              <a:rPr lang="en-ID" sz="2200" dirty="0"/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berhak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atas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hasil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dari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usahanya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tersebut</a:t>
            </a:r>
            <a:r>
              <a:rPr lang="en-ID" sz="2200" dirty="0"/>
              <a:t>. </a:t>
            </a:r>
            <a:r>
              <a:rPr lang="en-ID" sz="2200" dirty="0" err="1"/>
              <a:t>Mencipta</a:t>
            </a:r>
            <a:r>
              <a:rPr lang="en-ID" sz="2200" dirty="0"/>
              <a:t> </a:t>
            </a:r>
            <a:r>
              <a:rPr lang="en-ID" sz="2200" dirty="0" err="1"/>
              <a:t>merupakan</a:t>
            </a:r>
            <a:r>
              <a:rPr lang="en-ID" sz="2200" dirty="0"/>
              <a:t> </a:t>
            </a:r>
            <a:r>
              <a:rPr lang="en-ID" sz="2200" dirty="0" err="1"/>
              <a:t>istilah</a:t>
            </a:r>
            <a:r>
              <a:rPr lang="en-ID" sz="2200" dirty="0"/>
              <a:t> </a:t>
            </a:r>
            <a:r>
              <a:rPr lang="en-ID" sz="2200" dirty="0" err="1"/>
              <a:t>dari</a:t>
            </a:r>
            <a:r>
              <a:rPr lang="en-ID" sz="2200" dirty="0"/>
              <a:t> </a:t>
            </a:r>
            <a:r>
              <a:rPr lang="en-ID" sz="2200" dirty="0" err="1"/>
              <a:t>Hak</a:t>
            </a:r>
            <a:r>
              <a:rPr lang="en-ID" sz="2200" dirty="0"/>
              <a:t> </a:t>
            </a:r>
            <a:r>
              <a:rPr lang="en-ID" sz="2200" dirty="0" err="1"/>
              <a:t>Cipta</a:t>
            </a:r>
            <a:r>
              <a:rPr lang="en-ID" sz="2200" dirty="0"/>
              <a:t>, </a:t>
            </a:r>
            <a:r>
              <a:rPr lang="en-ID" sz="2200" dirty="0" err="1"/>
              <a:t>istilah</a:t>
            </a:r>
            <a:r>
              <a:rPr lang="en-ID" sz="2200" dirty="0"/>
              <a:t> </a:t>
            </a:r>
            <a:r>
              <a:rPr lang="en-ID" sz="2200" dirty="0" err="1"/>
              <a:t>tersebut</a:t>
            </a:r>
            <a:r>
              <a:rPr lang="en-ID" sz="2200" dirty="0"/>
              <a:t> </a:t>
            </a:r>
            <a:r>
              <a:rPr lang="en-ID" sz="2200" dirty="0" err="1"/>
              <a:t>mengandung</a:t>
            </a:r>
            <a:r>
              <a:rPr lang="en-ID" sz="2200" dirty="0"/>
              <a:t> </a:t>
            </a:r>
            <a:r>
              <a:rPr lang="en-ID" sz="2200" dirty="0" err="1"/>
              <a:t>arti</a:t>
            </a:r>
            <a:r>
              <a:rPr lang="en-ID" sz="2200" dirty="0"/>
              <a:t>, </a:t>
            </a:r>
            <a:r>
              <a:rPr lang="en-ID" sz="2200" dirty="0" err="1"/>
              <a:t>yaitu</a:t>
            </a:r>
            <a:r>
              <a:rPr lang="en-ID" sz="2200" dirty="0"/>
              <a:t> </a:t>
            </a:r>
            <a:r>
              <a:rPr lang="en-ID" sz="2200" dirty="0" err="1"/>
              <a:t>hasil</a:t>
            </a:r>
            <a:r>
              <a:rPr lang="en-ID" sz="2200" dirty="0"/>
              <a:t> </a:t>
            </a:r>
            <a:r>
              <a:rPr lang="en-ID" sz="2200" dirty="0" err="1"/>
              <a:t>karya</a:t>
            </a:r>
            <a:r>
              <a:rPr lang="en-ID" sz="2200" dirty="0"/>
              <a:t> yang </a:t>
            </a:r>
            <a:r>
              <a:rPr lang="en-ID" sz="2200" dirty="0" err="1"/>
              <a:t>dituangkan</a:t>
            </a:r>
            <a:r>
              <a:rPr lang="en-ID" sz="2200" dirty="0"/>
              <a:t> </a:t>
            </a:r>
            <a:r>
              <a:rPr lang="en-ID" sz="2200" dirty="0" err="1"/>
              <a:t>dalam</a:t>
            </a:r>
            <a:r>
              <a:rPr lang="en-ID" sz="2200" dirty="0"/>
              <a:t> </a:t>
            </a:r>
            <a:r>
              <a:rPr lang="en-ID" sz="2200" dirty="0" err="1"/>
              <a:t>bentuk</a:t>
            </a:r>
            <a:r>
              <a:rPr lang="en-ID" sz="2200" dirty="0"/>
              <a:t> yang </a:t>
            </a:r>
            <a:r>
              <a:rPr lang="en-ID" sz="2200" dirty="0" err="1"/>
              <a:t>khas</a:t>
            </a:r>
            <a:r>
              <a:rPr lang="en-ID" sz="2200" dirty="0"/>
              <a:t>. </a:t>
            </a:r>
            <a:r>
              <a:rPr lang="en-ID" sz="2200" dirty="0" err="1"/>
              <a:t>Sedangkan</a:t>
            </a:r>
            <a:r>
              <a:rPr lang="en-ID" sz="2200" dirty="0"/>
              <a:t> </a:t>
            </a:r>
            <a:r>
              <a:rPr lang="en-ID" sz="2200" dirty="0" err="1"/>
              <a:t>Invensi</a:t>
            </a:r>
            <a:r>
              <a:rPr lang="en-ID" sz="2200" dirty="0"/>
              <a:t> </a:t>
            </a:r>
            <a:r>
              <a:rPr lang="en-ID" sz="2200" dirty="0" err="1"/>
              <a:t>merupakan</a:t>
            </a:r>
            <a:r>
              <a:rPr lang="en-ID" sz="2200" dirty="0"/>
              <a:t> </a:t>
            </a:r>
            <a:r>
              <a:rPr lang="en-ID" sz="2200" dirty="0" err="1"/>
              <a:t>istilah</a:t>
            </a:r>
            <a:r>
              <a:rPr lang="en-ID" sz="2200" dirty="0"/>
              <a:t> </a:t>
            </a:r>
            <a:r>
              <a:rPr lang="en-ID" sz="2200" dirty="0" err="1"/>
              <a:t>dari</a:t>
            </a:r>
            <a:r>
              <a:rPr lang="en-ID" sz="2200" dirty="0"/>
              <a:t> </a:t>
            </a:r>
            <a:r>
              <a:rPr lang="en-ID" sz="2200" dirty="0" err="1"/>
              <a:t>Hak</a:t>
            </a:r>
            <a:r>
              <a:rPr lang="en-ID" sz="2200" dirty="0"/>
              <a:t> Paten yang </a:t>
            </a:r>
            <a:r>
              <a:rPr lang="en-ID" sz="2200" dirty="0" err="1"/>
              <a:t>mengandung</a:t>
            </a:r>
            <a:r>
              <a:rPr lang="en-ID" sz="2200" dirty="0"/>
              <a:t> </a:t>
            </a:r>
            <a:r>
              <a:rPr lang="en-ID" sz="2200" dirty="0" err="1"/>
              <a:t>arti</a:t>
            </a:r>
            <a:r>
              <a:rPr lang="en-ID" sz="2200" dirty="0"/>
              <a:t>, </a:t>
            </a:r>
            <a:r>
              <a:rPr lang="en-ID" sz="2200" dirty="0" err="1"/>
              <a:t>sebagai</a:t>
            </a:r>
            <a:r>
              <a:rPr lang="en-ID" sz="2200" dirty="0"/>
              <a:t> ide Inventor yang </a:t>
            </a:r>
            <a:r>
              <a:rPr lang="en-ID" sz="2200" dirty="0" err="1"/>
              <a:t>dituangkan</a:t>
            </a:r>
            <a:r>
              <a:rPr lang="en-ID" sz="2200" dirty="0"/>
              <a:t> </a:t>
            </a:r>
            <a:r>
              <a:rPr lang="en-ID" sz="2200" dirty="0" err="1"/>
              <a:t>ke</a:t>
            </a:r>
            <a:r>
              <a:rPr lang="en-ID" sz="2200" dirty="0"/>
              <a:t> </a:t>
            </a:r>
            <a:r>
              <a:rPr lang="en-ID" sz="2200" dirty="0" err="1"/>
              <a:t>dalam</a:t>
            </a:r>
            <a:r>
              <a:rPr lang="en-ID" sz="2200" dirty="0"/>
              <a:t> </a:t>
            </a:r>
            <a:r>
              <a:rPr lang="en-ID" sz="2200" dirty="0" err="1"/>
              <a:t>suatu</a:t>
            </a:r>
            <a:r>
              <a:rPr lang="en-ID" sz="2200" dirty="0"/>
              <a:t> </a:t>
            </a:r>
            <a:r>
              <a:rPr lang="en-ID" sz="2200" dirty="0" err="1"/>
              <a:t>kegiatan</a:t>
            </a:r>
            <a:r>
              <a:rPr lang="en-ID" sz="2200" dirty="0"/>
              <a:t> </a:t>
            </a:r>
            <a:r>
              <a:rPr lang="en-ID" sz="2200" dirty="0" err="1"/>
              <a:t>pemecahan</a:t>
            </a:r>
            <a:r>
              <a:rPr lang="en-ID" sz="2200" dirty="0"/>
              <a:t> </a:t>
            </a:r>
            <a:r>
              <a:rPr lang="en-ID" sz="2200" dirty="0" err="1"/>
              <a:t>masalah</a:t>
            </a:r>
            <a:r>
              <a:rPr lang="en-ID" sz="2200" dirty="0"/>
              <a:t> yang </a:t>
            </a:r>
            <a:r>
              <a:rPr lang="en-ID" sz="2200" dirty="0" err="1"/>
              <a:t>spesifik</a:t>
            </a:r>
            <a:r>
              <a:rPr lang="en-ID" sz="2200" dirty="0"/>
              <a:t> di </a:t>
            </a:r>
            <a:r>
              <a:rPr lang="en-ID" sz="2200" dirty="0" err="1"/>
              <a:t>bidang</a:t>
            </a:r>
            <a:r>
              <a:rPr lang="en-ID" sz="2200" dirty="0"/>
              <a:t> </a:t>
            </a:r>
            <a:r>
              <a:rPr lang="en-ID" sz="2200" dirty="0" err="1"/>
              <a:t>teknologi</a:t>
            </a:r>
            <a:r>
              <a:rPr lang="en-ID" sz="2200" dirty="0"/>
              <a:t> dan </a:t>
            </a:r>
            <a:r>
              <a:rPr lang="en-ID" sz="2200" dirty="0" err="1"/>
              <a:t>dapat</a:t>
            </a:r>
            <a:r>
              <a:rPr lang="en-ID" sz="2200" dirty="0"/>
              <a:t> </a:t>
            </a:r>
            <a:r>
              <a:rPr lang="en-ID" sz="2200" dirty="0" err="1"/>
              <a:t>berupa</a:t>
            </a:r>
            <a:r>
              <a:rPr lang="en-ID" sz="2200" dirty="0"/>
              <a:t> </a:t>
            </a:r>
            <a:r>
              <a:rPr lang="en-ID" sz="2200" dirty="0" err="1"/>
              <a:t>produk</a:t>
            </a:r>
            <a:r>
              <a:rPr lang="en-ID" sz="2200" dirty="0"/>
              <a:t> </a:t>
            </a:r>
            <a:r>
              <a:rPr lang="en-ID" sz="2200" dirty="0" err="1"/>
              <a:t>atau</a:t>
            </a:r>
            <a:r>
              <a:rPr lang="en-ID" sz="2200" dirty="0"/>
              <a:t> proses, </a:t>
            </a:r>
            <a:r>
              <a:rPr lang="en-ID" sz="2200" dirty="0" err="1"/>
              <a:t>atau</a:t>
            </a:r>
            <a:r>
              <a:rPr lang="en-ID" sz="2200" dirty="0"/>
              <a:t> </a:t>
            </a:r>
            <a:r>
              <a:rPr lang="en-ID" sz="2200" dirty="0" err="1"/>
              <a:t>penyempurnaan</a:t>
            </a:r>
            <a:r>
              <a:rPr lang="en-ID" sz="2200" dirty="0"/>
              <a:t> dan </a:t>
            </a:r>
            <a:r>
              <a:rPr lang="en-ID" sz="2200" dirty="0" err="1"/>
              <a:t>pengembangan</a:t>
            </a:r>
            <a:r>
              <a:rPr lang="en-ID" sz="2200" dirty="0"/>
              <a:t> </a:t>
            </a:r>
            <a:r>
              <a:rPr lang="en-ID" sz="2200" dirty="0" err="1"/>
              <a:t>produk</a:t>
            </a:r>
            <a:r>
              <a:rPr lang="en-ID" sz="2200" dirty="0"/>
              <a:t> dan proses.  </a:t>
            </a:r>
          </a:p>
        </p:txBody>
      </p:sp>
    </p:spTree>
    <p:extLst>
      <p:ext uri="{BB962C8B-B14F-4D97-AF65-F5344CB8AC3E}">
        <p14:creationId xmlns:p14="http://schemas.microsoft.com/office/powerpoint/2010/main" val="32604338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D955C2-CA3F-4356-AE2F-4322EF1B8105}"/>
              </a:ext>
            </a:extLst>
          </p:cNvPr>
          <p:cNvSpPr txBox="1"/>
          <p:nvPr/>
        </p:nvSpPr>
        <p:spPr>
          <a:xfrm>
            <a:off x="233864" y="1129634"/>
            <a:ext cx="1014203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D" sz="2100" b="1" dirty="0"/>
              <a:t>Utilitarian Theory  </a:t>
            </a:r>
          </a:p>
          <a:p>
            <a:pPr algn="just"/>
            <a:r>
              <a:rPr lang="en-ID" sz="2100" dirty="0" err="1"/>
              <a:t>Teori</a:t>
            </a:r>
            <a:r>
              <a:rPr lang="en-ID" sz="2100" dirty="0"/>
              <a:t> </a:t>
            </a:r>
            <a:r>
              <a:rPr lang="en-ID" sz="2100" dirty="0" err="1"/>
              <a:t>ini</a:t>
            </a:r>
            <a:r>
              <a:rPr lang="en-ID" sz="2100" dirty="0"/>
              <a:t> </a:t>
            </a:r>
            <a:r>
              <a:rPr lang="en-ID" sz="2100" dirty="0" err="1"/>
              <a:t>diperkenalkan</a:t>
            </a:r>
            <a:r>
              <a:rPr lang="en-ID" sz="2100" dirty="0"/>
              <a:t> oleh Jeremy Bentham dan </a:t>
            </a:r>
            <a:r>
              <a:rPr lang="en-ID" sz="2100" dirty="0" err="1"/>
              <a:t>merupakan</a:t>
            </a:r>
            <a:r>
              <a:rPr lang="en-ID" sz="2100" dirty="0"/>
              <a:t> </a:t>
            </a:r>
            <a:r>
              <a:rPr lang="en-ID" sz="2100" dirty="0" err="1"/>
              <a:t>reaksi</a:t>
            </a:r>
            <a:r>
              <a:rPr lang="en-ID" sz="2100" dirty="0"/>
              <a:t> </a:t>
            </a:r>
            <a:r>
              <a:rPr lang="en-ID" sz="2100" dirty="0" err="1"/>
              <a:t>terhadap</a:t>
            </a:r>
            <a:r>
              <a:rPr lang="en-ID" sz="2100" dirty="0"/>
              <a:t> </a:t>
            </a:r>
            <a:r>
              <a:rPr lang="en-ID" sz="2100" i="1" dirty="0"/>
              <a:t>Natural Right Theory.</a:t>
            </a:r>
            <a:r>
              <a:rPr lang="en-ID" sz="2100" dirty="0"/>
              <a:t> </a:t>
            </a:r>
            <a:r>
              <a:rPr lang="en-ID" sz="2100" dirty="0" err="1"/>
              <a:t>Menurut</a:t>
            </a:r>
            <a:r>
              <a:rPr lang="en-ID" sz="2100" dirty="0"/>
              <a:t> Bentham, </a:t>
            </a:r>
            <a:r>
              <a:rPr lang="en-ID" sz="2100" i="1" dirty="0"/>
              <a:t>Natural Right Theory </a:t>
            </a:r>
            <a:r>
              <a:rPr lang="en-ID" sz="2100" dirty="0" err="1"/>
              <a:t>merupakan</a:t>
            </a:r>
            <a:r>
              <a:rPr lang="en-ID" sz="2100" dirty="0"/>
              <a:t> </a:t>
            </a:r>
            <a:r>
              <a:rPr lang="en-ID" sz="2100" i="1" dirty="0"/>
              <a:t>“simple nonsense</a:t>
            </a:r>
            <a:r>
              <a:rPr lang="en-ID" sz="2100" dirty="0"/>
              <a:t>”. </a:t>
            </a:r>
            <a:r>
              <a:rPr lang="en-ID" sz="2100" dirty="0" err="1"/>
              <a:t>Kritik</a:t>
            </a:r>
            <a:r>
              <a:rPr lang="en-ID" sz="2100" dirty="0"/>
              <a:t> </a:t>
            </a:r>
            <a:r>
              <a:rPr lang="en-ID" sz="2100" dirty="0" err="1"/>
              <a:t>ini</a:t>
            </a:r>
            <a:r>
              <a:rPr lang="en-ID" sz="2100" dirty="0"/>
              <a:t> </a:t>
            </a:r>
            <a:r>
              <a:rPr lang="en-ID" sz="2100" dirty="0" err="1"/>
              <a:t>muncul</a:t>
            </a:r>
            <a:r>
              <a:rPr lang="en-ID" sz="2100" dirty="0"/>
              <a:t> </a:t>
            </a:r>
            <a:r>
              <a:rPr lang="en-ID" sz="2100" dirty="0" err="1"/>
              <a:t>disebabkan</a:t>
            </a:r>
            <a:r>
              <a:rPr lang="en-ID" sz="2100" dirty="0"/>
              <a:t> oleh </a:t>
            </a:r>
            <a:r>
              <a:rPr lang="en-ID" sz="2100" dirty="0" err="1"/>
              <a:t>adanya</a:t>
            </a:r>
            <a:r>
              <a:rPr lang="en-ID" sz="2100" dirty="0"/>
              <a:t> </a:t>
            </a:r>
            <a:r>
              <a:rPr lang="en-ID" sz="2100" dirty="0" err="1"/>
              <a:t>fakta</a:t>
            </a:r>
            <a:r>
              <a:rPr lang="en-ID" sz="2100" dirty="0"/>
              <a:t> </a:t>
            </a:r>
            <a:r>
              <a:rPr lang="en-ID" sz="2100" dirty="0" err="1"/>
              <a:t>bahwa</a:t>
            </a:r>
            <a:r>
              <a:rPr lang="en-ID" sz="2100" dirty="0"/>
              <a:t> </a:t>
            </a:r>
            <a:r>
              <a:rPr lang="en-ID" sz="2100" i="1" dirty="0"/>
              <a:t>natural right </a:t>
            </a:r>
            <a:r>
              <a:rPr lang="en-ID" sz="2100" dirty="0" err="1"/>
              <a:t>memberikan</a:t>
            </a:r>
            <a:r>
              <a:rPr lang="en-ID" sz="2100" dirty="0"/>
              <a:t> </a:t>
            </a:r>
            <a:r>
              <a:rPr lang="en-ID" sz="2100" dirty="0" err="1"/>
              <a:t>hak</a:t>
            </a:r>
            <a:r>
              <a:rPr lang="en-ID" sz="2100" dirty="0"/>
              <a:t> </a:t>
            </a:r>
            <a:r>
              <a:rPr lang="en-ID" sz="2100" dirty="0" err="1"/>
              <a:t>mutlak</a:t>
            </a:r>
            <a:r>
              <a:rPr lang="en-ID" sz="2100" dirty="0"/>
              <a:t> </a:t>
            </a:r>
            <a:r>
              <a:rPr lang="en-ID" sz="2100" dirty="0" err="1"/>
              <a:t>hanya</a:t>
            </a:r>
            <a:r>
              <a:rPr lang="en-ID" sz="2100" dirty="0"/>
              <a:t> </a:t>
            </a:r>
            <a:r>
              <a:rPr lang="en-ID" sz="2100" dirty="0" err="1"/>
              <a:t>kepada</a:t>
            </a:r>
            <a:r>
              <a:rPr lang="en-ID" sz="2100" dirty="0"/>
              <a:t> inventor dan </a:t>
            </a:r>
            <a:r>
              <a:rPr lang="en-ID" sz="2100" dirty="0" err="1"/>
              <a:t>tidak</a:t>
            </a:r>
            <a:r>
              <a:rPr lang="en-ID" sz="2100" dirty="0"/>
              <a:t> </a:t>
            </a:r>
            <a:r>
              <a:rPr lang="en-ID" sz="2100" dirty="0" err="1"/>
              <a:t>kepada</a:t>
            </a:r>
            <a:r>
              <a:rPr lang="en-ID" sz="2100" dirty="0"/>
              <a:t> </a:t>
            </a:r>
            <a:r>
              <a:rPr lang="en-ID" sz="2100" dirty="0" err="1"/>
              <a:t>masyarakat</a:t>
            </a:r>
            <a:r>
              <a:rPr lang="en-ID" sz="2100" dirty="0"/>
              <a:t>. </a:t>
            </a:r>
            <a:r>
              <a:rPr lang="en-ID" sz="2100" dirty="0" err="1"/>
              <a:t>Menurut</a:t>
            </a:r>
            <a:r>
              <a:rPr lang="en-ID" sz="2100" dirty="0"/>
              <a:t> </a:t>
            </a:r>
            <a:r>
              <a:rPr lang="en-ID" sz="2100" i="1" dirty="0"/>
              <a:t>utilitarian theo</a:t>
            </a:r>
            <a:r>
              <a:rPr lang="en-ID" sz="2100" dirty="0"/>
              <a:t>ry, </a:t>
            </a:r>
            <a:r>
              <a:rPr lang="en-ID" sz="2100" b="1" dirty="0">
                <a:solidFill>
                  <a:schemeClr val="accent6">
                    <a:lumMod val="75000"/>
                  </a:schemeClr>
                </a:solidFill>
              </a:rPr>
              <a:t>negara </a:t>
            </a:r>
            <a:r>
              <a:rPr lang="en-ID" sz="2100" b="1" dirty="0" err="1">
                <a:solidFill>
                  <a:schemeClr val="accent6">
                    <a:lumMod val="75000"/>
                  </a:schemeClr>
                </a:solidFill>
              </a:rPr>
              <a:t>harus</a:t>
            </a:r>
            <a:r>
              <a:rPr lang="en-ID" sz="21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b="1" dirty="0" err="1">
                <a:solidFill>
                  <a:schemeClr val="accent6">
                    <a:lumMod val="75000"/>
                  </a:schemeClr>
                </a:solidFill>
              </a:rPr>
              <a:t>mengadopsi</a:t>
            </a:r>
            <a:r>
              <a:rPr lang="en-ID" sz="21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b="1" dirty="0" err="1">
                <a:solidFill>
                  <a:schemeClr val="accent6">
                    <a:lumMod val="75000"/>
                  </a:schemeClr>
                </a:solidFill>
              </a:rPr>
              <a:t>beberapa</a:t>
            </a:r>
            <a:r>
              <a:rPr lang="en-ID" sz="21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b="1" dirty="0" err="1">
                <a:solidFill>
                  <a:schemeClr val="accent6">
                    <a:lumMod val="75000"/>
                  </a:schemeClr>
                </a:solidFill>
              </a:rPr>
              <a:t>kebijakan</a:t>
            </a:r>
            <a:r>
              <a:rPr lang="en-ID" sz="2100" b="1" dirty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n-ID" sz="2100" b="1" dirty="0" err="1">
                <a:solidFill>
                  <a:schemeClr val="accent6">
                    <a:lumMod val="75000"/>
                  </a:schemeClr>
                </a:solidFill>
              </a:rPr>
              <a:t>misalnya</a:t>
            </a:r>
            <a:r>
              <a:rPr lang="en-ID" sz="21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b="1" dirty="0" err="1">
                <a:solidFill>
                  <a:schemeClr val="accent6">
                    <a:lumMod val="75000"/>
                  </a:schemeClr>
                </a:solidFill>
              </a:rPr>
              <a:t>membuat</a:t>
            </a:r>
            <a:r>
              <a:rPr lang="en-ID" sz="21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b="1" dirty="0" err="1">
                <a:solidFill>
                  <a:schemeClr val="accent6">
                    <a:lumMod val="75000"/>
                  </a:schemeClr>
                </a:solidFill>
              </a:rPr>
              <a:t>peraturan</a:t>
            </a:r>
            <a:r>
              <a:rPr lang="en-ID" sz="21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b="1" dirty="0" err="1">
                <a:solidFill>
                  <a:schemeClr val="accent6">
                    <a:lumMod val="75000"/>
                  </a:schemeClr>
                </a:solidFill>
              </a:rPr>
              <a:t>perundang-undangan</a:t>
            </a:r>
            <a:r>
              <a:rPr lang="en-ID" sz="2100" b="1" dirty="0">
                <a:solidFill>
                  <a:schemeClr val="accent6">
                    <a:lumMod val="75000"/>
                  </a:schemeClr>
                </a:solidFill>
              </a:rPr>
              <a:t>) yang </a:t>
            </a:r>
            <a:r>
              <a:rPr lang="en-ID" sz="2100" b="1" dirty="0" err="1">
                <a:solidFill>
                  <a:schemeClr val="accent6">
                    <a:lumMod val="75000"/>
                  </a:schemeClr>
                </a:solidFill>
              </a:rPr>
              <a:t>dapat</a:t>
            </a:r>
            <a:r>
              <a:rPr lang="en-ID" sz="21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b="1" dirty="0" err="1">
                <a:solidFill>
                  <a:schemeClr val="accent6">
                    <a:lumMod val="75000"/>
                  </a:schemeClr>
                </a:solidFill>
              </a:rPr>
              <a:t>memaksimalkan</a:t>
            </a:r>
            <a:r>
              <a:rPr lang="en-ID" sz="21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b="1" dirty="0" err="1">
                <a:solidFill>
                  <a:schemeClr val="accent6">
                    <a:lumMod val="75000"/>
                  </a:schemeClr>
                </a:solidFill>
              </a:rPr>
              <a:t>kebahagiaan</a:t>
            </a:r>
            <a:r>
              <a:rPr lang="en-ID" sz="21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b="1" dirty="0" err="1">
                <a:solidFill>
                  <a:schemeClr val="accent6">
                    <a:lumMod val="75000"/>
                  </a:schemeClr>
                </a:solidFill>
              </a:rPr>
              <a:t>masyarakat</a:t>
            </a:r>
            <a:r>
              <a:rPr lang="en-ID" sz="2100" b="1" dirty="0">
                <a:solidFill>
                  <a:schemeClr val="accent6">
                    <a:lumMod val="75000"/>
                  </a:schemeClr>
                </a:solidFill>
              </a:rPr>
              <a:t>.  </a:t>
            </a:r>
          </a:p>
          <a:p>
            <a:pPr algn="just"/>
            <a:r>
              <a:rPr lang="en-ID" sz="2100" dirty="0"/>
              <a:t> </a:t>
            </a:r>
          </a:p>
          <a:p>
            <a:pPr algn="just"/>
            <a:r>
              <a:rPr lang="en-ID" sz="2100" b="1" dirty="0"/>
              <a:t>Contract Theory  </a:t>
            </a:r>
          </a:p>
          <a:p>
            <a:pPr algn="just"/>
            <a:r>
              <a:rPr lang="en-ID" sz="2100" dirty="0" err="1"/>
              <a:t>Teori</a:t>
            </a:r>
            <a:r>
              <a:rPr lang="en-ID" sz="2100" dirty="0"/>
              <a:t> </a:t>
            </a:r>
            <a:r>
              <a:rPr lang="en-ID" sz="2100" dirty="0" err="1"/>
              <a:t>ini</a:t>
            </a:r>
            <a:r>
              <a:rPr lang="en-ID" sz="2100" dirty="0"/>
              <a:t> </a:t>
            </a:r>
            <a:r>
              <a:rPr lang="en-ID" sz="2100" dirty="0" err="1"/>
              <a:t>memperkenalkan</a:t>
            </a:r>
            <a:r>
              <a:rPr lang="en-ID" sz="2100" dirty="0"/>
              <a:t> </a:t>
            </a:r>
            <a:r>
              <a:rPr lang="en-ID" sz="2100" dirty="0" err="1"/>
              <a:t>prinsip</a:t>
            </a:r>
            <a:r>
              <a:rPr lang="en-ID" sz="2100" dirty="0"/>
              <a:t> </a:t>
            </a:r>
            <a:r>
              <a:rPr lang="en-ID" sz="2100" dirty="0" err="1"/>
              <a:t>dasar</a:t>
            </a:r>
            <a:r>
              <a:rPr lang="en-ID" sz="2100" dirty="0"/>
              <a:t> yang </a:t>
            </a:r>
            <a:r>
              <a:rPr lang="en-ID" sz="2100" dirty="0" err="1"/>
              <a:t>menyatakan</a:t>
            </a:r>
            <a:r>
              <a:rPr lang="en-ID" sz="2100" dirty="0"/>
              <a:t> </a:t>
            </a:r>
            <a:r>
              <a:rPr lang="en-ID" sz="2100" dirty="0" err="1"/>
              <a:t>bahwa</a:t>
            </a:r>
            <a:r>
              <a:rPr lang="en-ID" sz="2100" dirty="0"/>
              <a:t> </a:t>
            </a:r>
            <a:r>
              <a:rPr lang="en-ID" sz="2100" b="1" dirty="0" err="1">
                <a:solidFill>
                  <a:schemeClr val="accent6">
                    <a:lumMod val="75000"/>
                  </a:schemeClr>
                </a:solidFill>
              </a:rPr>
              <a:t>sebuah</a:t>
            </a:r>
            <a:r>
              <a:rPr lang="en-ID" sz="2100" b="1" dirty="0">
                <a:solidFill>
                  <a:schemeClr val="accent6">
                    <a:lumMod val="75000"/>
                  </a:schemeClr>
                </a:solidFill>
              </a:rPr>
              <a:t> paten </a:t>
            </a:r>
            <a:r>
              <a:rPr lang="en-ID" sz="2100" b="1" dirty="0" err="1">
                <a:solidFill>
                  <a:schemeClr val="accent6">
                    <a:lumMod val="75000"/>
                  </a:schemeClr>
                </a:solidFill>
              </a:rPr>
              <a:t>merupakan</a:t>
            </a:r>
            <a:r>
              <a:rPr lang="en-ID" sz="21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b="1" dirty="0" err="1">
                <a:solidFill>
                  <a:schemeClr val="accent6">
                    <a:lumMod val="75000"/>
                  </a:schemeClr>
                </a:solidFill>
              </a:rPr>
              <a:t>perjanjian</a:t>
            </a:r>
            <a:r>
              <a:rPr lang="en-ID" sz="21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b="1" dirty="0" err="1">
                <a:solidFill>
                  <a:schemeClr val="accent6">
                    <a:lumMod val="75000"/>
                  </a:schemeClr>
                </a:solidFill>
              </a:rPr>
              <a:t>antara</a:t>
            </a:r>
            <a:r>
              <a:rPr lang="en-ID" sz="2100" b="1" dirty="0">
                <a:solidFill>
                  <a:schemeClr val="accent6">
                    <a:lumMod val="75000"/>
                  </a:schemeClr>
                </a:solidFill>
              </a:rPr>
              <a:t> inventor </a:t>
            </a:r>
            <a:r>
              <a:rPr lang="en-ID" sz="2100" b="1" dirty="0" err="1">
                <a:solidFill>
                  <a:schemeClr val="accent6">
                    <a:lumMod val="75000"/>
                  </a:schemeClr>
                </a:solidFill>
              </a:rPr>
              <a:t>dengan</a:t>
            </a:r>
            <a:r>
              <a:rPr lang="en-ID" sz="21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b="1" dirty="0" err="1">
                <a:solidFill>
                  <a:schemeClr val="accent6">
                    <a:lumMod val="75000"/>
                  </a:schemeClr>
                </a:solidFill>
              </a:rPr>
              <a:t>pemerintah</a:t>
            </a:r>
            <a:r>
              <a:rPr lang="en-ID" sz="2100" dirty="0"/>
              <a:t>. </a:t>
            </a:r>
            <a:r>
              <a:rPr lang="en-ID" sz="2100" dirty="0" err="1"/>
              <a:t>Dalam</a:t>
            </a:r>
            <a:r>
              <a:rPr lang="en-ID" sz="2100" dirty="0"/>
              <a:t> </a:t>
            </a:r>
            <a:r>
              <a:rPr lang="en-ID" sz="2100" dirty="0" err="1"/>
              <a:t>hal</a:t>
            </a:r>
            <a:r>
              <a:rPr lang="en-ID" sz="2100" dirty="0"/>
              <a:t> </a:t>
            </a:r>
            <a:r>
              <a:rPr lang="en-ID" sz="2100" dirty="0" err="1"/>
              <a:t>ini</a:t>
            </a:r>
            <a:r>
              <a:rPr lang="en-ID" sz="2100" dirty="0"/>
              <a:t>, </a:t>
            </a:r>
            <a:r>
              <a:rPr lang="en-ID" sz="2100" dirty="0" err="1"/>
              <a:t>bagian</a:t>
            </a:r>
            <a:r>
              <a:rPr lang="en-ID" sz="2100" dirty="0"/>
              <a:t> </a:t>
            </a:r>
            <a:r>
              <a:rPr lang="en-ID" sz="2100" dirty="0" err="1"/>
              <a:t>dari</a:t>
            </a:r>
            <a:r>
              <a:rPr lang="en-ID" sz="2100" dirty="0"/>
              <a:t> </a:t>
            </a:r>
            <a:r>
              <a:rPr lang="en-ID" sz="2100" dirty="0" err="1"/>
              <a:t>perjanjian</a:t>
            </a:r>
            <a:r>
              <a:rPr lang="en-ID" sz="2100" dirty="0"/>
              <a:t> yang </a:t>
            </a:r>
            <a:r>
              <a:rPr lang="en-ID" sz="2100" dirty="0" err="1"/>
              <a:t>harus</a:t>
            </a:r>
            <a:r>
              <a:rPr lang="en-ID" sz="2100" dirty="0"/>
              <a:t> </a:t>
            </a:r>
            <a:r>
              <a:rPr lang="en-ID" sz="2100" dirty="0" err="1"/>
              <a:t>dilakukan</a:t>
            </a:r>
            <a:r>
              <a:rPr lang="en-ID" sz="2100" dirty="0"/>
              <a:t> oleh </a:t>
            </a:r>
            <a:r>
              <a:rPr lang="en-ID" sz="2100" dirty="0" err="1"/>
              <a:t>pemegang</a:t>
            </a:r>
            <a:r>
              <a:rPr lang="en-ID" sz="2100" dirty="0"/>
              <a:t> paten </a:t>
            </a:r>
            <a:r>
              <a:rPr lang="en-ID" sz="2100" dirty="0" err="1"/>
              <a:t>adalah</a:t>
            </a:r>
            <a:r>
              <a:rPr lang="en-ID" sz="2100" dirty="0"/>
              <a:t> </a:t>
            </a:r>
            <a:r>
              <a:rPr lang="en-ID" sz="2100" dirty="0" err="1"/>
              <a:t>untuk</a:t>
            </a:r>
            <a:r>
              <a:rPr lang="en-ID" sz="2100" dirty="0"/>
              <a:t> </a:t>
            </a:r>
            <a:r>
              <a:rPr lang="en-ID" sz="2100" dirty="0" err="1"/>
              <a:t>mengungkapkan</a:t>
            </a:r>
            <a:r>
              <a:rPr lang="en-ID" sz="2100" dirty="0"/>
              <a:t> </a:t>
            </a:r>
            <a:r>
              <a:rPr lang="en-ID" sz="2100" dirty="0" err="1"/>
              <a:t>invensi</a:t>
            </a:r>
            <a:r>
              <a:rPr lang="en-ID" sz="2100" dirty="0"/>
              <a:t> </a:t>
            </a:r>
            <a:r>
              <a:rPr lang="en-ID" sz="2100" dirty="0" err="1"/>
              <a:t>tersebut</a:t>
            </a:r>
            <a:r>
              <a:rPr lang="en-ID" sz="2100" dirty="0"/>
              <a:t> dan </a:t>
            </a:r>
            <a:r>
              <a:rPr lang="en-ID" sz="2100" dirty="0" err="1"/>
              <a:t>memberitahukan</a:t>
            </a:r>
            <a:r>
              <a:rPr lang="en-ID" sz="2100" dirty="0"/>
              <a:t> </a:t>
            </a:r>
            <a:r>
              <a:rPr lang="en-ID" sz="2100" dirty="0" err="1"/>
              <a:t>kepada</a:t>
            </a:r>
            <a:r>
              <a:rPr lang="en-ID" sz="2100" dirty="0"/>
              <a:t> </a:t>
            </a:r>
            <a:r>
              <a:rPr lang="en-ID" sz="2100" dirty="0" err="1"/>
              <a:t>publik</a:t>
            </a:r>
            <a:r>
              <a:rPr lang="en-ID" sz="2100" dirty="0"/>
              <a:t> </a:t>
            </a:r>
            <a:r>
              <a:rPr lang="en-ID" sz="2100" dirty="0" err="1"/>
              <a:t>bagaimana</a:t>
            </a:r>
            <a:r>
              <a:rPr lang="en-ID" sz="2100" dirty="0"/>
              <a:t> </a:t>
            </a:r>
            <a:r>
              <a:rPr lang="en-ID" sz="2100" dirty="0" err="1"/>
              <a:t>cara</a:t>
            </a:r>
            <a:r>
              <a:rPr lang="en-ID" sz="2100" dirty="0"/>
              <a:t> </a:t>
            </a:r>
            <a:r>
              <a:rPr lang="en-ID" sz="2100" dirty="0" err="1"/>
              <a:t>merealisasikan</a:t>
            </a:r>
            <a:r>
              <a:rPr lang="en-ID" sz="2100" dirty="0"/>
              <a:t> </a:t>
            </a:r>
            <a:r>
              <a:rPr lang="en-ID" sz="2100" dirty="0" err="1"/>
              <a:t>invensi</a:t>
            </a:r>
            <a:r>
              <a:rPr lang="en-ID" sz="2100" dirty="0"/>
              <a:t> </a:t>
            </a:r>
            <a:r>
              <a:rPr lang="en-ID" sz="2100" dirty="0" err="1"/>
              <a:t>tersebut</a:t>
            </a:r>
            <a:r>
              <a:rPr lang="en-ID" sz="2100" dirty="0"/>
              <a:t>. </a:t>
            </a:r>
            <a:r>
              <a:rPr lang="en-ID" sz="2100" dirty="0" err="1"/>
              <a:t>Berdasarkan</a:t>
            </a:r>
            <a:r>
              <a:rPr lang="en-ID" sz="2100" dirty="0"/>
              <a:t> </a:t>
            </a:r>
            <a:r>
              <a:rPr lang="en-ID" sz="2100" dirty="0" err="1"/>
              <a:t>teori</a:t>
            </a:r>
            <a:r>
              <a:rPr lang="en-ID" sz="2100" dirty="0"/>
              <a:t> </a:t>
            </a:r>
            <a:r>
              <a:rPr lang="en-ID" sz="2100" dirty="0" err="1"/>
              <a:t>ini</a:t>
            </a:r>
            <a:r>
              <a:rPr lang="en-ID" sz="2100" dirty="0"/>
              <a:t>, </a:t>
            </a:r>
            <a:r>
              <a:rPr lang="en-ID" sz="2100" dirty="0" err="1"/>
              <a:t>invensi</a:t>
            </a:r>
            <a:r>
              <a:rPr lang="en-ID" sz="2100" dirty="0"/>
              <a:t> </a:t>
            </a:r>
            <a:r>
              <a:rPr lang="en-ID" sz="2100" dirty="0" err="1"/>
              <a:t>harus</a:t>
            </a:r>
            <a:r>
              <a:rPr lang="en-ID" sz="2100" dirty="0"/>
              <a:t> </a:t>
            </a:r>
            <a:r>
              <a:rPr lang="en-ID" sz="2100" dirty="0" err="1"/>
              <a:t>diumumkan</a:t>
            </a:r>
            <a:r>
              <a:rPr lang="en-ID" sz="2100" dirty="0"/>
              <a:t> </a:t>
            </a:r>
            <a:r>
              <a:rPr lang="en-ID" sz="2100" dirty="0" err="1"/>
              <a:t>sebelum</a:t>
            </a:r>
            <a:r>
              <a:rPr lang="en-ID" sz="2100" dirty="0"/>
              <a:t> </a:t>
            </a:r>
            <a:r>
              <a:rPr lang="en-ID" sz="2100" dirty="0" err="1"/>
              <a:t>diadakannya</a:t>
            </a:r>
            <a:r>
              <a:rPr lang="en-ID" sz="2100" dirty="0"/>
              <a:t> </a:t>
            </a:r>
            <a:r>
              <a:rPr lang="en-ID" sz="2100" dirty="0" err="1"/>
              <a:t>pemeriksaan</a:t>
            </a:r>
            <a:r>
              <a:rPr lang="en-ID" sz="2100" dirty="0"/>
              <a:t> </a:t>
            </a:r>
            <a:r>
              <a:rPr lang="en-ID" sz="2100" dirty="0" err="1"/>
              <a:t>substantif</a:t>
            </a:r>
            <a:r>
              <a:rPr lang="en-ID" sz="2100" dirty="0"/>
              <a:t> </a:t>
            </a:r>
            <a:r>
              <a:rPr lang="en-ID" sz="2100" dirty="0" err="1"/>
              <a:t>atas</a:t>
            </a:r>
            <a:r>
              <a:rPr lang="en-ID" sz="2100" dirty="0"/>
              <a:t> </a:t>
            </a:r>
            <a:r>
              <a:rPr lang="en-ID" sz="2100" dirty="0" err="1"/>
              <a:t>invensi</a:t>
            </a:r>
            <a:r>
              <a:rPr lang="en-ID" sz="2100" dirty="0"/>
              <a:t> yang </a:t>
            </a:r>
            <a:r>
              <a:rPr lang="en-ID" sz="2100" dirty="0" err="1"/>
              <a:t>dimohonkan</a:t>
            </a:r>
            <a:r>
              <a:rPr lang="en-ID" sz="2100" dirty="0"/>
              <a:t>. </a:t>
            </a:r>
            <a:r>
              <a:rPr lang="en-ID" sz="2100" dirty="0" err="1"/>
              <a:t>Jika</a:t>
            </a:r>
            <a:r>
              <a:rPr lang="en-ID" sz="2100" dirty="0"/>
              <a:t> </a:t>
            </a:r>
            <a:r>
              <a:rPr lang="en-ID" sz="2100" dirty="0" err="1"/>
              <a:t>syarat</a:t>
            </a:r>
            <a:r>
              <a:rPr lang="en-ID" sz="2100" dirty="0"/>
              <a:t> </a:t>
            </a:r>
            <a:r>
              <a:rPr lang="en-ID" sz="2100" dirty="0" err="1"/>
              <a:t>ini</a:t>
            </a:r>
            <a:r>
              <a:rPr lang="en-ID" sz="2100" dirty="0"/>
              <a:t> </a:t>
            </a:r>
            <a:r>
              <a:rPr lang="en-ID" sz="2100" dirty="0" err="1"/>
              <a:t>dilanggar</a:t>
            </a:r>
            <a:r>
              <a:rPr lang="en-ID" sz="2100" dirty="0"/>
              <a:t> oleh inventor, </a:t>
            </a:r>
            <a:r>
              <a:rPr lang="en-ID" sz="2100" dirty="0" err="1"/>
              <a:t>invensi</a:t>
            </a:r>
            <a:r>
              <a:rPr lang="en-ID" sz="2100" dirty="0"/>
              <a:t> </a:t>
            </a:r>
            <a:r>
              <a:rPr lang="en-ID" sz="2100" dirty="0" err="1"/>
              <a:t>tersebut</a:t>
            </a:r>
            <a:r>
              <a:rPr lang="en-ID" sz="2100" dirty="0"/>
              <a:t> </a:t>
            </a:r>
            <a:r>
              <a:rPr lang="en-ID" sz="2100" dirty="0" err="1"/>
              <a:t>dianggap</a:t>
            </a:r>
            <a:r>
              <a:rPr lang="en-ID" sz="2100" dirty="0"/>
              <a:t> </a:t>
            </a:r>
            <a:r>
              <a:rPr lang="en-ID" sz="2100" dirty="0" err="1"/>
              <a:t>sebagai</a:t>
            </a:r>
            <a:r>
              <a:rPr lang="en-ID" sz="2100" dirty="0"/>
              <a:t> </a:t>
            </a:r>
            <a:r>
              <a:rPr lang="en-ID" sz="2100" dirty="0" err="1"/>
              <a:t>invensi</a:t>
            </a:r>
            <a:r>
              <a:rPr lang="en-ID" sz="2100" dirty="0"/>
              <a:t> yang </a:t>
            </a:r>
            <a:r>
              <a:rPr lang="en-ID" sz="2100" dirty="0" err="1"/>
              <a:t>tidak</a:t>
            </a:r>
            <a:r>
              <a:rPr lang="en-ID" sz="2100" dirty="0"/>
              <a:t> </a:t>
            </a:r>
            <a:r>
              <a:rPr lang="en-ID" sz="2100" dirty="0" err="1"/>
              <a:t>dapat</a:t>
            </a:r>
            <a:r>
              <a:rPr lang="en-ID" sz="2100" dirty="0"/>
              <a:t> </a:t>
            </a:r>
            <a:r>
              <a:rPr lang="en-ID" sz="2100" dirty="0" err="1"/>
              <a:t>dipatenkan</a:t>
            </a:r>
            <a:r>
              <a:rPr lang="en-ID" sz="2100" dirty="0"/>
              <a:t>.  </a:t>
            </a:r>
          </a:p>
          <a:p>
            <a:r>
              <a:rPr lang="en-ID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5307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D955C2-CA3F-4356-AE2F-4322EF1B8105}"/>
              </a:ext>
            </a:extLst>
          </p:cNvPr>
          <p:cNvSpPr txBox="1"/>
          <p:nvPr/>
        </p:nvSpPr>
        <p:spPr>
          <a:xfrm>
            <a:off x="233864" y="999745"/>
            <a:ext cx="9873304" cy="6571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LATAR BELAKANG</a:t>
            </a:r>
          </a:p>
          <a:p>
            <a:endParaRPr lang="en-US" sz="3200" dirty="0"/>
          </a:p>
          <a:p>
            <a:pPr marL="342900" lvl="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D" sz="2100" i="1" dirty="0" err="1"/>
              <a:t>Manusia</a:t>
            </a:r>
            <a:r>
              <a:rPr lang="en-ID" sz="2100" i="1" dirty="0"/>
              <a:t> </a:t>
            </a:r>
            <a:r>
              <a:rPr lang="en-ID" sz="2100" i="1" dirty="0" err="1"/>
              <a:t>diciptakan</a:t>
            </a:r>
            <a:r>
              <a:rPr lang="en-ID" sz="2100" i="1" dirty="0"/>
              <a:t> </a:t>
            </a:r>
            <a:r>
              <a:rPr lang="en-ID" sz="2100" i="1" dirty="0" err="1"/>
              <a:t>Tuhan</a:t>
            </a:r>
            <a:r>
              <a:rPr lang="en-ID" sz="2100" i="1" dirty="0"/>
              <a:t> </a:t>
            </a:r>
            <a:r>
              <a:rPr lang="en-ID" sz="2100" i="1" dirty="0" err="1"/>
              <a:t>dengan</a:t>
            </a:r>
            <a:r>
              <a:rPr lang="en-ID" sz="2100" i="1" dirty="0"/>
              <a:t> </a:t>
            </a:r>
            <a:r>
              <a:rPr lang="en-ID" sz="2100" i="1" dirty="0" err="1"/>
              <a:t>ketentuan</a:t>
            </a:r>
            <a:r>
              <a:rPr lang="en-ID" sz="2100" i="1" dirty="0"/>
              <a:t> </a:t>
            </a:r>
            <a:r>
              <a:rPr lang="en-ID" sz="2100" i="1" dirty="0" err="1"/>
              <a:t>sebagai</a:t>
            </a:r>
            <a:r>
              <a:rPr lang="en-ID" sz="2100" i="1" dirty="0"/>
              <a:t> </a:t>
            </a:r>
            <a:r>
              <a:rPr lang="en-ID" sz="2100" i="1" dirty="0" err="1">
                <a:solidFill>
                  <a:schemeClr val="accent6">
                    <a:lumMod val="75000"/>
                  </a:schemeClr>
                </a:solidFill>
              </a:rPr>
              <a:t>mahluk</a:t>
            </a:r>
            <a:r>
              <a:rPr lang="en-ID" sz="2100" i="1" dirty="0">
                <a:solidFill>
                  <a:schemeClr val="accent6">
                    <a:lumMod val="75000"/>
                  </a:schemeClr>
                </a:solidFill>
              </a:rPr>
              <a:t> yang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paling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sempurna</a:t>
            </a:r>
            <a:r>
              <a:rPr lang="en-ID" sz="2100" dirty="0"/>
              <a:t>, </a:t>
            </a:r>
            <a:r>
              <a:rPr lang="en-ID" sz="2100" dirty="0" err="1"/>
              <a:t>karena</a:t>
            </a:r>
            <a:r>
              <a:rPr lang="en-ID" sz="2100" dirty="0"/>
              <a:t> </a:t>
            </a:r>
            <a:r>
              <a:rPr lang="en-ID" sz="2100" dirty="0" err="1"/>
              <a:t>selain</a:t>
            </a:r>
            <a:r>
              <a:rPr lang="en-ID" sz="2100" dirty="0"/>
              <a:t> </a:t>
            </a:r>
            <a:r>
              <a:rPr lang="en-ID" sz="2100" dirty="0" err="1"/>
              <a:t>memiliki</a:t>
            </a:r>
            <a:r>
              <a:rPr lang="en-ID" sz="2100" dirty="0"/>
              <a:t> </a:t>
            </a:r>
            <a:r>
              <a:rPr lang="en-ID" sz="2100" dirty="0" err="1"/>
              <a:t>fisik</a:t>
            </a:r>
            <a:r>
              <a:rPr lang="en-ID" sz="2100" dirty="0"/>
              <a:t> yang </a:t>
            </a:r>
            <a:r>
              <a:rPr lang="en-ID" sz="2100" dirty="0" err="1"/>
              <a:t>mampu</a:t>
            </a:r>
            <a:r>
              <a:rPr lang="en-ID" sz="2100" dirty="0"/>
              <a:t> </a:t>
            </a:r>
            <a:r>
              <a:rPr lang="en-ID" sz="2100" dirty="0" err="1"/>
              <a:t>melakukan</a:t>
            </a:r>
            <a:r>
              <a:rPr lang="en-ID" sz="2100" dirty="0"/>
              <a:t> </a:t>
            </a:r>
            <a:r>
              <a:rPr lang="en-ID" sz="2100" dirty="0" err="1"/>
              <a:t>banyak</a:t>
            </a:r>
            <a:r>
              <a:rPr lang="en-ID" sz="2100" dirty="0"/>
              <a:t> </a:t>
            </a:r>
            <a:r>
              <a:rPr lang="en-ID" sz="2100" dirty="0" err="1"/>
              <a:t>kegiatan</a:t>
            </a:r>
            <a:r>
              <a:rPr lang="en-ID" sz="2100" dirty="0"/>
              <a:t> </a:t>
            </a:r>
            <a:r>
              <a:rPr lang="en-ID" sz="2100" dirty="0" err="1"/>
              <a:t>sekaligus</a:t>
            </a:r>
            <a:r>
              <a:rPr lang="en-ID" sz="2100" dirty="0"/>
              <a:t> </a:t>
            </a:r>
            <a:r>
              <a:rPr lang="en-ID" sz="2100" dirty="0" err="1"/>
              <a:t>otak</a:t>
            </a:r>
            <a:r>
              <a:rPr lang="en-ID" sz="2100" dirty="0"/>
              <a:t> </a:t>
            </a:r>
            <a:r>
              <a:rPr lang="en-ID" sz="2100" dirty="0" err="1"/>
              <a:t>dengan</a:t>
            </a:r>
            <a:r>
              <a:rPr lang="en-ID" sz="2100" dirty="0"/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kemampuan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intelektual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/>
              <a:t>yang </a:t>
            </a:r>
            <a:r>
              <a:rPr lang="en-ID" sz="2100" dirty="0" err="1"/>
              <a:t>melebihi</a:t>
            </a:r>
            <a:r>
              <a:rPr lang="en-ID" sz="2100" dirty="0"/>
              <a:t> </a:t>
            </a:r>
            <a:r>
              <a:rPr lang="en-ID" sz="2100" dirty="0" err="1"/>
              <a:t>mahluk</a:t>
            </a:r>
            <a:r>
              <a:rPr lang="en-ID" sz="2100" dirty="0"/>
              <a:t> </a:t>
            </a:r>
            <a:r>
              <a:rPr lang="en-ID" sz="2100" dirty="0" err="1"/>
              <a:t>ciptaan</a:t>
            </a:r>
            <a:r>
              <a:rPr lang="en-ID" sz="2100" dirty="0"/>
              <a:t> </a:t>
            </a:r>
            <a:r>
              <a:rPr lang="en-ID" sz="2100" dirty="0" err="1"/>
              <a:t>Tuhan</a:t>
            </a:r>
            <a:r>
              <a:rPr lang="en-ID" sz="2100" dirty="0"/>
              <a:t> </a:t>
            </a:r>
            <a:r>
              <a:rPr lang="en-ID" sz="2100" dirty="0" err="1"/>
              <a:t>lainnya</a:t>
            </a:r>
            <a:r>
              <a:rPr lang="en-ID" sz="2100" dirty="0"/>
              <a:t>.  </a:t>
            </a:r>
          </a:p>
          <a:p>
            <a:pPr marL="342900" lvl="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D" sz="2100" dirty="0" err="1"/>
              <a:t>Kemampuan</a:t>
            </a:r>
            <a:r>
              <a:rPr lang="en-ID" sz="2100" dirty="0"/>
              <a:t> </a:t>
            </a:r>
            <a:r>
              <a:rPr lang="en-ID" sz="2100" dirty="0" err="1"/>
              <a:t>intelektual</a:t>
            </a:r>
            <a:r>
              <a:rPr lang="en-ID" sz="2100" dirty="0"/>
              <a:t> </a:t>
            </a:r>
            <a:r>
              <a:rPr lang="en-ID" sz="2100" dirty="0" err="1"/>
              <a:t>manusia</a:t>
            </a:r>
            <a:r>
              <a:rPr lang="en-ID" sz="2100" dirty="0"/>
              <a:t> </a:t>
            </a:r>
            <a:r>
              <a:rPr lang="en-ID" sz="2100" dirty="0" err="1"/>
              <a:t>ini</a:t>
            </a:r>
            <a:r>
              <a:rPr lang="en-ID" sz="2100" dirty="0"/>
              <a:t> </a:t>
            </a:r>
            <a:r>
              <a:rPr lang="en-ID" sz="2100" dirty="0" err="1"/>
              <a:t>melahirkan</a:t>
            </a:r>
            <a:r>
              <a:rPr lang="en-ID" sz="2100" dirty="0"/>
              <a:t> </a:t>
            </a:r>
            <a:r>
              <a:rPr lang="en-ID" sz="2100" dirty="0" err="1"/>
              <a:t>banyak</a:t>
            </a:r>
            <a:r>
              <a:rPr lang="en-ID" sz="2100" dirty="0"/>
              <a:t> </a:t>
            </a:r>
            <a:r>
              <a:rPr lang="en-ID" sz="2100" dirty="0" err="1"/>
              <a:t>sekali</a:t>
            </a:r>
            <a:r>
              <a:rPr lang="en-ID" sz="2100" dirty="0"/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daya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cipta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maupun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kreatifitas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/>
              <a:t>di </a:t>
            </a:r>
            <a:r>
              <a:rPr lang="en-ID" sz="2100" dirty="0" err="1"/>
              <a:t>berbagai</a:t>
            </a:r>
            <a:r>
              <a:rPr lang="en-ID" sz="2100" dirty="0"/>
              <a:t> </a:t>
            </a:r>
            <a:r>
              <a:rPr lang="en-ID" sz="2100" dirty="0" err="1"/>
              <a:t>bidang</a:t>
            </a:r>
            <a:r>
              <a:rPr lang="en-ID" sz="2100" dirty="0"/>
              <a:t> </a:t>
            </a:r>
            <a:r>
              <a:rPr lang="en-ID" sz="2100" dirty="0" err="1"/>
              <a:t>dengan</a:t>
            </a:r>
            <a:r>
              <a:rPr lang="en-ID" sz="2100" dirty="0"/>
              <a:t> </a:t>
            </a:r>
            <a:r>
              <a:rPr lang="en-ID" sz="2100" dirty="0" err="1"/>
              <a:t>berbagai</a:t>
            </a:r>
            <a:r>
              <a:rPr lang="en-ID" sz="2100" dirty="0"/>
              <a:t> </a:t>
            </a:r>
            <a:r>
              <a:rPr lang="en-ID" sz="2100" dirty="0" err="1"/>
              <a:t>aspek</a:t>
            </a:r>
            <a:r>
              <a:rPr lang="en-ID" sz="2100" dirty="0"/>
              <a:t> </a:t>
            </a:r>
            <a:r>
              <a:rPr lang="en-ID" sz="2100" dirty="0" err="1"/>
              <a:t>kehidupan</a:t>
            </a:r>
            <a:r>
              <a:rPr lang="en-ID" sz="2100" dirty="0"/>
              <a:t>. </a:t>
            </a:r>
          </a:p>
          <a:p>
            <a:pPr marL="342900" lvl="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D" sz="2100" dirty="0" err="1"/>
              <a:t>Majunya</a:t>
            </a:r>
            <a:r>
              <a:rPr lang="en-ID" sz="2100" dirty="0"/>
              <a:t> </a:t>
            </a:r>
            <a:r>
              <a:rPr lang="en-ID" sz="2100" dirty="0" err="1"/>
              <a:t>ekonomi</a:t>
            </a:r>
            <a:r>
              <a:rPr lang="en-ID" sz="2100" dirty="0"/>
              <a:t> </a:t>
            </a:r>
            <a:r>
              <a:rPr lang="en-ID" sz="2100" dirty="0" err="1"/>
              <a:t>ataupun</a:t>
            </a:r>
            <a:r>
              <a:rPr lang="en-ID" sz="2100" dirty="0"/>
              <a:t> </a:t>
            </a:r>
            <a:r>
              <a:rPr lang="en-ID" sz="2100" dirty="0" err="1"/>
              <a:t>teknologi</a:t>
            </a:r>
            <a:r>
              <a:rPr lang="en-ID" sz="2100" dirty="0"/>
              <a:t> </a:t>
            </a:r>
            <a:r>
              <a:rPr lang="en-ID" sz="2100" dirty="0" err="1"/>
              <a:t>suatu</a:t>
            </a:r>
            <a:r>
              <a:rPr lang="en-ID" sz="2100" dirty="0"/>
              <a:t> negara </a:t>
            </a:r>
            <a:r>
              <a:rPr lang="en-ID" sz="2100" dirty="0" err="1"/>
              <a:t>merupakan</a:t>
            </a:r>
            <a:r>
              <a:rPr lang="en-ID" sz="2100" dirty="0"/>
              <a:t> </a:t>
            </a:r>
            <a:r>
              <a:rPr lang="en-ID" sz="2100" dirty="0" err="1"/>
              <a:t>hasil</a:t>
            </a:r>
            <a:r>
              <a:rPr lang="en-ID" sz="2100" dirty="0"/>
              <a:t> </a:t>
            </a:r>
            <a:r>
              <a:rPr lang="en-ID" sz="2100" dirty="0" err="1"/>
              <a:t>karya</a:t>
            </a:r>
            <a:r>
              <a:rPr lang="en-ID" sz="2100" dirty="0"/>
              <a:t> </a:t>
            </a:r>
            <a:r>
              <a:rPr lang="en-ID" sz="2100" dirty="0" err="1"/>
              <a:t>intelektual</a:t>
            </a:r>
            <a:r>
              <a:rPr lang="en-ID" sz="2100" dirty="0"/>
              <a:t> </a:t>
            </a:r>
            <a:r>
              <a:rPr lang="en-ID" sz="2100" dirty="0" err="1"/>
              <a:t>manusia</a:t>
            </a:r>
            <a:r>
              <a:rPr lang="en-ID" sz="2100" dirty="0"/>
              <a:t> </a:t>
            </a:r>
            <a:r>
              <a:rPr lang="en-ID" sz="2100" dirty="0" err="1"/>
              <a:t>dari</a:t>
            </a:r>
            <a:r>
              <a:rPr lang="en-ID" sz="2100" dirty="0"/>
              <a:t> negara </a:t>
            </a:r>
            <a:r>
              <a:rPr lang="en-ID" sz="2100" dirty="0" err="1"/>
              <a:t>tersebut</a:t>
            </a:r>
            <a:r>
              <a:rPr lang="en-ID" sz="2100" dirty="0"/>
              <a:t>,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setiap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karya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intelektual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tersebut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memiliki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nilai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ekonomis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yang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tinggi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. </a:t>
            </a:r>
          </a:p>
          <a:p>
            <a:pPr marL="342900" lvl="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D" sz="2100" dirty="0" err="1"/>
              <a:t>Setiap</a:t>
            </a:r>
            <a:r>
              <a:rPr lang="en-ID" sz="2100" dirty="0"/>
              <a:t> </a:t>
            </a:r>
            <a:r>
              <a:rPr lang="en-ID" sz="2100" dirty="0" err="1"/>
              <a:t>hasil</a:t>
            </a:r>
            <a:r>
              <a:rPr lang="en-ID" sz="2100" dirty="0"/>
              <a:t> </a:t>
            </a:r>
            <a:r>
              <a:rPr lang="en-ID" sz="2100" dirty="0" err="1"/>
              <a:t>karya</a:t>
            </a:r>
            <a:r>
              <a:rPr lang="en-ID" sz="2100" dirty="0"/>
              <a:t> </a:t>
            </a:r>
            <a:r>
              <a:rPr lang="en-ID" sz="2100" dirty="0" err="1"/>
              <a:t>intelektual</a:t>
            </a:r>
            <a:r>
              <a:rPr lang="en-ID" sz="2100" dirty="0"/>
              <a:t> </a:t>
            </a:r>
            <a:r>
              <a:rPr lang="en-ID" sz="2100" dirty="0" err="1"/>
              <a:t>manusia</a:t>
            </a:r>
            <a:r>
              <a:rPr lang="en-ID" sz="2100" dirty="0"/>
              <a:t> </a:t>
            </a:r>
            <a:r>
              <a:rPr lang="en-ID" sz="2100" dirty="0" err="1"/>
              <a:t>tersebut</a:t>
            </a:r>
            <a:r>
              <a:rPr lang="en-ID" sz="2100" dirty="0"/>
              <a:t> </a:t>
            </a:r>
            <a:r>
              <a:rPr lang="en-ID" sz="2100" dirty="0" err="1"/>
              <a:t>perlu</a:t>
            </a:r>
            <a:r>
              <a:rPr lang="en-ID" sz="2100" dirty="0"/>
              <a:t> </a:t>
            </a:r>
            <a:r>
              <a:rPr lang="en-ID" sz="2100" dirty="0" err="1"/>
              <a:t>untuk</a:t>
            </a:r>
            <a:r>
              <a:rPr lang="en-ID" sz="2100" dirty="0"/>
              <a:t> </a:t>
            </a:r>
            <a:r>
              <a:rPr lang="en-ID" sz="2100" dirty="0" err="1"/>
              <a:t>mendapatkan</a:t>
            </a:r>
            <a:r>
              <a:rPr lang="en-ID" sz="2100" dirty="0"/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perlindungan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hukum</a:t>
            </a:r>
            <a:r>
              <a:rPr lang="en-ID" sz="21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ID" sz="2100" dirty="0"/>
              <a:t>yang </a:t>
            </a:r>
            <a:r>
              <a:rPr lang="en-ID" sz="2100" dirty="0" err="1"/>
              <a:t>sekaligus</a:t>
            </a:r>
            <a:r>
              <a:rPr lang="en-ID" sz="2100" dirty="0"/>
              <a:t> </a:t>
            </a:r>
            <a:r>
              <a:rPr lang="en-ID" sz="2100" dirty="0" err="1"/>
              <a:t>sebagai</a:t>
            </a:r>
            <a:r>
              <a:rPr lang="en-ID" sz="2100" dirty="0"/>
              <a:t> </a:t>
            </a:r>
            <a:r>
              <a:rPr lang="en-ID" sz="2100" dirty="0" err="1"/>
              <a:t>upaya</a:t>
            </a:r>
            <a:r>
              <a:rPr lang="en-ID" sz="2100" dirty="0"/>
              <a:t> </a:t>
            </a:r>
            <a:r>
              <a:rPr lang="en-ID" sz="2100" dirty="0" err="1"/>
              <a:t>penghargaan</a:t>
            </a:r>
            <a:r>
              <a:rPr lang="en-ID" sz="2100" dirty="0"/>
              <a:t> </a:t>
            </a:r>
            <a:r>
              <a:rPr lang="en-ID" sz="2100" dirty="0" err="1"/>
              <a:t>atas</a:t>
            </a:r>
            <a:r>
              <a:rPr lang="en-ID" sz="2100" dirty="0"/>
              <a:t> </a:t>
            </a:r>
            <a:r>
              <a:rPr lang="en-ID" sz="2100" dirty="0" err="1"/>
              <a:t>karya</a:t>
            </a:r>
            <a:r>
              <a:rPr lang="en-ID" sz="2100" dirty="0"/>
              <a:t> </a:t>
            </a:r>
            <a:r>
              <a:rPr lang="en-ID" sz="2100" dirty="0" err="1"/>
              <a:t>intelektual</a:t>
            </a:r>
            <a:r>
              <a:rPr lang="en-ID" sz="2100" dirty="0"/>
              <a:t> </a:t>
            </a:r>
            <a:r>
              <a:rPr lang="en-ID" sz="2100" dirty="0" err="1"/>
              <a:t>manusia</a:t>
            </a:r>
            <a:r>
              <a:rPr lang="en-ID" sz="2100" dirty="0"/>
              <a:t>. </a:t>
            </a:r>
          </a:p>
          <a:p>
            <a:pPr marL="342900" lvl="0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D" sz="2100" dirty="0" err="1"/>
              <a:t>Bentuk</a:t>
            </a:r>
            <a:r>
              <a:rPr lang="en-ID" sz="2100" dirty="0"/>
              <a:t> </a:t>
            </a:r>
            <a:r>
              <a:rPr lang="en-ID" sz="2100" dirty="0" err="1"/>
              <a:t>perlindungan</a:t>
            </a:r>
            <a:r>
              <a:rPr lang="en-ID" sz="2100" dirty="0"/>
              <a:t> yang </a:t>
            </a:r>
            <a:r>
              <a:rPr lang="en-ID" sz="2100" dirty="0" err="1"/>
              <a:t>diberikan</a:t>
            </a:r>
            <a:r>
              <a:rPr lang="en-ID" sz="2100" dirty="0"/>
              <a:t> </a:t>
            </a:r>
            <a:r>
              <a:rPr lang="en-ID" sz="2100" dirty="0" err="1"/>
              <a:t>terhadap</a:t>
            </a:r>
            <a:r>
              <a:rPr lang="en-ID" sz="2100" dirty="0"/>
              <a:t> </a:t>
            </a:r>
            <a:r>
              <a:rPr lang="en-ID" sz="2100" dirty="0" err="1"/>
              <a:t>hasil</a:t>
            </a:r>
            <a:r>
              <a:rPr lang="en-ID" sz="2100" dirty="0"/>
              <a:t> </a:t>
            </a:r>
            <a:r>
              <a:rPr lang="en-ID" sz="2100" dirty="0" err="1"/>
              <a:t>karya</a:t>
            </a:r>
            <a:r>
              <a:rPr lang="en-ID" sz="2100" dirty="0"/>
              <a:t> </a:t>
            </a:r>
            <a:r>
              <a:rPr lang="en-ID" sz="2100" dirty="0" err="1"/>
              <a:t>intelektual</a:t>
            </a:r>
            <a:r>
              <a:rPr lang="en-ID" sz="2100" dirty="0"/>
              <a:t> </a:t>
            </a:r>
            <a:r>
              <a:rPr lang="en-ID" sz="2100" dirty="0" err="1"/>
              <a:t>manusia</a:t>
            </a:r>
            <a:r>
              <a:rPr lang="en-ID" sz="2100" dirty="0"/>
              <a:t> yang </a:t>
            </a:r>
            <a:r>
              <a:rPr lang="en-ID" sz="2100" dirty="0" err="1"/>
              <a:t>memiliki</a:t>
            </a:r>
            <a:r>
              <a:rPr lang="en-ID" sz="2100" dirty="0"/>
              <a:t> </a:t>
            </a:r>
            <a:r>
              <a:rPr lang="en-ID" sz="2100" dirty="0" err="1"/>
              <a:t>nilai</a:t>
            </a:r>
            <a:r>
              <a:rPr lang="en-ID" sz="2100" dirty="0"/>
              <a:t> </a:t>
            </a:r>
            <a:r>
              <a:rPr lang="en-ID" sz="2100" dirty="0" err="1"/>
              <a:t>ekonomis</a:t>
            </a:r>
            <a:r>
              <a:rPr lang="en-ID" sz="2100" dirty="0"/>
              <a:t> yang </a:t>
            </a:r>
            <a:r>
              <a:rPr lang="en-ID" sz="2100" dirty="0" err="1"/>
              <a:t>tinggi</a:t>
            </a:r>
            <a:r>
              <a:rPr lang="en-ID" sz="2100" dirty="0"/>
              <a:t> </a:t>
            </a:r>
            <a:r>
              <a:rPr lang="en-ID" sz="2100" dirty="0" err="1"/>
              <a:t>tersebut</a:t>
            </a:r>
            <a:r>
              <a:rPr lang="en-ID" sz="2100" dirty="0"/>
              <a:t> </a:t>
            </a:r>
            <a:r>
              <a:rPr lang="en-ID" sz="2100" dirty="0" err="1"/>
              <a:t>adalah</a:t>
            </a:r>
            <a:r>
              <a:rPr lang="en-ID" sz="2100" dirty="0"/>
              <a:t> </a:t>
            </a:r>
            <a:r>
              <a:rPr lang="en-ID" sz="2100" dirty="0" err="1"/>
              <a:t>berbentuk</a:t>
            </a:r>
            <a:r>
              <a:rPr lang="en-ID" sz="2100" dirty="0"/>
              <a:t> </a:t>
            </a:r>
            <a:r>
              <a:rPr lang="en-ID" sz="2100" dirty="0" err="1"/>
              <a:t>Hak</a:t>
            </a:r>
            <a:r>
              <a:rPr lang="en-ID" sz="2100" dirty="0"/>
              <a:t> </a:t>
            </a:r>
            <a:r>
              <a:rPr lang="en-ID" sz="2100" dirty="0" err="1"/>
              <a:t>Kekayaan</a:t>
            </a:r>
            <a:r>
              <a:rPr lang="en-ID" sz="2100" dirty="0"/>
              <a:t> </a:t>
            </a:r>
            <a:r>
              <a:rPr lang="en-ID" sz="2100" dirty="0" err="1"/>
              <a:t>Intelektual</a:t>
            </a:r>
            <a:r>
              <a:rPr lang="en-ID" sz="2100" dirty="0"/>
              <a:t> </a:t>
            </a:r>
            <a:r>
              <a:rPr lang="en-ID" sz="2100" dirty="0" err="1"/>
              <a:t>atau</a:t>
            </a:r>
            <a:r>
              <a:rPr lang="en-ID" sz="2100" dirty="0"/>
              <a:t> </a:t>
            </a:r>
            <a:r>
              <a:rPr lang="en-ID" sz="2100" dirty="0" err="1"/>
              <a:t>lebih</a:t>
            </a:r>
            <a:r>
              <a:rPr lang="en-ID" sz="2100" dirty="0"/>
              <a:t> </a:t>
            </a:r>
            <a:r>
              <a:rPr lang="en-ID" sz="2100" dirty="0" err="1"/>
              <a:t>dikenal</a:t>
            </a:r>
            <a:r>
              <a:rPr lang="en-ID" sz="2100" dirty="0"/>
              <a:t> </a:t>
            </a:r>
            <a:r>
              <a:rPr lang="en-ID" sz="2100" dirty="0" err="1"/>
              <a:t>dengan</a:t>
            </a:r>
            <a:r>
              <a:rPr lang="en-ID" sz="2100" dirty="0"/>
              <a:t> </a:t>
            </a:r>
            <a:r>
              <a:rPr lang="en-ID" sz="2400" dirty="0" err="1"/>
              <a:t>istilah</a:t>
            </a:r>
            <a:r>
              <a:rPr lang="en-ID" sz="2400" dirty="0"/>
              <a:t> </a:t>
            </a:r>
            <a:r>
              <a:rPr lang="en-ID" sz="2400" dirty="0">
                <a:hlinkClick r:id="rId3"/>
              </a:rPr>
              <a:t>HKI.</a:t>
            </a:r>
            <a:r>
              <a:rPr lang="en-ID" sz="2400" dirty="0"/>
              <a:t>  </a:t>
            </a:r>
          </a:p>
          <a:p>
            <a:endParaRPr lang="en-US" sz="6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07083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D955C2-CA3F-4356-AE2F-4322EF1B8105}"/>
              </a:ext>
            </a:extLst>
          </p:cNvPr>
          <p:cNvSpPr txBox="1"/>
          <p:nvPr/>
        </p:nvSpPr>
        <p:spPr>
          <a:xfrm>
            <a:off x="233864" y="1129634"/>
            <a:ext cx="101420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ID" sz="2400" b="1" dirty="0"/>
          </a:p>
          <a:p>
            <a:pPr algn="just"/>
            <a:endParaRPr lang="en-ID" sz="2400" b="1" dirty="0"/>
          </a:p>
          <a:p>
            <a:pPr algn="just"/>
            <a:r>
              <a:rPr lang="en-ID" sz="2400" b="1" dirty="0"/>
              <a:t>Sejarah </a:t>
            </a:r>
            <a:r>
              <a:rPr lang="en-ID" sz="2400" b="1" dirty="0" err="1"/>
              <a:t>Singkat</a:t>
            </a:r>
            <a:r>
              <a:rPr lang="en-ID" sz="2400" b="1" dirty="0"/>
              <a:t> </a:t>
            </a:r>
            <a:r>
              <a:rPr lang="en-ID" sz="2400" b="1" dirty="0" err="1"/>
              <a:t>Hak</a:t>
            </a:r>
            <a:r>
              <a:rPr lang="en-ID" sz="2400" b="1" dirty="0"/>
              <a:t> </a:t>
            </a:r>
            <a:r>
              <a:rPr lang="en-ID" sz="2400" b="1" dirty="0" err="1"/>
              <a:t>Kekayaan</a:t>
            </a:r>
            <a:r>
              <a:rPr lang="en-ID" sz="2400" b="1" dirty="0"/>
              <a:t> </a:t>
            </a:r>
            <a:r>
              <a:rPr lang="en-ID" sz="2400" b="1" dirty="0" err="1"/>
              <a:t>Intelektual</a:t>
            </a:r>
            <a:r>
              <a:rPr lang="en-ID" sz="2400" b="1" dirty="0"/>
              <a:t>  </a:t>
            </a:r>
          </a:p>
          <a:p>
            <a:pPr algn="just"/>
            <a:r>
              <a:rPr lang="en-ID" sz="2400" b="1" dirty="0"/>
              <a:t> </a:t>
            </a:r>
            <a:endParaRPr lang="en-ID" sz="24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ID" sz="2400" dirty="0"/>
              <a:t>UU HKI </a:t>
            </a:r>
            <a:r>
              <a:rPr lang="en-ID" sz="2400" dirty="0" err="1"/>
              <a:t>pertama</a:t>
            </a:r>
            <a:r>
              <a:rPr lang="en-ID" sz="2400" dirty="0"/>
              <a:t> kali </a:t>
            </a:r>
            <a:r>
              <a:rPr lang="en-ID" sz="2400" dirty="0" err="1"/>
              <a:t>ada</a:t>
            </a:r>
            <a:r>
              <a:rPr lang="en-ID" sz="2400" dirty="0"/>
              <a:t> di Venice, Italia </a:t>
            </a:r>
            <a:r>
              <a:rPr lang="en-ID" sz="2400" dirty="0" err="1"/>
              <a:t>terkait</a:t>
            </a:r>
            <a:r>
              <a:rPr lang="en-ID" sz="2400" dirty="0"/>
              <a:t> </a:t>
            </a:r>
            <a:r>
              <a:rPr lang="en-ID" sz="2400" dirty="0" err="1"/>
              <a:t>masalah</a:t>
            </a:r>
            <a:r>
              <a:rPr lang="en-ID" sz="2400" dirty="0"/>
              <a:t> paten pada </a:t>
            </a:r>
            <a:r>
              <a:rPr lang="en-ID" sz="2400" dirty="0" err="1"/>
              <a:t>tahun</a:t>
            </a:r>
            <a:r>
              <a:rPr lang="en-ID" sz="2400" dirty="0"/>
              <a:t> 1470. Caxton, Galileo dan Guttenberg </a:t>
            </a:r>
            <a:r>
              <a:rPr lang="en-ID" sz="2400" dirty="0" err="1"/>
              <a:t>tercatat</a:t>
            </a:r>
            <a:r>
              <a:rPr lang="en-ID" sz="2400" dirty="0"/>
              <a:t> </a:t>
            </a:r>
            <a:r>
              <a:rPr lang="en-ID" sz="2400" dirty="0" err="1"/>
              <a:t>sebagai</a:t>
            </a:r>
            <a:r>
              <a:rPr lang="en-ID" sz="2400" dirty="0"/>
              <a:t> </a:t>
            </a:r>
            <a:r>
              <a:rPr lang="en-ID" sz="2400" dirty="0" err="1"/>
              <a:t>penemu-penemu</a:t>
            </a:r>
            <a:r>
              <a:rPr lang="en-ID" sz="2400" dirty="0"/>
              <a:t> yang </a:t>
            </a:r>
            <a:r>
              <a:rPr lang="en-ID" sz="2400" dirty="0" err="1"/>
              <a:t>muncul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kurun</a:t>
            </a:r>
            <a:r>
              <a:rPr lang="en-ID" sz="2400" dirty="0"/>
              <a:t> </a:t>
            </a:r>
            <a:r>
              <a:rPr lang="en-ID" sz="2400" dirty="0" err="1"/>
              <a:t>waktu</a:t>
            </a:r>
            <a:r>
              <a:rPr lang="en-ID" sz="2400" dirty="0"/>
              <a:t> </a:t>
            </a:r>
            <a:r>
              <a:rPr lang="en-ID" sz="2400" dirty="0" err="1"/>
              <a:t>tersebut</a:t>
            </a:r>
            <a:r>
              <a:rPr lang="en-ID" sz="2400" dirty="0"/>
              <a:t> dan </a:t>
            </a:r>
            <a:r>
              <a:rPr lang="en-ID" sz="2400" dirty="0" err="1"/>
              <a:t>mempunyai</a:t>
            </a:r>
            <a:r>
              <a:rPr lang="en-ID" sz="2400" dirty="0"/>
              <a:t> </a:t>
            </a:r>
            <a:r>
              <a:rPr lang="en-ID" sz="2400" dirty="0" err="1"/>
              <a:t>hak</a:t>
            </a:r>
            <a:r>
              <a:rPr lang="en-ID" sz="2400" dirty="0"/>
              <a:t> </a:t>
            </a:r>
            <a:r>
              <a:rPr lang="en-ID" sz="2400" dirty="0" err="1"/>
              <a:t>monopoli</a:t>
            </a:r>
            <a:r>
              <a:rPr lang="en-ID" sz="2400" dirty="0"/>
              <a:t> </a:t>
            </a:r>
            <a:r>
              <a:rPr lang="en-ID" sz="2400" dirty="0" err="1"/>
              <a:t>atas</a:t>
            </a:r>
            <a:r>
              <a:rPr lang="en-ID" sz="2400" dirty="0"/>
              <a:t> </a:t>
            </a:r>
            <a:r>
              <a:rPr lang="en-ID" sz="2400" dirty="0" err="1"/>
              <a:t>penemuan</a:t>
            </a:r>
            <a:r>
              <a:rPr lang="en-ID" sz="2400" dirty="0"/>
              <a:t> </a:t>
            </a:r>
            <a:r>
              <a:rPr lang="en-ID" sz="2400" dirty="0" err="1"/>
              <a:t>mereka</a:t>
            </a:r>
            <a:r>
              <a:rPr lang="en-ID" sz="2400" dirty="0"/>
              <a:t>.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ID" sz="2400" dirty="0" err="1"/>
              <a:t>Hukum-hukum</a:t>
            </a:r>
            <a:r>
              <a:rPr lang="en-ID" sz="2400" dirty="0"/>
              <a:t> </a:t>
            </a:r>
            <a:r>
              <a:rPr lang="en-ID" sz="2400" dirty="0" err="1"/>
              <a:t>tentang</a:t>
            </a:r>
            <a:r>
              <a:rPr lang="en-ID" sz="2400" dirty="0"/>
              <a:t> paten </a:t>
            </a:r>
            <a:r>
              <a:rPr lang="en-ID" sz="2400" dirty="0" err="1"/>
              <a:t>tersebut</a:t>
            </a:r>
            <a:r>
              <a:rPr lang="en-ID" sz="2400" dirty="0"/>
              <a:t> </a:t>
            </a:r>
            <a:r>
              <a:rPr lang="en-ID" sz="2400" dirty="0" err="1"/>
              <a:t>kemudian</a:t>
            </a:r>
            <a:r>
              <a:rPr lang="en-ID" sz="2400" dirty="0"/>
              <a:t> </a:t>
            </a:r>
            <a:r>
              <a:rPr lang="en-ID" sz="2400" dirty="0" err="1"/>
              <a:t>diadopsi</a:t>
            </a:r>
            <a:r>
              <a:rPr lang="en-ID" sz="2400" dirty="0"/>
              <a:t> oleh Kerajaan </a:t>
            </a:r>
            <a:r>
              <a:rPr lang="en-ID" sz="2400" dirty="0" err="1"/>
              <a:t>Ingris</a:t>
            </a:r>
            <a:r>
              <a:rPr lang="en-ID" sz="2400" dirty="0"/>
              <a:t> di </a:t>
            </a:r>
            <a:r>
              <a:rPr lang="en-ID" sz="2400" dirty="0" err="1"/>
              <a:t>jaman</a:t>
            </a:r>
            <a:r>
              <a:rPr lang="en-ID" sz="2400" dirty="0"/>
              <a:t> Tudor </a:t>
            </a:r>
            <a:r>
              <a:rPr lang="en-ID" sz="2400" dirty="0" err="1"/>
              <a:t>tahun</a:t>
            </a:r>
            <a:r>
              <a:rPr lang="en-ID" sz="2400" dirty="0"/>
              <a:t> 1500-an dan </a:t>
            </a:r>
            <a:r>
              <a:rPr lang="en-ID" sz="2400" dirty="0" err="1"/>
              <a:t>kemudian</a:t>
            </a:r>
            <a:r>
              <a:rPr lang="en-ID" sz="2400" dirty="0"/>
              <a:t> </a:t>
            </a:r>
            <a:r>
              <a:rPr lang="en-ID" sz="2400" dirty="0" err="1"/>
              <a:t>lahir</a:t>
            </a:r>
            <a:r>
              <a:rPr lang="en-ID" sz="2400" dirty="0"/>
              <a:t> </a:t>
            </a:r>
            <a:r>
              <a:rPr lang="en-ID" sz="2400" dirty="0" err="1"/>
              <a:t>hukum</a:t>
            </a:r>
            <a:r>
              <a:rPr lang="en-ID" sz="2400" dirty="0"/>
              <a:t> </a:t>
            </a:r>
            <a:r>
              <a:rPr lang="en-ID" sz="2400" dirty="0" err="1"/>
              <a:t>mengenai</a:t>
            </a:r>
            <a:r>
              <a:rPr lang="en-ID" sz="2400" dirty="0"/>
              <a:t> paten </a:t>
            </a:r>
            <a:r>
              <a:rPr lang="en-ID" sz="2400" dirty="0" err="1"/>
              <a:t>pertama</a:t>
            </a:r>
            <a:r>
              <a:rPr lang="en-ID" sz="2400" dirty="0"/>
              <a:t> di </a:t>
            </a:r>
            <a:r>
              <a:rPr lang="en-ID" sz="2400" dirty="0" err="1"/>
              <a:t>Inggris</a:t>
            </a:r>
            <a:r>
              <a:rPr lang="en-ID" sz="2400" dirty="0"/>
              <a:t> </a:t>
            </a:r>
            <a:r>
              <a:rPr lang="en-ID" sz="2400" dirty="0" err="1"/>
              <a:t>yaitu</a:t>
            </a:r>
            <a:r>
              <a:rPr lang="en-ID" sz="2400" dirty="0"/>
              <a:t> Statue of Monopolies (1623).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ID" sz="2400" dirty="0"/>
              <a:t>Amerika </a:t>
            </a:r>
            <a:r>
              <a:rPr lang="en-ID" sz="2400" dirty="0" err="1"/>
              <a:t>Serikat</a:t>
            </a:r>
            <a:r>
              <a:rPr lang="en-ID" sz="2400" dirty="0"/>
              <a:t> </a:t>
            </a:r>
            <a:r>
              <a:rPr lang="en-ID" sz="2400" dirty="0" err="1"/>
              <a:t>baru</a:t>
            </a:r>
            <a:r>
              <a:rPr lang="en-ID" sz="2400" dirty="0"/>
              <a:t> </a:t>
            </a:r>
            <a:r>
              <a:rPr lang="en-ID" sz="2400" dirty="0" err="1"/>
              <a:t>mempunyai</a:t>
            </a:r>
            <a:r>
              <a:rPr lang="en-ID" sz="2400" dirty="0"/>
              <a:t> </a:t>
            </a:r>
            <a:r>
              <a:rPr lang="en-ID" sz="2400" dirty="0" err="1"/>
              <a:t>undang-undang</a:t>
            </a:r>
            <a:r>
              <a:rPr lang="en-ID" sz="2400" dirty="0"/>
              <a:t> paten </a:t>
            </a:r>
            <a:r>
              <a:rPr lang="en-ID" sz="2400" dirty="0" err="1"/>
              <a:t>tahun</a:t>
            </a:r>
            <a:r>
              <a:rPr lang="en-ID" sz="2400" dirty="0"/>
              <a:t> 1791.  </a:t>
            </a:r>
          </a:p>
          <a:p>
            <a:r>
              <a:rPr lang="en-ID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96781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D955C2-CA3F-4356-AE2F-4322EF1B8105}"/>
              </a:ext>
            </a:extLst>
          </p:cNvPr>
          <p:cNvSpPr txBox="1"/>
          <p:nvPr/>
        </p:nvSpPr>
        <p:spPr>
          <a:xfrm>
            <a:off x="233864" y="1129634"/>
            <a:ext cx="10142036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D" sz="2100" b="1" dirty="0"/>
              <a:t>Sejarah </a:t>
            </a:r>
            <a:r>
              <a:rPr lang="en-ID" sz="2100" b="1" dirty="0" err="1"/>
              <a:t>Singkat</a:t>
            </a:r>
            <a:r>
              <a:rPr lang="en-ID" sz="2100" b="1" dirty="0"/>
              <a:t> </a:t>
            </a:r>
            <a:r>
              <a:rPr lang="en-ID" sz="2100" b="1" dirty="0" err="1"/>
              <a:t>Hak</a:t>
            </a:r>
            <a:r>
              <a:rPr lang="en-ID" sz="2100" b="1" dirty="0"/>
              <a:t> </a:t>
            </a:r>
            <a:r>
              <a:rPr lang="en-ID" sz="2100" b="1" dirty="0" err="1"/>
              <a:t>Kekayaan</a:t>
            </a:r>
            <a:r>
              <a:rPr lang="en-ID" sz="2100" b="1" dirty="0"/>
              <a:t> </a:t>
            </a:r>
            <a:r>
              <a:rPr lang="en-ID" sz="2100" b="1" dirty="0" err="1"/>
              <a:t>Intelektual</a:t>
            </a:r>
            <a:r>
              <a:rPr lang="en-ID" sz="2100" b="1" dirty="0"/>
              <a:t>   </a:t>
            </a:r>
          </a:p>
          <a:p>
            <a:pPr algn="just"/>
            <a:endParaRPr lang="en-ID" sz="21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ID" sz="2000" dirty="0" err="1"/>
              <a:t>Harmonisasi</a:t>
            </a:r>
            <a:r>
              <a:rPr lang="en-ID" sz="2000" dirty="0"/>
              <a:t> HKI </a:t>
            </a:r>
            <a:r>
              <a:rPr lang="en-ID" sz="2000" dirty="0" err="1"/>
              <a:t>pertama</a:t>
            </a:r>
            <a:r>
              <a:rPr lang="en-ID" sz="2000" dirty="0"/>
              <a:t> kali </a:t>
            </a:r>
            <a:r>
              <a:rPr lang="en-ID" sz="2000" dirty="0" err="1"/>
              <a:t>terjadi</a:t>
            </a:r>
            <a:r>
              <a:rPr lang="en-ID" sz="2000" dirty="0"/>
              <a:t> </a:t>
            </a:r>
            <a:r>
              <a:rPr lang="en-ID" sz="2000" dirty="0" err="1"/>
              <a:t>tahun</a:t>
            </a:r>
            <a:r>
              <a:rPr lang="en-ID" sz="2000" dirty="0"/>
              <a:t> 1883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lahirnya</a:t>
            </a:r>
            <a:r>
              <a:rPr lang="en-ID" sz="2000" dirty="0"/>
              <a:t> </a:t>
            </a:r>
            <a:r>
              <a:rPr lang="en-ID" sz="2000" b="1" i="1" dirty="0">
                <a:solidFill>
                  <a:schemeClr val="accent6">
                    <a:lumMod val="75000"/>
                  </a:schemeClr>
                </a:solidFill>
              </a:rPr>
              <a:t>Paris Convention (</a:t>
            </a:r>
            <a:r>
              <a:rPr lang="en-ID" sz="2000" b="1" dirty="0">
                <a:solidFill>
                  <a:schemeClr val="accent6">
                    <a:lumMod val="75000"/>
                  </a:schemeClr>
                </a:solidFill>
              </a:rPr>
              <a:t>20 </a:t>
            </a:r>
            <a:r>
              <a:rPr lang="en-ID" sz="2000" b="1" dirty="0" err="1">
                <a:solidFill>
                  <a:schemeClr val="accent6">
                    <a:lumMod val="75000"/>
                  </a:schemeClr>
                </a:solidFill>
              </a:rPr>
              <a:t>Maret</a:t>
            </a:r>
            <a:r>
              <a:rPr lang="en-ID" sz="2000" b="1" dirty="0">
                <a:solidFill>
                  <a:schemeClr val="accent6">
                    <a:lumMod val="75000"/>
                  </a:schemeClr>
                </a:solidFill>
              </a:rPr>
              <a:t> 1883, </a:t>
            </a:r>
            <a:r>
              <a:rPr lang="en-ID" sz="2000" dirty="0"/>
              <a:t>oleh Belgium, Brazil, France, Guatemala, Italy, the Netherlands, Portugal, El Salvador, Serbia, Spain &amp; Switzerland)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masalah</a:t>
            </a:r>
            <a:r>
              <a:rPr lang="en-ID" sz="2000" dirty="0"/>
              <a:t> </a:t>
            </a:r>
            <a:r>
              <a:rPr lang="en-ID" sz="2000" b="1" dirty="0">
                <a:solidFill>
                  <a:schemeClr val="accent6">
                    <a:lumMod val="75000"/>
                  </a:schemeClr>
                </a:solidFill>
              </a:rPr>
              <a:t>paten, </a:t>
            </a:r>
            <a:r>
              <a:rPr lang="en-ID" sz="2000" b="1" dirty="0" err="1">
                <a:solidFill>
                  <a:schemeClr val="accent6">
                    <a:lumMod val="75000"/>
                  </a:schemeClr>
                </a:solidFill>
              </a:rPr>
              <a:t>merek</a:t>
            </a:r>
            <a:r>
              <a:rPr lang="en-ID" sz="2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000" b="1" dirty="0" err="1">
                <a:solidFill>
                  <a:schemeClr val="accent6">
                    <a:lumMod val="75000"/>
                  </a:schemeClr>
                </a:solidFill>
              </a:rPr>
              <a:t>dagang</a:t>
            </a:r>
            <a:r>
              <a:rPr lang="en-ID" sz="2000" b="1" dirty="0">
                <a:solidFill>
                  <a:schemeClr val="accent6">
                    <a:lumMod val="75000"/>
                  </a:schemeClr>
                </a:solidFill>
              </a:rPr>
              <a:t> dan </a:t>
            </a:r>
            <a:r>
              <a:rPr lang="en-ID" sz="2000" b="1" dirty="0" err="1">
                <a:solidFill>
                  <a:schemeClr val="accent6">
                    <a:lumMod val="75000"/>
                  </a:schemeClr>
                </a:solidFill>
              </a:rPr>
              <a:t>desain</a:t>
            </a:r>
            <a:r>
              <a:rPr lang="en-ID" sz="2000" dirty="0"/>
              <a:t>.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ID" sz="2000" b="1" i="1" dirty="0">
                <a:solidFill>
                  <a:schemeClr val="accent6">
                    <a:lumMod val="75000"/>
                  </a:schemeClr>
                </a:solidFill>
              </a:rPr>
              <a:t>Berne Convention </a:t>
            </a:r>
            <a:r>
              <a:rPr lang="en-ID" sz="2000" b="1" dirty="0">
                <a:solidFill>
                  <a:schemeClr val="accent6">
                    <a:lumMod val="75000"/>
                  </a:schemeClr>
                </a:solidFill>
              </a:rPr>
              <a:t>1886 </a:t>
            </a:r>
            <a:r>
              <a:rPr lang="en-ID" sz="2000" dirty="0"/>
              <a:t>(9 September 1886, oleh Belgium, France, Germany, Haiti, Italy, Liberia, Spain, Switzerland, Tunisia, and the United Kingdom) </a:t>
            </a:r>
            <a:r>
              <a:rPr lang="en-ID" sz="2000" dirty="0" err="1"/>
              <a:t>untuk</a:t>
            </a:r>
            <a:r>
              <a:rPr lang="en-ID" sz="2000" i="1" dirty="0"/>
              <a:t> </a:t>
            </a:r>
            <a:r>
              <a:rPr lang="en-ID" sz="2000" dirty="0" err="1"/>
              <a:t>masalah</a:t>
            </a:r>
            <a:r>
              <a:rPr lang="en-ID" sz="2000" dirty="0"/>
              <a:t> </a:t>
            </a:r>
            <a:r>
              <a:rPr lang="en-ID" sz="2000" b="1" i="1" dirty="0">
                <a:solidFill>
                  <a:schemeClr val="accent6">
                    <a:lumMod val="75000"/>
                  </a:schemeClr>
                </a:solidFill>
              </a:rPr>
              <a:t>copyright </a:t>
            </a:r>
            <a:r>
              <a:rPr lang="en-ID" sz="2000" b="1" dirty="0" err="1">
                <a:solidFill>
                  <a:schemeClr val="accent6">
                    <a:lumMod val="75000"/>
                  </a:schemeClr>
                </a:solidFill>
              </a:rPr>
              <a:t>atau</a:t>
            </a:r>
            <a:r>
              <a:rPr lang="en-ID" sz="2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000" b="1" dirty="0" err="1">
                <a:solidFill>
                  <a:schemeClr val="accent6">
                    <a:lumMod val="75000"/>
                  </a:schemeClr>
                </a:solidFill>
              </a:rPr>
              <a:t>hak</a:t>
            </a:r>
            <a:r>
              <a:rPr lang="en-ID" sz="2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000" b="1" dirty="0" err="1">
                <a:solidFill>
                  <a:schemeClr val="accent6">
                    <a:lumMod val="75000"/>
                  </a:schemeClr>
                </a:solidFill>
              </a:rPr>
              <a:t>cipta</a:t>
            </a:r>
            <a:r>
              <a:rPr lang="en-ID" sz="2000" b="1" dirty="0">
                <a:solidFill>
                  <a:schemeClr val="accent6">
                    <a:lumMod val="75000"/>
                  </a:schemeClr>
                </a:solidFill>
              </a:rPr>
              <a:t>.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ID" sz="2000" dirty="0" err="1"/>
              <a:t>Tujuan</a:t>
            </a:r>
            <a:r>
              <a:rPr lang="en-ID" sz="2000" dirty="0"/>
              <a:t> </a:t>
            </a:r>
            <a:r>
              <a:rPr lang="en-ID" sz="2000" dirty="0" err="1"/>
              <a:t>dari</a:t>
            </a:r>
            <a:r>
              <a:rPr lang="en-ID" sz="2000" dirty="0"/>
              <a:t> </a:t>
            </a:r>
            <a:r>
              <a:rPr lang="en-ID" sz="2000" dirty="0" err="1"/>
              <a:t>konvensi-konvensi</a:t>
            </a:r>
            <a:r>
              <a:rPr lang="en-ID" sz="2000" dirty="0"/>
              <a:t> </a:t>
            </a:r>
            <a:r>
              <a:rPr lang="en-ID" sz="2000" dirty="0" err="1"/>
              <a:t>tersebut</a:t>
            </a:r>
            <a:r>
              <a:rPr lang="en-ID" sz="2000" dirty="0"/>
              <a:t> </a:t>
            </a:r>
            <a:r>
              <a:rPr lang="en-ID" sz="2000" dirty="0" err="1"/>
              <a:t>antara</a:t>
            </a:r>
            <a:r>
              <a:rPr lang="en-ID" sz="2000" dirty="0"/>
              <a:t> lain </a:t>
            </a:r>
            <a:r>
              <a:rPr lang="en-ID" sz="2000" dirty="0" err="1"/>
              <a:t>standarisasi</a:t>
            </a:r>
            <a:r>
              <a:rPr lang="en-ID" sz="2000" dirty="0"/>
              <a:t>,</a:t>
            </a:r>
            <a:r>
              <a:rPr lang="en-ID" sz="2000" i="1" dirty="0"/>
              <a:t> </a:t>
            </a:r>
            <a:r>
              <a:rPr lang="en-ID" sz="2000" dirty="0" err="1"/>
              <a:t>pembahasan</a:t>
            </a:r>
            <a:r>
              <a:rPr lang="en-ID" sz="2000" dirty="0"/>
              <a:t> </a:t>
            </a:r>
            <a:r>
              <a:rPr lang="en-ID" sz="2000" dirty="0" err="1"/>
              <a:t>masalah</a:t>
            </a:r>
            <a:r>
              <a:rPr lang="en-ID" sz="2000" dirty="0"/>
              <a:t> </a:t>
            </a:r>
            <a:r>
              <a:rPr lang="en-ID" sz="2000" dirty="0" err="1"/>
              <a:t>baru</a:t>
            </a:r>
            <a:r>
              <a:rPr lang="en-ID" sz="2000" dirty="0"/>
              <a:t>, </a:t>
            </a:r>
            <a:r>
              <a:rPr lang="en-ID" sz="2000" dirty="0" err="1"/>
              <a:t>tukar</a:t>
            </a:r>
            <a:r>
              <a:rPr lang="en-ID" sz="2000" dirty="0"/>
              <a:t> </a:t>
            </a:r>
            <a:r>
              <a:rPr lang="en-ID" sz="2000" dirty="0" err="1"/>
              <a:t>menukar</a:t>
            </a:r>
            <a:r>
              <a:rPr lang="en-ID" sz="2000" dirty="0"/>
              <a:t> </a:t>
            </a:r>
            <a:r>
              <a:rPr lang="en-ID" sz="2000" dirty="0" err="1"/>
              <a:t>informasi</a:t>
            </a:r>
            <a:r>
              <a:rPr lang="en-ID" sz="2000" dirty="0"/>
              <a:t>, </a:t>
            </a:r>
            <a:r>
              <a:rPr lang="en-ID" sz="2000" dirty="0" err="1"/>
              <a:t>perlindungan</a:t>
            </a:r>
            <a:r>
              <a:rPr lang="en-ID" sz="2000" dirty="0"/>
              <a:t> minimum dan </a:t>
            </a:r>
            <a:r>
              <a:rPr lang="en-ID" sz="2000" dirty="0" err="1"/>
              <a:t>prosedur</a:t>
            </a:r>
            <a:r>
              <a:rPr lang="en-ID" sz="2000" i="1" dirty="0"/>
              <a:t> </a:t>
            </a:r>
            <a:r>
              <a:rPr lang="en-ID" sz="2000" dirty="0" err="1"/>
              <a:t>mendapatkan</a:t>
            </a:r>
            <a:r>
              <a:rPr lang="en-ID" sz="2000" dirty="0"/>
              <a:t> </a:t>
            </a:r>
            <a:r>
              <a:rPr lang="en-ID" sz="2000" dirty="0" err="1"/>
              <a:t>hak</a:t>
            </a:r>
            <a:r>
              <a:rPr lang="en-ID" sz="2000" dirty="0"/>
              <a:t>.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ID" sz="2000" dirty="0" err="1"/>
              <a:t>Kedua</a:t>
            </a:r>
            <a:r>
              <a:rPr lang="en-ID" sz="2000" dirty="0"/>
              <a:t> </a:t>
            </a:r>
            <a:r>
              <a:rPr lang="en-ID" sz="2000" dirty="0" err="1"/>
              <a:t>konvensi</a:t>
            </a:r>
            <a:r>
              <a:rPr lang="en-ID" sz="2000" dirty="0"/>
              <a:t> </a:t>
            </a:r>
            <a:r>
              <a:rPr lang="en-ID" sz="2000" dirty="0" err="1"/>
              <a:t>itu</a:t>
            </a:r>
            <a:r>
              <a:rPr lang="en-ID" sz="2000" dirty="0"/>
              <a:t> </a:t>
            </a:r>
            <a:r>
              <a:rPr lang="en-ID" sz="2000" dirty="0" err="1"/>
              <a:t>membentuk</a:t>
            </a:r>
            <a:r>
              <a:rPr lang="en-ID" sz="2000" dirty="0"/>
              <a:t> biro </a:t>
            </a:r>
            <a:r>
              <a:rPr lang="en-ID" sz="2000" dirty="0" err="1"/>
              <a:t>administratif</a:t>
            </a:r>
            <a:r>
              <a:rPr lang="en-ID" sz="2000" dirty="0"/>
              <a:t> </a:t>
            </a:r>
            <a:r>
              <a:rPr lang="en-ID" sz="2000" dirty="0" err="1"/>
              <a:t>bernama</a:t>
            </a:r>
            <a:r>
              <a:rPr lang="en-ID" sz="2000" dirty="0"/>
              <a:t> </a:t>
            </a:r>
            <a:r>
              <a:rPr lang="en-ID" sz="2000" i="1" dirty="0"/>
              <a:t>the United International Bureau for the Protection of Intellectual Property </a:t>
            </a:r>
            <a:r>
              <a:rPr lang="en-ID" sz="2000" dirty="0"/>
              <a:t>yang </a:t>
            </a:r>
            <a:r>
              <a:rPr lang="en-ID" sz="2000" dirty="0" err="1"/>
              <a:t>kemudian</a:t>
            </a:r>
            <a:r>
              <a:rPr lang="en-ID" sz="2000" dirty="0"/>
              <a:t> </a:t>
            </a:r>
            <a:r>
              <a:rPr lang="en-ID" sz="2000" dirty="0" err="1"/>
              <a:t>dikenal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nama</a:t>
            </a:r>
            <a:r>
              <a:rPr lang="en-ID" sz="2000" i="1" dirty="0"/>
              <a:t> </a:t>
            </a:r>
            <a:r>
              <a:rPr lang="en-ID" sz="2000" b="1" i="1" dirty="0">
                <a:solidFill>
                  <a:schemeClr val="accent6">
                    <a:lumMod val="75000"/>
                  </a:schemeClr>
                </a:solidFill>
              </a:rPr>
              <a:t>World Intellectual Property Organisation (WIPO)</a:t>
            </a:r>
            <a:r>
              <a:rPr lang="en-ID" sz="2000" b="1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n-ID" sz="2000" i="1" dirty="0"/>
              <a:t>WIPO </a:t>
            </a:r>
            <a:r>
              <a:rPr lang="en-ID" sz="2000" dirty="0" err="1"/>
              <a:t>kemudian</a:t>
            </a:r>
            <a:r>
              <a:rPr lang="en-ID" sz="2000" dirty="0"/>
              <a:t> </a:t>
            </a:r>
            <a:r>
              <a:rPr lang="en-ID" sz="2000" dirty="0" err="1"/>
              <a:t>menjadi</a:t>
            </a:r>
            <a:r>
              <a:rPr lang="en-ID" sz="2000" dirty="0"/>
              <a:t> badan </a:t>
            </a:r>
            <a:r>
              <a:rPr lang="en-ID" sz="2000" dirty="0" err="1"/>
              <a:t>administratif</a:t>
            </a:r>
            <a:r>
              <a:rPr lang="en-ID" sz="2000" i="1" dirty="0"/>
              <a:t> </a:t>
            </a:r>
            <a:r>
              <a:rPr lang="en-ID" sz="2000" dirty="0" err="1"/>
              <a:t>khusus</a:t>
            </a:r>
            <a:r>
              <a:rPr lang="en-ID" sz="2000" dirty="0"/>
              <a:t> di </a:t>
            </a:r>
            <a:r>
              <a:rPr lang="en-ID" sz="2000" dirty="0" err="1"/>
              <a:t>bawah</a:t>
            </a:r>
            <a:r>
              <a:rPr lang="en-ID" sz="2000" dirty="0"/>
              <a:t> PBB yang </a:t>
            </a:r>
            <a:r>
              <a:rPr lang="en-ID" sz="2000" dirty="0" err="1"/>
              <a:t>menangani</a:t>
            </a:r>
            <a:r>
              <a:rPr lang="en-ID" sz="2000" dirty="0"/>
              <a:t> </a:t>
            </a:r>
            <a:r>
              <a:rPr lang="en-ID" sz="2000" dirty="0" err="1"/>
              <a:t>masalah</a:t>
            </a:r>
            <a:r>
              <a:rPr lang="en-ID" sz="2000" dirty="0"/>
              <a:t> HKI </a:t>
            </a:r>
            <a:r>
              <a:rPr lang="en-ID" sz="2000" dirty="0" err="1"/>
              <a:t>anggota</a:t>
            </a:r>
            <a:r>
              <a:rPr lang="en-ID" sz="2000" dirty="0"/>
              <a:t> PBB.</a:t>
            </a:r>
            <a:r>
              <a:rPr lang="en-ID" sz="2000" i="1" dirty="0"/>
              <a:t>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n-ID" sz="2000" dirty="0"/>
              <a:t>Pada </a:t>
            </a:r>
            <a:r>
              <a:rPr lang="en-ID" sz="2000" dirty="0" err="1"/>
              <a:t>kesempatan</a:t>
            </a:r>
            <a:r>
              <a:rPr lang="en-ID" sz="2000" dirty="0"/>
              <a:t> yang lain </a:t>
            </a:r>
            <a:r>
              <a:rPr lang="en-ID" sz="2000" dirty="0" err="1"/>
              <a:t>diselenggarakan</a:t>
            </a:r>
            <a:r>
              <a:rPr lang="en-ID" sz="2000" dirty="0"/>
              <a:t> </a:t>
            </a:r>
            <a:r>
              <a:rPr lang="en-ID" sz="2000" dirty="0" err="1"/>
              <a:t>perundingan</a:t>
            </a:r>
            <a:r>
              <a:rPr lang="en-ID" sz="2000" dirty="0"/>
              <a:t> di Uruguay (</a:t>
            </a:r>
            <a:r>
              <a:rPr lang="en-ID" sz="2000" i="1" dirty="0"/>
              <a:t>Uruguay Round</a:t>
            </a:r>
            <a:r>
              <a:rPr lang="en-ID" sz="2000" dirty="0"/>
              <a:t>)</a:t>
            </a:r>
            <a:r>
              <a:rPr lang="en-ID" sz="2000" i="1" dirty="0"/>
              <a:t> </a:t>
            </a:r>
            <a:r>
              <a:rPr lang="en-ID" sz="2000" dirty="0" err="1"/>
              <a:t>disponsori</a:t>
            </a:r>
            <a:r>
              <a:rPr lang="en-ID" sz="2000" dirty="0"/>
              <a:t> oleh Amerika yang </a:t>
            </a:r>
            <a:r>
              <a:rPr lang="en-ID" sz="2000" dirty="0" err="1"/>
              <a:t>membahas</a:t>
            </a:r>
            <a:r>
              <a:rPr lang="en-ID" sz="2000" dirty="0"/>
              <a:t> </a:t>
            </a:r>
            <a:r>
              <a:rPr lang="en-ID" sz="2000" dirty="0" err="1"/>
              <a:t>tarif</a:t>
            </a:r>
            <a:r>
              <a:rPr lang="en-ID" sz="2000" dirty="0"/>
              <a:t> dan </a:t>
            </a:r>
            <a:r>
              <a:rPr lang="en-ID" sz="2000" dirty="0" err="1"/>
              <a:t>perdagangan</a:t>
            </a:r>
            <a:r>
              <a:rPr lang="en-ID" sz="2000" dirty="0"/>
              <a:t> dunia yang </a:t>
            </a:r>
            <a:r>
              <a:rPr lang="en-ID" sz="2000" dirty="0" err="1"/>
              <a:t>kemudian</a:t>
            </a:r>
            <a:r>
              <a:rPr lang="en-ID" sz="2000" dirty="0"/>
              <a:t> </a:t>
            </a:r>
            <a:r>
              <a:rPr lang="en-ID" sz="2000" dirty="0" err="1"/>
              <a:t>melahirkan</a:t>
            </a:r>
            <a:r>
              <a:rPr lang="en-ID" sz="2000" i="1" dirty="0"/>
              <a:t> </a:t>
            </a:r>
            <a:r>
              <a:rPr lang="en-ID" sz="2000" dirty="0" err="1"/>
              <a:t>kesepakatan</a:t>
            </a:r>
            <a:r>
              <a:rPr lang="en-ID" sz="2000" dirty="0"/>
              <a:t> </a:t>
            </a:r>
            <a:r>
              <a:rPr lang="en-ID" sz="2000" dirty="0" err="1"/>
              <a:t>mengenai</a:t>
            </a:r>
            <a:r>
              <a:rPr lang="en-ID" sz="2000" dirty="0"/>
              <a:t> </a:t>
            </a:r>
            <a:r>
              <a:rPr lang="en-ID" sz="2000" dirty="0" err="1"/>
              <a:t>tarif</a:t>
            </a:r>
            <a:r>
              <a:rPr lang="en-ID" sz="2000" dirty="0"/>
              <a:t> dan </a:t>
            </a:r>
            <a:r>
              <a:rPr lang="en-ID" sz="2000" dirty="0" err="1"/>
              <a:t>perdagangan</a:t>
            </a:r>
            <a:r>
              <a:rPr lang="en-ID" sz="2000" dirty="0"/>
              <a:t> GATT (1994) dan </a:t>
            </a:r>
            <a:r>
              <a:rPr lang="en-ID" sz="2000" dirty="0" err="1"/>
              <a:t>kemudian</a:t>
            </a:r>
            <a:r>
              <a:rPr lang="en-ID" sz="2000" dirty="0"/>
              <a:t> </a:t>
            </a:r>
            <a:r>
              <a:rPr lang="en-ID" sz="2000" dirty="0" err="1"/>
              <a:t>melahirkan</a:t>
            </a:r>
            <a:r>
              <a:rPr lang="en-ID" sz="2000" dirty="0"/>
              <a:t> </a:t>
            </a:r>
            <a:r>
              <a:rPr lang="en-ID" sz="2000" i="1" dirty="0"/>
              <a:t>World Trade Organisation (WTO)</a:t>
            </a:r>
            <a:r>
              <a:rPr lang="en-ID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806094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D955C2-CA3F-4356-AE2F-4322EF1B8105}"/>
              </a:ext>
            </a:extLst>
          </p:cNvPr>
          <p:cNvSpPr txBox="1"/>
          <p:nvPr/>
        </p:nvSpPr>
        <p:spPr>
          <a:xfrm>
            <a:off x="233864" y="1129634"/>
            <a:ext cx="10142036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D" sz="2400" b="1" dirty="0"/>
              <a:t>Sejarah </a:t>
            </a:r>
            <a:r>
              <a:rPr lang="en-ID" sz="2400" b="1" dirty="0" err="1"/>
              <a:t>Singkat</a:t>
            </a:r>
            <a:r>
              <a:rPr lang="en-ID" sz="2400" b="1" dirty="0"/>
              <a:t> </a:t>
            </a:r>
            <a:r>
              <a:rPr lang="en-ID" sz="2400" b="1" dirty="0" err="1"/>
              <a:t>Hak</a:t>
            </a:r>
            <a:r>
              <a:rPr lang="en-ID" sz="2400" b="1" dirty="0"/>
              <a:t> </a:t>
            </a:r>
            <a:r>
              <a:rPr lang="en-ID" sz="2400" b="1" dirty="0" err="1"/>
              <a:t>Kekayaan</a:t>
            </a:r>
            <a:r>
              <a:rPr lang="en-ID" sz="2400" b="1" dirty="0"/>
              <a:t> </a:t>
            </a:r>
            <a:r>
              <a:rPr lang="en-ID" sz="2400" b="1" dirty="0" err="1"/>
              <a:t>Intelektual</a:t>
            </a:r>
            <a:r>
              <a:rPr lang="en-ID" sz="2400" b="1" dirty="0"/>
              <a:t>  </a:t>
            </a:r>
          </a:p>
          <a:p>
            <a:pPr algn="just"/>
            <a:r>
              <a:rPr lang="en-ID" sz="2400" b="1" dirty="0"/>
              <a:t> </a:t>
            </a:r>
            <a:endParaRPr lang="en-ID" sz="2400" dirty="0"/>
          </a:p>
          <a:p>
            <a:pPr marL="342900" lvl="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D" sz="2300" dirty="0" err="1"/>
              <a:t>Terjadi</a:t>
            </a:r>
            <a:r>
              <a:rPr lang="en-ID" sz="2300" dirty="0"/>
              <a:t> </a:t>
            </a:r>
            <a:r>
              <a:rPr lang="en-ID" sz="2300" dirty="0" err="1"/>
              <a:t>kesepakatan</a:t>
            </a:r>
            <a:r>
              <a:rPr lang="en-ID" sz="2300" dirty="0"/>
              <a:t> </a:t>
            </a:r>
            <a:r>
              <a:rPr lang="en-ID" sz="2300" dirty="0" err="1"/>
              <a:t>antara</a:t>
            </a:r>
            <a:r>
              <a:rPr lang="en-ID" sz="2300" dirty="0"/>
              <a:t> </a:t>
            </a:r>
            <a:r>
              <a:rPr lang="en-ID" sz="2300" i="1" dirty="0"/>
              <a:t>WIPO </a:t>
            </a:r>
            <a:r>
              <a:rPr lang="en-ID" sz="2300" dirty="0"/>
              <a:t>dan </a:t>
            </a:r>
            <a:r>
              <a:rPr lang="en-ID" sz="2300" i="1" dirty="0"/>
              <a:t>WTO </a:t>
            </a:r>
            <a:r>
              <a:rPr lang="en-ID" sz="2300" dirty="0" err="1"/>
              <a:t>dimana</a:t>
            </a:r>
            <a:r>
              <a:rPr lang="en-ID" sz="2300" dirty="0"/>
              <a:t> </a:t>
            </a:r>
            <a:r>
              <a:rPr lang="en-ID" sz="2300" b="1" i="1" dirty="0">
                <a:solidFill>
                  <a:schemeClr val="accent6">
                    <a:lumMod val="75000"/>
                  </a:schemeClr>
                </a:solidFill>
              </a:rPr>
              <a:t>WTO </a:t>
            </a:r>
            <a:r>
              <a:rPr lang="en-ID" sz="2300" b="1" dirty="0" err="1">
                <a:solidFill>
                  <a:schemeClr val="accent6">
                    <a:lumMod val="75000"/>
                  </a:schemeClr>
                </a:solidFill>
              </a:rPr>
              <a:t>mengadopsi</a:t>
            </a:r>
            <a:r>
              <a:rPr lang="en-ID" sz="23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300" b="1" dirty="0" err="1">
                <a:solidFill>
                  <a:schemeClr val="accent6">
                    <a:lumMod val="75000"/>
                  </a:schemeClr>
                </a:solidFill>
              </a:rPr>
              <a:t>peraturan</a:t>
            </a:r>
            <a:r>
              <a:rPr lang="en-ID" sz="23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300" b="1" dirty="0" err="1">
                <a:solidFill>
                  <a:schemeClr val="accent6">
                    <a:lumMod val="75000"/>
                  </a:schemeClr>
                </a:solidFill>
              </a:rPr>
              <a:t>mengenai</a:t>
            </a:r>
            <a:r>
              <a:rPr lang="en-ID" sz="2300" b="1" dirty="0">
                <a:solidFill>
                  <a:schemeClr val="accent6">
                    <a:lumMod val="75000"/>
                  </a:schemeClr>
                </a:solidFill>
              </a:rPr>
              <a:t> HKI </a:t>
            </a:r>
            <a:r>
              <a:rPr lang="en-ID" sz="2300" b="1" dirty="0" err="1">
                <a:solidFill>
                  <a:schemeClr val="accent6">
                    <a:lumMod val="75000"/>
                  </a:schemeClr>
                </a:solidFill>
              </a:rPr>
              <a:t>dari</a:t>
            </a:r>
            <a:r>
              <a:rPr lang="en-ID" sz="23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300" b="1" i="1" dirty="0">
                <a:solidFill>
                  <a:schemeClr val="accent6">
                    <a:lumMod val="75000"/>
                  </a:schemeClr>
                </a:solidFill>
              </a:rPr>
              <a:t>WIPO </a:t>
            </a:r>
            <a:r>
              <a:rPr lang="en-ID" sz="2300" dirty="0"/>
              <a:t>yang </a:t>
            </a:r>
            <a:r>
              <a:rPr lang="en-ID" sz="2300" dirty="0" err="1"/>
              <a:t>kemudian</a:t>
            </a:r>
            <a:r>
              <a:rPr lang="en-ID" sz="2300" dirty="0"/>
              <a:t> </a:t>
            </a:r>
            <a:r>
              <a:rPr lang="en-ID" sz="2300" dirty="0" err="1"/>
              <a:t>dikaitkan</a:t>
            </a:r>
            <a:r>
              <a:rPr lang="en-ID" sz="2300" dirty="0"/>
              <a:t> </a:t>
            </a:r>
            <a:r>
              <a:rPr lang="en-ID" sz="2300" dirty="0" err="1"/>
              <a:t>dengan</a:t>
            </a:r>
            <a:r>
              <a:rPr lang="en-ID" sz="2300" dirty="0"/>
              <a:t> </a:t>
            </a:r>
            <a:r>
              <a:rPr lang="en-ID" sz="2300" dirty="0" err="1"/>
              <a:t>masalah</a:t>
            </a:r>
            <a:r>
              <a:rPr lang="en-ID" sz="2300" dirty="0"/>
              <a:t> </a:t>
            </a:r>
            <a:r>
              <a:rPr lang="en-ID" sz="2300" dirty="0" err="1"/>
              <a:t>perdagangan</a:t>
            </a:r>
            <a:r>
              <a:rPr lang="en-ID" sz="2300" dirty="0"/>
              <a:t> dan </a:t>
            </a:r>
            <a:r>
              <a:rPr lang="en-ID" sz="2300" dirty="0" err="1"/>
              <a:t>tarif</a:t>
            </a:r>
            <a:r>
              <a:rPr lang="en-ID" sz="2300" dirty="0"/>
              <a:t> </a:t>
            </a:r>
            <a:r>
              <a:rPr lang="en-ID" sz="2300" dirty="0" err="1"/>
              <a:t>dalam</a:t>
            </a:r>
            <a:r>
              <a:rPr lang="en-ID" sz="2300" dirty="0"/>
              <a:t> </a:t>
            </a:r>
            <a:r>
              <a:rPr lang="en-ID" sz="2300" dirty="0" err="1"/>
              <a:t>perjanjian</a:t>
            </a:r>
            <a:r>
              <a:rPr lang="en-ID" sz="2300" dirty="0"/>
              <a:t> </a:t>
            </a:r>
            <a:r>
              <a:rPr lang="en-ID" sz="2300" i="1" dirty="0"/>
              <a:t>Trade Related Aspects of Intellectual Property Rights (TRIPs) </a:t>
            </a:r>
            <a:r>
              <a:rPr lang="en-ID" sz="2300" dirty="0" err="1"/>
              <a:t>untuk</a:t>
            </a:r>
            <a:r>
              <a:rPr lang="en-ID" sz="2300" dirty="0"/>
              <a:t> </a:t>
            </a:r>
            <a:r>
              <a:rPr lang="en-ID" sz="2300" dirty="0" err="1"/>
              <a:t>diterapkan</a:t>
            </a:r>
            <a:r>
              <a:rPr lang="en-ID" sz="2300" dirty="0"/>
              <a:t> pada </a:t>
            </a:r>
            <a:r>
              <a:rPr lang="en-ID" sz="2300" dirty="0" err="1"/>
              <a:t>anggotanya</a:t>
            </a:r>
            <a:r>
              <a:rPr lang="en-ID" sz="2300" dirty="0"/>
              <a:t>. Indonesia </a:t>
            </a:r>
            <a:r>
              <a:rPr lang="en-ID" sz="2300" dirty="0" err="1"/>
              <a:t>meratifikasi</a:t>
            </a:r>
            <a:r>
              <a:rPr lang="en-ID" sz="2300" dirty="0"/>
              <a:t> </a:t>
            </a:r>
            <a:r>
              <a:rPr lang="en-ID" sz="2300" dirty="0" err="1"/>
              <a:t>perjanjian</a:t>
            </a:r>
            <a:r>
              <a:rPr lang="en-ID" sz="2300" dirty="0"/>
              <a:t> </a:t>
            </a:r>
            <a:r>
              <a:rPr lang="en-ID" sz="2300" dirty="0" err="1"/>
              <a:t>tersebut</a:t>
            </a:r>
            <a:r>
              <a:rPr lang="en-ID" sz="2300" dirty="0"/>
              <a:t> </a:t>
            </a:r>
            <a:r>
              <a:rPr lang="en-ID" sz="2300" dirty="0" err="1"/>
              <a:t>tahun</a:t>
            </a:r>
            <a:r>
              <a:rPr lang="en-ID" sz="2300" dirty="0"/>
              <a:t> 1995. </a:t>
            </a:r>
          </a:p>
          <a:p>
            <a:pPr marL="342900" lvl="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D" sz="2300" dirty="0" err="1"/>
              <a:t>Perbedaan</a:t>
            </a:r>
            <a:r>
              <a:rPr lang="en-ID" sz="2300" dirty="0"/>
              <a:t> </a:t>
            </a:r>
            <a:r>
              <a:rPr lang="en-ID" sz="2300" dirty="0" err="1"/>
              <a:t>antara</a:t>
            </a:r>
            <a:r>
              <a:rPr lang="en-ID" sz="2300" dirty="0"/>
              <a:t> </a:t>
            </a:r>
            <a:r>
              <a:rPr lang="en-ID" sz="2300" i="1" dirty="0"/>
              <a:t>WIPO </a:t>
            </a:r>
            <a:r>
              <a:rPr lang="en-ID" sz="2300" dirty="0"/>
              <a:t>dan </a:t>
            </a:r>
            <a:r>
              <a:rPr lang="en-ID" sz="2300" i="1" dirty="0"/>
              <a:t>WTO </a:t>
            </a:r>
            <a:r>
              <a:rPr lang="en-ID" sz="2300" dirty="0"/>
              <a:t>yang </a:t>
            </a:r>
            <a:r>
              <a:rPr lang="en-ID" sz="2300" dirty="0" err="1"/>
              <a:t>cukup</a:t>
            </a:r>
            <a:r>
              <a:rPr lang="en-ID" sz="2300" dirty="0"/>
              <a:t> </a:t>
            </a:r>
            <a:r>
              <a:rPr lang="en-ID" sz="2300" dirty="0" err="1"/>
              <a:t>penting</a:t>
            </a:r>
            <a:r>
              <a:rPr lang="en-ID" sz="2300" dirty="0"/>
              <a:t> </a:t>
            </a:r>
            <a:r>
              <a:rPr lang="en-ID" sz="2300" dirty="0" err="1"/>
              <a:t>antara</a:t>
            </a:r>
            <a:r>
              <a:rPr lang="en-ID" sz="2300" dirty="0"/>
              <a:t> lain </a:t>
            </a:r>
            <a:r>
              <a:rPr lang="en-ID" sz="2300" dirty="0" err="1"/>
              <a:t>adalah</a:t>
            </a:r>
            <a:r>
              <a:rPr lang="en-ID" sz="2300" dirty="0"/>
              <a:t> </a:t>
            </a:r>
            <a:r>
              <a:rPr lang="en-ID" sz="2300" dirty="0" err="1"/>
              <a:t>pendekatan</a:t>
            </a:r>
            <a:r>
              <a:rPr lang="en-ID" sz="2300" dirty="0"/>
              <a:t> </a:t>
            </a:r>
            <a:r>
              <a:rPr lang="en-ID" sz="2300" dirty="0" err="1"/>
              <a:t>dalam</a:t>
            </a:r>
            <a:r>
              <a:rPr lang="en-ID" sz="2300" dirty="0"/>
              <a:t> </a:t>
            </a:r>
            <a:r>
              <a:rPr lang="en-ID" sz="2300" dirty="0" err="1"/>
              <a:t>penyelesaian</a:t>
            </a:r>
            <a:r>
              <a:rPr lang="en-ID" sz="2300" dirty="0"/>
              <a:t> </a:t>
            </a:r>
            <a:r>
              <a:rPr lang="en-ID" sz="2300" dirty="0" err="1"/>
              <a:t>sengketa</a:t>
            </a:r>
            <a:r>
              <a:rPr lang="en-ID" sz="2300" dirty="0"/>
              <a:t>. </a:t>
            </a:r>
            <a:r>
              <a:rPr lang="en-ID" sz="2300" dirty="0" err="1"/>
              <a:t>Jika</a:t>
            </a:r>
            <a:r>
              <a:rPr lang="en-ID" sz="2300" dirty="0"/>
              <a:t> di </a:t>
            </a:r>
            <a:r>
              <a:rPr lang="en-ID" sz="2300" b="1" i="1" dirty="0">
                <a:solidFill>
                  <a:schemeClr val="accent6">
                    <a:lumMod val="75000"/>
                  </a:schemeClr>
                </a:solidFill>
              </a:rPr>
              <a:t>WIPO</a:t>
            </a:r>
            <a:r>
              <a:rPr lang="en-ID" sz="2300" i="1" dirty="0"/>
              <a:t>, a dispute among private companies is </a:t>
            </a:r>
            <a:r>
              <a:rPr lang="en-ID" sz="2300" b="1" i="1" dirty="0">
                <a:solidFill>
                  <a:schemeClr val="accent6">
                    <a:lumMod val="75000"/>
                  </a:schemeClr>
                </a:solidFill>
              </a:rPr>
              <a:t>treated as a dispute</a:t>
            </a:r>
            <a:r>
              <a:rPr lang="en-ID" sz="23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300" b="1" i="1" dirty="0">
                <a:solidFill>
                  <a:schemeClr val="accent6">
                    <a:lumMod val="75000"/>
                  </a:schemeClr>
                </a:solidFill>
              </a:rPr>
              <a:t>among them </a:t>
            </a:r>
            <a:r>
              <a:rPr lang="en-ID" sz="2300" dirty="0" err="1"/>
              <a:t>sedangkan</a:t>
            </a:r>
            <a:r>
              <a:rPr lang="en-ID" sz="2300" dirty="0"/>
              <a:t> di </a:t>
            </a:r>
            <a:r>
              <a:rPr lang="en-ID" sz="2300" b="1" i="1" dirty="0">
                <a:solidFill>
                  <a:schemeClr val="accent6">
                    <a:lumMod val="75000"/>
                  </a:schemeClr>
                </a:solidFill>
              </a:rPr>
              <a:t>WTO</a:t>
            </a:r>
            <a:r>
              <a:rPr lang="en-ID" sz="2300" i="1" dirty="0"/>
              <a:t> a dispute among private companies is (can be) </a:t>
            </a:r>
            <a:r>
              <a:rPr lang="en-ID" sz="2300" b="1" i="1" dirty="0">
                <a:solidFill>
                  <a:schemeClr val="accent6">
                    <a:lumMod val="75000"/>
                  </a:schemeClr>
                </a:solidFill>
              </a:rPr>
              <a:t>treated as a dispute</a:t>
            </a:r>
            <a:r>
              <a:rPr lang="en-ID" sz="23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300" b="1" i="1" dirty="0">
                <a:solidFill>
                  <a:schemeClr val="accent6">
                    <a:lumMod val="75000"/>
                  </a:schemeClr>
                </a:solidFill>
              </a:rPr>
              <a:t>among their countries</a:t>
            </a:r>
            <a:r>
              <a:rPr lang="en-ID" sz="2300" dirty="0"/>
              <a:t>. </a:t>
            </a:r>
            <a:r>
              <a:rPr lang="en-ID" sz="2300" dirty="0" err="1"/>
              <a:t>Sehingga</a:t>
            </a:r>
            <a:r>
              <a:rPr lang="en-ID" sz="2300" dirty="0"/>
              <a:t> di </a:t>
            </a:r>
            <a:r>
              <a:rPr lang="en-ID" sz="2300" dirty="0" err="1"/>
              <a:t>dalam</a:t>
            </a:r>
            <a:r>
              <a:rPr lang="en-ID" sz="2300" dirty="0"/>
              <a:t> </a:t>
            </a:r>
            <a:r>
              <a:rPr lang="en-ID" sz="2300" i="1" dirty="0"/>
              <a:t>TRIPs </a:t>
            </a:r>
            <a:r>
              <a:rPr lang="en-ID" sz="2300" dirty="0" err="1"/>
              <a:t>sengketa</a:t>
            </a:r>
            <a:r>
              <a:rPr lang="en-ID" sz="2300" dirty="0"/>
              <a:t> </a:t>
            </a:r>
            <a:r>
              <a:rPr lang="en-ID" sz="2300" dirty="0" err="1"/>
              <a:t>dagang</a:t>
            </a:r>
            <a:r>
              <a:rPr lang="en-ID" sz="2300" dirty="0"/>
              <a:t> </a:t>
            </a:r>
            <a:r>
              <a:rPr lang="en-ID" sz="2300" dirty="0" err="1"/>
              <a:t>antar</a:t>
            </a:r>
            <a:r>
              <a:rPr lang="en-ID" sz="2300" dirty="0"/>
              <a:t> </a:t>
            </a:r>
            <a:r>
              <a:rPr lang="en-ID" sz="2300" dirty="0" err="1"/>
              <a:t>perusahaan</a:t>
            </a:r>
            <a:r>
              <a:rPr lang="en-ID" sz="2300" dirty="0"/>
              <a:t> </a:t>
            </a:r>
            <a:r>
              <a:rPr lang="en-ID" sz="2300" dirty="0" err="1"/>
              <a:t>dapat</a:t>
            </a:r>
            <a:r>
              <a:rPr lang="en-ID" sz="2300" dirty="0"/>
              <a:t> </a:t>
            </a:r>
            <a:r>
              <a:rPr lang="en-ID" sz="2300" dirty="0" err="1"/>
              <a:t>diambil</a:t>
            </a:r>
            <a:r>
              <a:rPr lang="en-ID" sz="2300" dirty="0"/>
              <a:t> </a:t>
            </a:r>
            <a:r>
              <a:rPr lang="en-ID" sz="2300" dirty="0" err="1"/>
              <a:t>alih</a:t>
            </a:r>
            <a:r>
              <a:rPr lang="en-ID" sz="2300" dirty="0"/>
              <a:t> oleh negara yang </a:t>
            </a:r>
            <a:r>
              <a:rPr lang="en-ID" sz="2300" dirty="0" err="1"/>
              <a:t>bersangkutan</a:t>
            </a:r>
            <a:r>
              <a:rPr lang="en-ID" sz="2300" dirty="0"/>
              <a:t> dan </a:t>
            </a:r>
            <a:r>
              <a:rPr lang="en-ID" sz="2300" i="1" dirty="0"/>
              <a:t>WTO </a:t>
            </a:r>
            <a:r>
              <a:rPr lang="en-ID" sz="2300" dirty="0" err="1"/>
              <a:t>berhak</a:t>
            </a:r>
            <a:r>
              <a:rPr lang="en-ID" sz="2300" dirty="0"/>
              <a:t> </a:t>
            </a:r>
            <a:r>
              <a:rPr lang="en-ID" sz="2300" dirty="0" err="1"/>
              <a:t>menjatuhkan</a:t>
            </a:r>
            <a:r>
              <a:rPr lang="en-ID" sz="2300" dirty="0"/>
              <a:t> </a:t>
            </a:r>
            <a:r>
              <a:rPr lang="en-ID" sz="2300" dirty="0" err="1"/>
              <a:t>sanksi</a:t>
            </a:r>
            <a:r>
              <a:rPr lang="en-ID" sz="2300" dirty="0"/>
              <a:t> </a:t>
            </a:r>
            <a:r>
              <a:rPr lang="en-ID" sz="2300" dirty="0" err="1"/>
              <a:t>berdasarkan</a:t>
            </a:r>
            <a:r>
              <a:rPr lang="en-ID" sz="2300" dirty="0"/>
              <a:t> </a:t>
            </a:r>
            <a:r>
              <a:rPr lang="en-ID" sz="2300" dirty="0" err="1"/>
              <a:t>argumentasi</a:t>
            </a:r>
            <a:r>
              <a:rPr lang="en-ID" sz="2300" dirty="0"/>
              <a:t> negara-negara yang </a:t>
            </a:r>
            <a:r>
              <a:rPr lang="en-ID" sz="2300" dirty="0" err="1"/>
              <a:t>bersengketa</a:t>
            </a:r>
            <a:r>
              <a:rPr lang="en-ID" sz="23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197507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D955C2-CA3F-4356-AE2F-4322EF1B8105}"/>
              </a:ext>
            </a:extLst>
          </p:cNvPr>
          <p:cNvSpPr txBox="1"/>
          <p:nvPr/>
        </p:nvSpPr>
        <p:spPr>
          <a:xfrm>
            <a:off x="233864" y="1129634"/>
            <a:ext cx="1014203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D" sz="2400" b="1" dirty="0"/>
              <a:t>Sejarah </a:t>
            </a:r>
            <a:r>
              <a:rPr lang="en-ID" sz="2400" b="1" dirty="0" err="1"/>
              <a:t>Singkat</a:t>
            </a:r>
            <a:r>
              <a:rPr lang="en-ID" sz="2400" b="1" dirty="0"/>
              <a:t> </a:t>
            </a:r>
            <a:r>
              <a:rPr lang="en-ID" sz="2400" b="1" dirty="0" err="1"/>
              <a:t>Hak</a:t>
            </a:r>
            <a:r>
              <a:rPr lang="en-ID" sz="2400" b="1" dirty="0"/>
              <a:t> </a:t>
            </a:r>
            <a:r>
              <a:rPr lang="en-ID" sz="2400" b="1" dirty="0" err="1"/>
              <a:t>Kekayaan</a:t>
            </a:r>
            <a:r>
              <a:rPr lang="en-ID" sz="2400" b="1" dirty="0"/>
              <a:t> </a:t>
            </a:r>
            <a:r>
              <a:rPr lang="en-ID" sz="2400" b="1" dirty="0" err="1"/>
              <a:t>Intelektual</a:t>
            </a:r>
            <a:r>
              <a:rPr lang="en-ID" sz="2400" b="1" dirty="0"/>
              <a:t>  </a:t>
            </a:r>
          </a:p>
          <a:p>
            <a:pPr algn="just"/>
            <a:r>
              <a:rPr lang="en-ID" sz="2400" b="1" dirty="0"/>
              <a:t> </a:t>
            </a:r>
            <a:endParaRPr lang="en-ID" sz="2400" dirty="0"/>
          </a:p>
          <a:p>
            <a:pPr algn="just"/>
            <a:r>
              <a:rPr lang="en-ID" sz="2400" dirty="0" err="1"/>
              <a:t>Sejalan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TRIPs, </a:t>
            </a:r>
            <a:r>
              <a:rPr lang="en-ID" sz="2400" dirty="0" err="1"/>
              <a:t>Pemerintah</a:t>
            </a:r>
            <a:r>
              <a:rPr lang="en-ID" sz="2400" dirty="0"/>
              <a:t> Indonesia juga </a:t>
            </a:r>
            <a:r>
              <a:rPr lang="en-ID" sz="2400" dirty="0" err="1"/>
              <a:t>telah</a:t>
            </a:r>
            <a:r>
              <a:rPr lang="en-ID" sz="2400" dirty="0"/>
              <a:t> </a:t>
            </a:r>
            <a:r>
              <a:rPr lang="en-ID" sz="2400" dirty="0" err="1"/>
              <a:t>meratifikasi</a:t>
            </a:r>
            <a:r>
              <a:rPr lang="en-ID" sz="2400" dirty="0"/>
              <a:t> </a:t>
            </a:r>
            <a:r>
              <a:rPr lang="en-ID" sz="2400" dirty="0" err="1"/>
              <a:t>konvensi</a:t>
            </a:r>
            <a:r>
              <a:rPr lang="en-ID" sz="2400" dirty="0"/>
              <a:t> </a:t>
            </a:r>
            <a:r>
              <a:rPr lang="en-ID" sz="2400" dirty="0" err="1"/>
              <a:t>Internasional</a:t>
            </a:r>
            <a:r>
              <a:rPr lang="en-ID" sz="2400" dirty="0"/>
              <a:t> di </a:t>
            </a:r>
            <a:r>
              <a:rPr lang="en-ID" sz="2400" dirty="0" err="1"/>
              <a:t>bidang</a:t>
            </a:r>
            <a:r>
              <a:rPr lang="en-ID" sz="2400" dirty="0"/>
              <a:t> </a:t>
            </a:r>
            <a:r>
              <a:rPr lang="en-ID" sz="2400" dirty="0" err="1"/>
              <a:t>HaKI</a:t>
            </a:r>
            <a:r>
              <a:rPr lang="en-ID" sz="2400" dirty="0"/>
              <a:t>, </a:t>
            </a:r>
            <a:r>
              <a:rPr lang="en-ID" sz="2400" dirty="0" err="1"/>
              <a:t>yaitu</a:t>
            </a:r>
            <a:r>
              <a:rPr lang="en-ID" sz="2400" dirty="0"/>
              <a:t>: </a:t>
            </a:r>
          </a:p>
          <a:p>
            <a:pPr algn="just"/>
            <a:endParaRPr lang="en-ID" sz="2400" dirty="0"/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D" sz="2400" i="1" dirty="0"/>
              <a:t>Paris Convention for the protection of Industrial Property and Convention Establishing the World Intellectual Property Organizations</a:t>
            </a:r>
            <a:r>
              <a:rPr lang="en-ID" sz="2400" dirty="0"/>
              <a:t>,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Keppres</a:t>
            </a:r>
            <a:r>
              <a:rPr lang="en-ID" sz="2400" dirty="0"/>
              <a:t> No. 15 </a:t>
            </a:r>
            <a:r>
              <a:rPr lang="en-ID" sz="2400" dirty="0" err="1"/>
              <a:t>Tahun</a:t>
            </a:r>
            <a:r>
              <a:rPr lang="en-ID" sz="2400" dirty="0"/>
              <a:t> 1997 </a:t>
            </a:r>
            <a:r>
              <a:rPr lang="en-ID" sz="2400" dirty="0" err="1"/>
              <a:t>tentang</a:t>
            </a:r>
            <a:r>
              <a:rPr lang="en-ID" sz="2400" dirty="0"/>
              <a:t> </a:t>
            </a:r>
            <a:r>
              <a:rPr lang="en-ID" sz="2400" dirty="0" err="1"/>
              <a:t>perubahan</a:t>
            </a:r>
            <a:r>
              <a:rPr lang="en-ID" sz="2400" dirty="0"/>
              <a:t> </a:t>
            </a:r>
            <a:r>
              <a:rPr lang="en-ID" sz="2400" dirty="0" err="1"/>
              <a:t>Keppres</a:t>
            </a:r>
            <a:r>
              <a:rPr lang="en-ID" sz="2400" dirty="0"/>
              <a:t> No. 24 </a:t>
            </a:r>
            <a:r>
              <a:rPr lang="en-ID" sz="2400" dirty="0" err="1"/>
              <a:t>Tahun</a:t>
            </a:r>
            <a:r>
              <a:rPr lang="en-ID" sz="2400" dirty="0"/>
              <a:t> 1979 </a:t>
            </a:r>
          </a:p>
          <a:p>
            <a:pPr marL="342900" lvl="0" indent="-342900" algn="just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D" sz="2400" i="1" dirty="0"/>
              <a:t>Patent Cooperation Treaty (PCT) and Regulation under the PCT,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Keppres</a:t>
            </a:r>
            <a:r>
              <a:rPr lang="en-ID" sz="2400" dirty="0"/>
              <a:t> No. 16 </a:t>
            </a:r>
            <a:r>
              <a:rPr lang="en-ID" sz="2400" dirty="0" err="1"/>
              <a:t>Tahun</a:t>
            </a:r>
            <a:r>
              <a:rPr lang="en-ID" sz="2400" dirty="0"/>
              <a:t> 1997 </a:t>
            </a:r>
          </a:p>
          <a:p>
            <a:pPr marL="342900" lvl="0" indent="-342900" algn="just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D" sz="2400" i="1" dirty="0"/>
              <a:t>Trademark Law Treaty (TML)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Keppres</a:t>
            </a:r>
            <a:r>
              <a:rPr lang="en-ID" sz="2400" dirty="0"/>
              <a:t> No. 17 </a:t>
            </a:r>
            <a:r>
              <a:rPr lang="en-ID" sz="2400" dirty="0" err="1"/>
              <a:t>Tahun</a:t>
            </a:r>
            <a:r>
              <a:rPr lang="en-ID" sz="2400" dirty="0"/>
              <a:t> 1997 </a:t>
            </a:r>
          </a:p>
          <a:p>
            <a:pPr marL="342900" lvl="0" indent="-342900" algn="just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D" sz="2400" i="1" dirty="0"/>
              <a:t>Bern Convention for the Protection of Literary and Artistic Works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Keppres</a:t>
            </a:r>
            <a:r>
              <a:rPr lang="en-ID" sz="2400" dirty="0"/>
              <a:t> No. 18 </a:t>
            </a:r>
            <a:r>
              <a:rPr lang="en-ID" sz="2400" dirty="0" err="1"/>
              <a:t>Tahun</a:t>
            </a:r>
            <a:r>
              <a:rPr lang="en-ID" sz="2400" dirty="0"/>
              <a:t> 1997 </a:t>
            </a:r>
          </a:p>
          <a:p>
            <a:pPr marL="342900" lvl="0" indent="-342900" algn="just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D" sz="2400" i="1" dirty="0"/>
              <a:t>WIPO Copyrights Treaty (WCT)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Keppres</a:t>
            </a:r>
            <a:r>
              <a:rPr lang="en-ID" sz="2400" dirty="0"/>
              <a:t> No. 19 </a:t>
            </a:r>
            <a:r>
              <a:rPr lang="en-ID" sz="2400" dirty="0" err="1"/>
              <a:t>Tahun</a:t>
            </a:r>
            <a:r>
              <a:rPr lang="en-ID" sz="2400" dirty="0"/>
              <a:t> 1997 </a:t>
            </a:r>
          </a:p>
        </p:txBody>
      </p:sp>
    </p:spTree>
    <p:extLst>
      <p:ext uri="{BB962C8B-B14F-4D97-AF65-F5344CB8AC3E}">
        <p14:creationId xmlns:p14="http://schemas.microsoft.com/office/powerpoint/2010/main" val="41421368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D955C2-CA3F-4356-AE2F-4322EF1B8105}"/>
              </a:ext>
            </a:extLst>
          </p:cNvPr>
          <p:cNvSpPr txBox="1"/>
          <p:nvPr/>
        </p:nvSpPr>
        <p:spPr>
          <a:xfrm>
            <a:off x="233864" y="1129634"/>
            <a:ext cx="101420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D" sz="2400" b="1" dirty="0"/>
              <a:t>Sejarah </a:t>
            </a:r>
            <a:r>
              <a:rPr lang="en-ID" sz="2400" b="1" dirty="0" err="1"/>
              <a:t>Hak</a:t>
            </a:r>
            <a:r>
              <a:rPr lang="en-ID" sz="2400" b="1" dirty="0"/>
              <a:t> </a:t>
            </a:r>
            <a:r>
              <a:rPr lang="en-ID" sz="2400" b="1" dirty="0" err="1"/>
              <a:t>Kekayaan</a:t>
            </a:r>
            <a:r>
              <a:rPr lang="en-ID" sz="2400" b="1" dirty="0"/>
              <a:t> </a:t>
            </a:r>
            <a:r>
              <a:rPr lang="en-ID" sz="2400" b="1" dirty="0" err="1"/>
              <a:t>Intelektual</a:t>
            </a:r>
            <a:r>
              <a:rPr lang="en-ID" sz="2400" b="1" dirty="0"/>
              <a:t> di Indonesia  </a:t>
            </a:r>
          </a:p>
          <a:p>
            <a:pPr algn="just"/>
            <a:r>
              <a:rPr lang="en-ID" sz="2400" b="1" dirty="0"/>
              <a:t> </a:t>
            </a:r>
            <a:endParaRPr lang="en-ID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400" dirty="0" err="1"/>
              <a:t>Peraturan</a:t>
            </a:r>
            <a:r>
              <a:rPr lang="en-ID" sz="2400" dirty="0"/>
              <a:t> </a:t>
            </a:r>
            <a:r>
              <a:rPr lang="en-ID" sz="2400" dirty="0" err="1"/>
              <a:t>perundang-undangan</a:t>
            </a:r>
            <a:r>
              <a:rPr lang="en-ID" sz="2400" dirty="0"/>
              <a:t> di </a:t>
            </a:r>
            <a:r>
              <a:rPr lang="en-ID" sz="2400" dirty="0" err="1"/>
              <a:t>bidang</a:t>
            </a:r>
            <a:r>
              <a:rPr lang="en-ID" sz="2400" dirty="0"/>
              <a:t> HKI di Indonesia </a:t>
            </a:r>
            <a:r>
              <a:rPr lang="en-ID" sz="2400" dirty="0" err="1"/>
              <a:t>telah</a:t>
            </a:r>
            <a:r>
              <a:rPr lang="en-ID" sz="2400" dirty="0"/>
              <a:t> </a:t>
            </a:r>
            <a:r>
              <a:rPr lang="en-ID" sz="2400" dirty="0" err="1"/>
              <a:t>ada</a:t>
            </a:r>
            <a:r>
              <a:rPr lang="en-ID" sz="2400" dirty="0"/>
              <a:t> </a:t>
            </a:r>
            <a:r>
              <a:rPr lang="en-ID" sz="2400" dirty="0" err="1"/>
              <a:t>sejak</a:t>
            </a:r>
            <a:r>
              <a:rPr lang="en-ID" sz="2400" dirty="0"/>
              <a:t> </a:t>
            </a:r>
            <a:r>
              <a:rPr lang="en-ID" sz="2400" dirty="0" err="1"/>
              <a:t>tahun</a:t>
            </a:r>
            <a:r>
              <a:rPr lang="en-ID" sz="2400" dirty="0"/>
              <a:t> 1840-an.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400" dirty="0" err="1"/>
              <a:t>Pemerintah</a:t>
            </a:r>
            <a:r>
              <a:rPr lang="en-ID" sz="2400" dirty="0"/>
              <a:t> </a:t>
            </a:r>
            <a:r>
              <a:rPr lang="en-ID" sz="2400" dirty="0" err="1"/>
              <a:t>Kolonial</a:t>
            </a:r>
            <a:r>
              <a:rPr lang="en-ID" sz="2400" dirty="0"/>
              <a:t> </a:t>
            </a:r>
            <a:r>
              <a:rPr lang="en-ID" sz="2400" dirty="0" err="1"/>
              <a:t>Belanda</a:t>
            </a:r>
            <a:r>
              <a:rPr lang="en-ID" sz="2400" dirty="0"/>
              <a:t> </a:t>
            </a:r>
            <a:r>
              <a:rPr lang="en-ID" sz="2400" dirty="0" err="1"/>
              <a:t>memperkenalkan</a:t>
            </a:r>
            <a:r>
              <a:rPr lang="en-ID" sz="2400" dirty="0"/>
              <a:t> </a:t>
            </a:r>
            <a:r>
              <a:rPr lang="en-ID" sz="2400" dirty="0" err="1"/>
              <a:t>undang-undang</a:t>
            </a:r>
            <a:r>
              <a:rPr lang="en-ID" sz="2400" dirty="0"/>
              <a:t> </a:t>
            </a:r>
            <a:r>
              <a:rPr lang="en-ID" sz="2400" dirty="0" err="1"/>
              <a:t>pertama</a:t>
            </a:r>
            <a:r>
              <a:rPr lang="en-ID" sz="2400" dirty="0"/>
              <a:t> </a:t>
            </a:r>
            <a:r>
              <a:rPr lang="en-ID" sz="2400" dirty="0" err="1"/>
              <a:t>mengenai</a:t>
            </a:r>
            <a:r>
              <a:rPr lang="en-ID" sz="2400" dirty="0"/>
              <a:t> </a:t>
            </a:r>
            <a:r>
              <a:rPr lang="en-ID" sz="2400" dirty="0" err="1"/>
              <a:t>perlindungan</a:t>
            </a:r>
            <a:r>
              <a:rPr lang="en-ID" sz="2400" dirty="0"/>
              <a:t> HKI pada </a:t>
            </a:r>
            <a:r>
              <a:rPr lang="en-ID" sz="2400" dirty="0" err="1"/>
              <a:t>tahun</a:t>
            </a:r>
            <a:r>
              <a:rPr lang="en-ID" sz="2400" dirty="0"/>
              <a:t> 1844. </a:t>
            </a:r>
            <a:r>
              <a:rPr lang="en-ID" sz="2400" dirty="0" err="1"/>
              <a:t>Selanjutnya</a:t>
            </a:r>
            <a:r>
              <a:rPr lang="en-ID" sz="2400" dirty="0"/>
              <a:t>, </a:t>
            </a:r>
            <a:r>
              <a:rPr lang="en-ID" sz="2400" dirty="0" err="1"/>
              <a:t>Pemerintah</a:t>
            </a:r>
            <a:r>
              <a:rPr lang="en-ID" sz="2400" dirty="0"/>
              <a:t> </a:t>
            </a:r>
            <a:r>
              <a:rPr lang="en-ID" sz="2400" dirty="0" err="1"/>
              <a:t>Belanda</a:t>
            </a:r>
            <a:r>
              <a:rPr lang="en-ID" sz="2400" dirty="0"/>
              <a:t> </a:t>
            </a:r>
            <a:r>
              <a:rPr lang="en-ID" sz="2400" dirty="0" err="1"/>
              <a:t>mengundangkan</a:t>
            </a:r>
            <a:r>
              <a:rPr lang="en-ID" sz="2400" dirty="0"/>
              <a:t> UU </a:t>
            </a:r>
            <a:r>
              <a:rPr lang="en-ID" sz="2400" dirty="0" err="1"/>
              <a:t>Merek</a:t>
            </a:r>
            <a:r>
              <a:rPr lang="en-ID" sz="2400" dirty="0"/>
              <a:t> (1885), UU Paten (1910), dan UU </a:t>
            </a:r>
            <a:r>
              <a:rPr lang="en-ID" sz="2400" dirty="0" err="1"/>
              <a:t>Hak</a:t>
            </a:r>
            <a:r>
              <a:rPr lang="en-ID" sz="2400" dirty="0"/>
              <a:t> </a:t>
            </a:r>
            <a:r>
              <a:rPr lang="en-ID" sz="2400" dirty="0" err="1"/>
              <a:t>Cipta</a:t>
            </a:r>
            <a:r>
              <a:rPr lang="en-ID" sz="2400" dirty="0"/>
              <a:t> (1912).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400" dirty="0"/>
              <a:t>Indonesia yang pada </a:t>
            </a:r>
            <a:r>
              <a:rPr lang="en-ID" sz="2400" dirty="0" err="1"/>
              <a:t>waktu</a:t>
            </a:r>
            <a:r>
              <a:rPr lang="en-ID" sz="2400" dirty="0"/>
              <a:t> </a:t>
            </a:r>
            <a:r>
              <a:rPr lang="en-ID" sz="2400" dirty="0" err="1"/>
              <a:t>itu</a:t>
            </a:r>
            <a:r>
              <a:rPr lang="en-ID" sz="2400" dirty="0"/>
              <a:t> </a:t>
            </a:r>
            <a:r>
              <a:rPr lang="en-ID" sz="2400" dirty="0" err="1"/>
              <a:t>masih</a:t>
            </a:r>
            <a:r>
              <a:rPr lang="en-ID" sz="2400" dirty="0"/>
              <a:t> </a:t>
            </a:r>
            <a:r>
              <a:rPr lang="en-ID" sz="2400" dirty="0" err="1"/>
              <a:t>bernama</a:t>
            </a:r>
            <a:r>
              <a:rPr lang="en-ID" sz="2400" dirty="0"/>
              <a:t> Netherlands East-Indies </a:t>
            </a:r>
            <a:r>
              <a:rPr lang="en-ID" sz="2400" dirty="0" err="1"/>
              <a:t>telah</a:t>
            </a:r>
            <a:r>
              <a:rPr lang="en-ID" sz="2400" dirty="0"/>
              <a:t> </a:t>
            </a:r>
            <a:r>
              <a:rPr lang="en-ID" sz="2400" dirty="0" err="1"/>
              <a:t>menjadi</a:t>
            </a:r>
            <a:r>
              <a:rPr lang="en-ID" sz="2400" dirty="0"/>
              <a:t> </a:t>
            </a:r>
            <a:r>
              <a:rPr lang="en-ID" sz="2400" dirty="0" err="1"/>
              <a:t>anggota</a:t>
            </a:r>
            <a:r>
              <a:rPr lang="en-ID" sz="2400" dirty="0"/>
              <a:t> </a:t>
            </a:r>
            <a:r>
              <a:rPr lang="en-ID" sz="2400" i="1" dirty="0"/>
              <a:t>Paris Convention for the Protection of Industrial Property</a:t>
            </a:r>
            <a:r>
              <a:rPr lang="en-ID" sz="2400" dirty="0"/>
              <a:t> </a:t>
            </a:r>
            <a:r>
              <a:rPr lang="en-ID" sz="2400" dirty="0" err="1"/>
              <a:t>sejak</a:t>
            </a:r>
            <a:r>
              <a:rPr lang="en-ID" sz="2400" dirty="0"/>
              <a:t> </a:t>
            </a:r>
            <a:r>
              <a:rPr lang="en-ID" sz="2400" dirty="0" err="1"/>
              <a:t>tahun</a:t>
            </a:r>
            <a:r>
              <a:rPr lang="en-ID" sz="2400" dirty="0"/>
              <a:t> 1888 dan </a:t>
            </a:r>
            <a:r>
              <a:rPr lang="en-ID" sz="2400" dirty="0" err="1"/>
              <a:t>anggota</a:t>
            </a:r>
            <a:r>
              <a:rPr lang="en-ID" sz="2400" dirty="0"/>
              <a:t> </a:t>
            </a:r>
            <a:r>
              <a:rPr lang="en-ID" sz="2400" i="1" dirty="0"/>
              <a:t>Berne Convention for the Protection of Literary and </a:t>
            </a:r>
            <a:r>
              <a:rPr lang="en-ID" sz="2400" i="1" dirty="0" err="1"/>
              <a:t>Aristic</a:t>
            </a:r>
            <a:r>
              <a:rPr lang="en-ID" sz="2400" i="1" dirty="0"/>
              <a:t> Works</a:t>
            </a:r>
            <a:r>
              <a:rPr lang="en-ID" sz="2400" dirty="0"/>
              <a:t> </a:t>
            </a:r>
            <a:r>
              <a:rPr lang="en-ID" sz="2400" dirty="0" err="1"/>
              <a:t>sejak</a:t>
            </a:r>
            <a:r>
              <a:rPr lang="en-ID" sz="2400" dirty="0"/>
              <a:t> </a:t>
            </a:r>
            <a:r>
              <a:rPr lang="en-ID" sz="2400" dirty="0" err="1"/>
              <a:t>tahun</a:t>
            </a:r>
            <a:r>
              <a:rPr lang="en-ID" sz="2400" dirty="0"/>
              <a:t> 1914.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ID" sz="2400" dirty="0"/>
              <a:t>Pada </a:t>
            </a:r>
            <a:r>
              <a:rPr lang="en-ID" sz="2400" dirty="0" err="1"/>
              <a:t>jaman</a:t>
            </a:r>
            <a:r>
              <a:rPr lang="en-ID" sz="2400" dirty="0"/>
              <a:t> </a:t>
            </a:r>
            <a:r>
              <a:rPr lang="en-ID" sz="2400" dirty="0" err="1"/>
              <a:t>pendudukan</a:t>
            </a:r>
            <a:r>
              <a:rPr lang="en-ID" sz="2400" dirty="0"/>
              <a:t> </a:t>
            </a:r>
            <a:r>
              <a:rPr lang="en-ID" sz="2400" dirty="0" err="1"/>
              <a:t>Jepang</a:t>
            </a:r>
            <a:r>
              <a:rPr lang="en-ID" sz="2400" dirty="0"/>
              <a:t> </a:t>
            </a:r>
            <a:r>
              <a:rPr lang="en-ID" sz="2400" dirty="0" err="1"/>
              <a:t>yaitu</a:t>
            </a:r>
            <a:r>
              <a:rPr lang="en-ID" sz="2400" dirty="0"/>
              <a:t> </a:t>
            </a:r>
            <a:r>
              <a:rPr lang="en-ID" sz="2400" dirty="0" err="1"/>
              <a:t>tahun</a:t>
            </a:r>
            <a:r>
              <a:rPr lang="en-ID" sz="2400" dirty="0"/>
              <a:t> 1942 </a:t>
            </a:r>
            <a:r>
              <a:rPr lang="en-ID" sz="2400" dirty="0" err="1"/>
              <a:t>s.d.</a:t>
            </a:r>
            <a:r>
              <a:rPr lang="en-ID" sz="2400" dirty="0"/>
              <a:t> 1945, </a:t>
            </a:r>
            <a:r>
              <a:rPr lang="en-ID" sz="2400" dirty="0" err="1"/>
              <a:t>semua</a:t>
            </a:r>
            <a:r>
              <a:rPr lang="en-ID" sz="2400" dirty="0"/>
              <a:t> </a:t>
            </a:r>
            <a:r>
              <a:rPr lang="en-ID" sz="2400" dirty="0" err="1"/>
              <a:t>peraturan</a:t>
            </a:r>
            <a:r>
              <a:rPr lang="en-ID" sz="2400" dirty="0"/>
              <a:t> </a:t>
            </a:r>
            <a:r>
              <a:rPr lang="en-ID" sz="2400" dirty="0" err="1"/>
              <a:t>perundang-undangan</a:t>
            </a:r>
            <a:r>
              <a:rPr lang="en-ID" sz="2400" dirty="0"/>
              <a:t> di </a:t>
            </a:r>
            <a:r>
              <a:rPr lang="en-ID" sz="2400" dirty="0" err="1"/>
              <a:t>bidang</a:t>
            </a:r>
            <a:r>
              <a:rPr lang="en-ID" sz="2400" dirty="0"/>
              <a:t> HKI </a:t>
            </a:r>
            <a:r>
              <a:rPr lang="en-ID" sz="2400" dirty="0" err="1"/>
              <a:t>tersebut</a:t>
            </a:r>
            <a:r>
              <a:rPr lang="en-ID" sz="2400" dirty="0"/>
              <a:t> </a:t>
            </a:r>
            <a:r>
              <a:rPr lang="en-ID" sz="2400" dirty="0" err="1"/>
              <a:t>tetap</a:t>
            </a:r>
            <a:r>
              <a:rPr lang="en-ID" sz="2400" dirty="0"/>
              <a:t> </a:t>
            </a:r>
            <a:r>
              <a:rPr lang="en-ID" sz="2400" dirty="0" err="1"/>
              <a:t>berlaku</a:t>
            </a:r>
            <a:r>
              <a:rPr lang="en-ID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96315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575E586-725F-4CB9-A00F-664F57DB58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tabLst>
                <a:tab pos="5375275" algn="l"/>
              </a:tabLst>
            </a:pPr>
            <a:r>
              <a:rPr lang="en-US" sz="4500" dirty="0"/>
              <a:t>SELAMAT BELAJAR</a:t>
            </a:r>
            <a:endParaRPr lang="en-ID" sz="4500" dirty="0"/>
          </a:p>
        </p:txBody>
      </p:sp>
    </p:spTree>
    <p:extLst>
      <p:ext uri="{BB962C8B-B14F-4D97-AF65-F5344CB8AC3E}">
        <p14:creationId xmlns:p14="http://schemas.microsoft.com/office/powerpoint/2010/main" val="1728364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D955C2-CA3F-4356-AE2F-4322EF1B8105}"/>
              </a:ext>
            </a:extLst>
          </p:cNvPr>
          <p:cNvSpPr txBox="1"/>
          <p:nvPr/>
        </p:nvSpPr>
        <p:spPr>
          <a:xfrm>
            <a:off x="233864" y="999745"/>
            <a:ext cx="9873304" cy="5204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/>
          </a:p>
          <a:p>
            <a:r>
              <a:rPr lang="en-US" sz="3200" b="1" dirty="0"/>
              <a:t>PENGATURAN HKI DI INDONESIA</a:t>
            </a:r>
          </a:p>
          <a:p>
            <a:endParaRPr lang="en-US" sz="3200" dirty="0"/>
          </a:p>
          <a:p>
            <a:pPr marL="285750" indent="-28575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D" sz="2400" dirty="0" err="1"/>
              <a:t>Hak</a:t>
            </a:r>
            <a:r>
              <a:rPr lang="en-ID" sz="2400" dirty="0"/>
              <a:t> </a:t>
            </a:r>
            <a:r>
              <a:rPr lang="en-ID" sz="2400" dirty="0" err="1"/>
              <a:t>Cipta</a:t>
            </a:r>
            <a:r>
              <a:rPr lang="en-ID" sz="2400" dirty="0"/>
              <a:t> (UU No. 19 </a:t>
            </a:r>
            <a:r>
              <a:rPr lang="en-ID" sz="2400" dirty="0" err="1"/>
              <a:t>Tahun</a:t>
            </a:r>
            <a:r>
              <a:rPr lang="en-ID" sz="2400" dirty="0"/>
              <a:t> 2002), </a:t>
            </a:r>
          </a:p>
          <a:p>
            <a:pPr marL="285750" indent="-28575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D" sz="2400" dirty="0" err="1"/>
              <a:t>Hak</a:t>
            </a:r>
            <a:r>
              <a:rPr lang="en-ID" sz="2400" dirty="0"/>
              <a:t> Paten (UU no. 14 </a:t>
            </a:r>
            <a:r>
              <a:rPr lang="en-ID" sz="2400" dirty="0" err="1"/>
              <a:t>Tahun</a:t>
            </a:r>
            <a:r>
              <a:rPr lang="en-ID" sz="2400" dirty="0"/>
              <a:t> 2001), </a:t>
            </a:r>
          </a:p>
          <a:p>
            <a:pPr marL="285750" indent="-28575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D" sz="2400" dirty="0" err="1"/>
              <a:t>Hak</a:t>
            </a:r>
            <a:r>
              <a:rPr lang="en-ID" sz="2400" dirty="0"/>
              <a:t> </a:t>
            </a:r>
            <a:r>
              <a:rPr lang="en-ID" sz="2400" dirty="0" err="1"/>
              <a:t>Merek</a:t>
            </a:r>
            <a:r>
              <a:rPr lang="en-ID" sz="2400" dirty="0"/>
              <a:t> (UU no. 15 </a:t>
            </a:r>
            <a:r>
              <a:rPr lang="en-ID" sz="2400" dirty="0" err="1"/>
              <a:t>Tahun</a:t>
            </a:r>
            <a:r>
              <a:rPr lang="en-ID" sz="2400" dirty="0"/>
              <a:t> 2001), </a:t>
            </a:r>
          </a:p>
          <a:p>
            <a:pPr marL="285750" indent="-28575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D" sz="2400" dirty="0" err="1"/>
              <a:t>Perlindungan</a:t>
            </a:r>
            <a:r>
              <a:rPr lang="en-ID" sz="2400" dirty="0"/>
              <a:t> </a:t>
            </a:r>
            <a:r>
              <a:rPr lang="en-ID" sz="2400" dirty="0" err="1"/>
              <a:t>Varietas</a:t>
            </a:r>
            <a:r>
              <a:rPr lang="en-ID" sz="2400" dirty="0"/>
              <a:t> </a:t>
            </a:r>
            <a:r>
              <a:rPr lang="en-ID" sz="2400" dirty="0" err="1"/>
              <a:t>Tanaman</a:t>
            </a:r>
            <a:r>
              <a:rPr lang="en-ID" sz="2400" dirty="0"/>
              <a:t> ( UU no. 29 </a:t>
            </a:r>
            <a:r>
              <a:rPr lang="en-ID" sz="2400" dirty="0" err="1"/>
              <a:t>Tahun</a:t>
            </a:r>
            <a:r>
              <a:rPr lang="en-ID" sz="2400" dirty="0"/>
              <a:t> 2000), </a:t>
            </a:r>
          </a:p>
          <a:p>
            <a:pPr marL="285750" indent="-28575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D" sz="2400" dirty="0" err="1"/>
              <a:t>Rahasia</a:t>
            </a:r>
            <a:r>
              <a:rPr lang="en-ID" sz="2400" dirty="0"/>
              <a:t> </a:t>
            </a:r>
            <a:r>
              <a:rPr lang="en-ID" sz="2400" dirty="0" err="1"/>
              <a:t>Dagang</a:t>
            </a:r>
            <a:r>
              <a:rPr lang="en-ID" sz="2400" dirty="0"/>
              <a:t> ( UU no. 30 </a:t>
            </a:r>
            <a:r>
              <a:rPr lang="en-ID" sz="2400" dirty="0" err="1"/>
              <a:t>Tahun</a:t>
            </a:r>
            <a:r>
              <a:rPr lang="en-ID" sz="2400" dirty="0"/>
              <a:t> 2000), </a:t>
            </a:r>
          </a:p>
          <a:p>
            <a:pPr marL="285750" indent="-28575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D" sz="2400" dirty="0" err="1"/>
              <a:t>Desain</a:t>
            </a:r>
            <a:r>
              <a:rPr lang="en-ID" sz="2400" dirty="0"/>
              <a:t> </a:t>
            </a:r>
            <a:r>
              <a:rPr lang="en-ID" sz="2400" dirty="0" err="1"/>
              <a:t>Industri</a:t>
            </a:r>
            <a:r>
              <a:rPr lang="en-ID" sz="2400" dirty="0"/>
              <a:t> (UU no. 31 </a:t>
            </a:r>
            <a:r>
              <a:rPr lang="en-ID" sz="2400" dirty="0" err="1"/>
              <a:t>Tahun</a:t>
            </a:r>
            <a:r>
              <a:rPr lang="en-ID" sz="2400" dirty="0"/>
              <a:t> 2000), </a:t>
            </a:r>
          </a:p>
          <a:p>
            <a:pPr marL="285750" indent="-28575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D" sz="2400" dirty="0" err="1"/>
              <a:t>Desain</a:t>
            </a:r>
            <a:r>
              <a:rPr lang="en-ID" sz="2400" dirty="0"/>
              <a:t> Tata </a:t>
            </a:r>
            <a:r>
              <a:rPr lang="en-ID" sz="2400" dirty="0" err="1"/>
              <a:t>Letak</a:t>
            </a:r>
            <a:r>
              <a:rPr lang="en-ID" sz="2400" dirty="0"/>
              <a:t> </a:t>
            </a:r>
            <a:r>
              <a:rPr lang="en-ID" sz="2400" dirty="0" err="1"/>
              <a:t>Sirkuit</a:t>
            </a:r>
            <a:r>
              <a:rPr lang="en-ID" sz="2400" dirty="0"/>
              <a:t> </a:t>
            </a:r>
            <a:r>
              <a:rPr lang="en-ID" sz="2400" dirty="0" err="1"/>
              <a:t>Terpadu</a:t>
            </a:r>
            <a:r>
              <a:rPr lang="en-ID" sz="2400" dirty="0"/>
              <a:t> ( UU no. 32 </a:t>
            </a:r>
            <a:r>
              <a:rPr lang="en-ID" sz="2400" dirty="0" err="1"/>
              <a:t>Tahun</a:t>
            </a:r>
            <a:r>
              <a:rPr lang="en-ID" sz="2400" dirty="0"/>
              <a:t> 2000) </a:t>
            </a:r>
          </a:p>
          <a:p>
            <a:pPr marL="285750" indent="-28575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D" sz="2400" dirty="0"/>
              <a:t>Persaingan Usaha </a:t>
            </a:r>
            <a:r>
              <a:rPr lang="en-ID" sz="2400" dirty="0" err="1"/>
              <a:t>Tidak</a:t>
            </a:r>
            <a:r>
              <a:rPr lang="en-ID" sz="2400" dirty="0"/>
              <a:t> </a:t>
            </a:r>
            <a:r>
              <a:rPr lang="en-ID" sz="2400" dirty="0" err="1"/>
              <a:t>Sehat</a:t>
            </a:r>
            <a:r>
              <a:rPr lang="en-ID" sz="2400" dirty="0"/>
              <a:t> dan Anti </a:t>
            </a:r>
            <a:r>
              <a:rPr lang="en-ID" sz="2400" dirty="0" err="1"/>
              <a:t>Monopoli</a:t>
            </a:r>
            <a:r>
              <a:rPr lang="en-ID" sz="2400" dirty="0"/>
              <a:t> ( UU no. 5 </a:t>
            </a:r>
            <a:r>
              <a:rPr lang="en-ID" sz="2400" dirty="0" err="1"/>
              <a:t>Tahun</a:t>
            </a:r>
            <a:r>
              <a:rPr lang="en-ID" sz="2400" dirty="0"/>
              <a:t> 1999).  </a:t>
            </a:r>
          </a:p>
          <a:p>
            <a:pPr marL="285750" indent="-285750" algn="just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D" sz="2400" dirty="0" err="1"/>
              <a:t>Cipta</a:t>
            </a:r>
            <a:r>
              <a:rPr lang="en-ID" sz="2400" dirty="0"/>
              <a:t> </a:t>
            </a:r>
            <a:r>
              <a:rPr lang="en-ID" sz="2400" dirty="0" err="1"/>
              <a:t>Kerja</a:t>
            </a:r>
            <a:r>
              <a:rPr lang="en-ID" sz="2400" dirty="0"/>
              <a:t> (UU No. 11 </a:t>
            </a:r>
            <a:r>
              <a:rPr lang="en-ID" sz="2400" dirty="0" err="1"/>
              <a:t>Tahun</a:t>
            </a:r>
            <a:r>
              <a:rPr lang="en-ID" sz="2400" dirty="0"/>
              <a:t> 2020)</a:t>
            </a:r>
            <a:endParaRPr lang="en-US" sz="6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6178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D955C2-CA3F-4356-AE2F-4322EF1B8105}"/>
              </a:ext>
            </a:extLst>
          </p:cNvPr>
          <p:cNvSpPr txBox="1"/>
          <p:nvPr/>
        </p:nvSpPr>
        <p:spPr>
          <a:xfrm>
            <a:off x="233864" y="999745"/>
            <a:ext cx="987330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3200" b="1" i="1" dirty="0"/>
              <a:t>UNIVERSAL DECLARATION OF HUMAN RIGHT</a:t>
            </a:r>
          </a:p>
          <a:p>
            <a:endParaRPr lang="en-ID" sz="3200" b="1" dirty="0"/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D" sz="2300" dirty="0" err="1"/>
              <a:t>Perlindungan</a:t>
            </a:r>
            <a:r>
              <a:rPr lang="en-ID" sz="2300" dirty="0"/>
              <a:t> </a:t>
            </a:r>
            <a:r>
              <a:rPr lang="en-ID" sz="2300" dirty="0" err="1"/>
              <a:t>terhadap</a:t>
            </a:r>
            <a:r>
              <a:rPr lang="en-ID" sz="2300" dirty="0"/>
              <a:t> </a:t>
            </a:r>
            <a:r>
              <a:rPr lang="en-ID" sz="2300" dirty="0" err="1"/>
              <a:t>karya</a:t>
            </a:r>
            <a:r>
              <a:rPr lang="en-ID" sz="2300" dirty="0"/>
              <a:t> </a:t>
            </a:r>
            <a:r>
              <a:rPr lang="en-ID" sz="2300" dirty="0" err="1"/>
              <a:t>intelektual</a:t>
            </a:r>
            <a:r>
              <a:rPr lang="en-ID" sz="2300" dirty="0"/>
              <a:t> </a:t>
            </a:r>
            <a:r>
              <a:rPr lang="en-ID" sz="2300" dirty="0" err="1"/>
              <a:t>melalui</a:t>
            </a:r>
            <a:r>
              <a:rPr lang="en-ID" sz="2300" dirty="0"/>
              <a:t> HKI </a:t>
            </a:r>
            <a:r>
              <a:rPr lang="en-ID" sz="2300" dirty="0" err="1"/>
              <a:t>ini</a:t>
            </a:r>
            <a:r>
              <a:rPr lang="en-ID" sz="2300" dirty="0"/>
              <a:t> </a:t>
            </a:r>
            <a:r>
              <a:rPr lang="en-ID" sz="2300" dirty="0" err="1"/>
              <a:t>sangat</a:t>
            </a:r>
            <a:r>
              <a:rPr lang="en-ID" sz="2300" dirty="0"/>
              <a:t> </a:t>
            </a:r>
            <a:r>
              <a:rPr lang="en-ID" sz="2300" dirty="0" err="1"/>
              <a:t>penting</a:t>
            </a:r>
            <a:r>
              <a:rPr lang="en-ID" sz="2300" dirty="0"/>
              <a:t> </a:t>
            </a:r>
            <a:r>
              <a:rPr lang="en-ID" sz="2300" dirty="0" err="1"/>
              <a:t>karena</a:t>
            </a:r>
            <a:r>
              <a:rPr lang="en-ID" sz="2300" dirty="0"/>
              <a:t> </a:t>
            </a:r>
            <a:r>
              <a:rPr lang="en-ID" sz="2300" dirty="0" err="1"/>
              <a:t>menyangkut</a:t>
            </a:r>
            <a:r>
              <a:rPr lang="en-ID" sz="2300" dirty="0"/>
              <a:t> </a:t>
            </a:r>
            <a:r>
              <a:rPr lang="en-ID" sz="2300" dirty="0" err="1">
                <a:solidFill>
                  <a:schemeClr val="accent6">
                    <a:lumMod val="75000"/>
                  </a:schemeClr>
                </a:solidFill>
              </a:rPr>
              <a:t>kelangsungan</a:t>
            </a:r>
            <a:r>
              <a:rPr lang="en-ID" sz="23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300" dirty="0" err="1">
                <a:solidFill>
                  <a:schemeClr val="accent6">
                    <a:lumMod val="75000"/>
                  </a:schemeClr>
                </a:solidFill>
              </a:rPr>
              <a:t>hidup</a:t>
            </a:r>
            <a:r>
              <a:rPr lang="en-ID" sz="23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300" dirty="0" err="1">
                <a:solidFill>
                  <a:schemeClr val="accent6">
                    <a:lumMod val="75000"/>
                  </a:schemeClr>
                </a:solidFill>
              </a:rPr>
              <a:t>dari</a:t>
            </a:r>
            <a:r>
              <a:rPr lang="en-ID" sz="23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300" dirty="0" err="1">
                <a:solidFill>
                  <a:schemeClr val="accent6">
                    <a:lumMod val="75000"/>
                  </a:schemeClr>
                </a:solidFill>
              </a:rPr>
              <a:t>pihak-pihak</a:t>
            </a:r>
            <a:r>
              <a:rPr lang="en-ID" sz="2300" dirty="0"/>
              <a:t> yang </a:t>
            </a:r>
            <a:r>
              <a:rPr lang="en-ID" sz="2300" dirty="0" err="1"/>
              <a:t>berkaitan</a:t>
            </a:r>
            <a:r>
              <a:rPr lang="en-ID" sz="2300" dirty="0"/>
              <a:t> </a:t>
            </a:r>
            <a:r>
              <a:rPr lang="en-ID" sz="2300" dirty="0" err="1"/>
              <a:t>langsung</a:t>
            </a:r>
            <a:r>
              <a:rPr lang="en-ID" sz="2300" dirty="0"/>
              <a:t> </a:t>
            </a:r>
            <a:r>
              <a:rPr lang="en-ID" sz="2300" dirty="0" err="1"/>
              <a:t>ataupun</a:t>
            </a:r>
            <a:r>
              <a:rPr lang="en-ID" sz="2300" dirty="0"/>
              <a:t> </a:t>
            </a:r>
            <a:r>
              <a:rPr lang="en-ID" sz="2300" dirty="0" err="1"/>
              <a:t>tidak</a:t>
            </a:r>
            <a:r>
              <a:rPr lang="en-ID" sz="2300" dirty="0"/>
              <a:t> </a:t>
            </a:r>
            <a:r>
              <a:rPr lang="en-ID" sz="2300" dirty="0" err="1"/>
              <a:t>langsung</a:t>
            </a:r>
            <a:r>
              <a:rPr lang="en-ID" sz="2300" dirty="0"/>
              <a:t> </a:t>
            </a:r>
            <a:r>
              <a:rPr lang="en-ID" sz="2300" dirty="0" err="1"/>
              <a:t>dengan</a:t>
            </a:r>
            <a:r>
              <a:rPr lang="en-ID" sz="2300" dirty="0"/>
              <a:t> HKI, </a:t>
            </a:r>
            <a:r>
              <a:rPr lang="en-ID" sz="2300" dirty="0" err="1"/>
              <a:t>seperti</a:t>
            </a:r>
            <a:r>
              <a:rPr lang="en-ID" sz="2300" dirty="0"/>
              <a:t> </a:t>
            </a:r>
            <a:r>
              <a:rPr lang="en-ID" sz="2300" dirty="0" err="1"/>
              <a:t>pengarang</a:t>
            </a:r>
            <a:r>
              <a:rPr lang="en-ID" sz="2300" dirty="0"/>
              <a:t> </a:t>
            </a:r>
            <a:r>
              <a:rPr lang="en-ID" sz="2300" dirty="0" err="1"/>
              <a:t>buku</a:t>
            </a:r>
            <a:r>
              <a:rPr lang="en-ID" sz="2300" dirty="0"/>
              <a:t>, </a:t>
            </a:r>
            <a:r>
              <a:rPr lang="en-ID" sz="2300" dirty="0" err="1"/>
              <a:t>pengarang</a:t>
            </a:r>
            <a:r>
              <a:rPr lang="en-ID" sz="2300" dirty="0"/>
              <a:t> </a:t>
            </a:r>
            <a:r>
              <a:rPr lang="en-ID" sz="2300" dirty="0" err="1"/>
              <a:t>lagu</a:t>
            </a:r>
            <a:r>
              <a:rPr lang="en-ID" sz="2300" dirty="0"/>
              <a:t>, inventor, </a:t>
            </a:r>
            <a:r>
              <a:rPr lang="en-ID" sz="2300" dirty="0" err="1"/>
              <a:t>pengusaha</a:t>
            </a:r>
            <a:r>
              <a:rPr lang="en-ID" sz="2300" dirty="0"/>
              <a:t> </a:t>
            </a:r>
            <a:r>
              <a:rPr lang="en-ID" sz="2300" dirty="0" err="1"/>
              <a:t>sampai</a:t>
            </a:r>
            <a:r>
              <a:rPr lang="en-ID" sz="2300" dirty="0"/>
              <a:t> </a:t>
            </a:r>
            <a:r>
              <a:rPr lang="en-ID" sz="2300" dirty="0" err="1"/>
              <a:t>dengan</a:t>
            </a:r>
            <a:r>
              <a:rPr lang="en-ID" sz="2300" dirty="0"/>
              <a:t> </a:t>
            </a:r>
            <a:r>
              <a:rPr lang="en-ID" sz="2300" dirty="0" err="1"/>
              <a:t>pembuat</a:t>
            </a:r>
            <a:r>
              <a:rPr lang="en-ID" sz="2300" dirty="0"/>
              <a:t> </a:t>
            </a:r>
            <a:r>
              <a:rPr lang="en-ID" sz="2300" dirty="0" err="1"/>
              <a:t>makanan</a:t>
            </a:r>
            <a:r>
              <a:rPr lang="en-ID" sz="2300" dirty="0"/>
              <a:t> </a:t>
            </a:r>
            <a:r>
              <a:rPr lang="en-ID" sz="2300" dirty="0" err="1"/>
              <a:t>tradisional</a:t>
            </a:r>
            <a:r>
              <a:rPr lang="en-ID" sz="2300" dirty="0"/>
              <a:t> </a:t>
            </a:r>
            <a:r>
              <a:rPr lang="en-ID" sz="2300" dirty="0" err="1"/>
              <a:t>sekalipun</a:t>
            </a:r>
            <a:r>
              <a:rPr lang="en-ID" sz="2300" dirty="0"/>
              <a:t>. 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D" sz="2300" dirty="0" err="1"/>
              <a:t>Sebagai</a:t>
            </a:r>
            <a:r>
              <a:rPr lang="en-ID" sz="2300" dirty="0"/>
              <a:t> </a:t>
            </a:r>
            <a:r>
              <a:rPr lang="en-ID" sz="2300" dirty="0" err="1"/>
              <a:t>Hak</a:t>
            </a:r>
            <a:r>
              <a:rPr lang="en-ID" sz="2300" dirty="0"/>
              <a:t> Dasar, HKI </a:t>
            </a:r>
            <a:r>
              <a:rPr lang="en-ID" sz="2300" dirty="0" err="1"/>
              <a:t>diakui</a:t>
            </a:r>
            <a:r>
              <a:rPr lang="en-ID" sz="2300" dirty="0"/>
              <a:t> </a:t>
            </a:r>
            <a:r>
              <a:rPr lang="en-ID" sz="2300" dirty="0" err="1"/>
              <a:t>kepemilikannya</a:t>
            </a:r>
            <a:r>
              <a:rPr lang="en-ID" sz="2300" dirty="0"/>
              <a:t> </a:t>
            </a:r>
            <a:r>
              <a:rPr lang="en-ID" sz="2300" dirty="0" err="1"/>
              <a:t>sebagai</a:t>
            </a:r>
            <a:r>
              <a:rPr lang="en-ID" sz="2300" dirty="0"/>
              <a:t> </a:t>
            </a:r>
            <a:r>
              <a:rPr lang="en-ID" sz="2300" dirty="0" err="1"/>
              <a:t>Hak</a:t>
            </a:r>
            <a:r>
              <a:rPr lang="en-ID" sz="2300" dirty="0"/>
              <a:t> </a:t>
            </a:r>
            <a:r>
              <a:rPr lang="en-ID" sz="2300" dirty="0" err="1"/>
              <a:t>Asasi</a:t>
            </a:r>
            <a:r>
              <a:rPr lang="en-ID" sz="2300" dirty="0"/>
              <a:t> </a:t>
            </a:r>
            <a:r>
              <a:rPr lang="en-ID" sz="2300" dirty="0" err="1"/>
              <a:t>Manusia</a:t>
            </a:r>
            <a:r>
              <a:rPr lang="en-ID" sz="2300" dirty="0"/>
              <a:t> dan </a:t>
            </a:r>
            <a:r>
              <a:rPr lang="en-ID" sz="2300" dirty="0" err="1"/>
              <a:t>diatur</a:t>
            </a:r>
            <a:r>
              <a:rPr lang="en-ID" sz="2300" dirty="0"/>
              <a:t> </a:t>
            </a:r>
            <a:r>
              <a:rPr lang="en-ID" sz="2300" dirty="0" err="1"/>
              <a:t>dalam</a:t>
            </a:r>
            <a:r>
              <a:rPr lang="en-ID" sz="2300" dirty="0"/>
              <a:t> </a:t>
            </a:r>
            <a:r>
              <a:rPr lang="en-ID" sz="2300" dirty="0" err="1"/>
              <a:t>Pasal</a:t>
            </a:r>
            <a:r>
              <a:rPr lang="en-ID" sz="2300" dirty="0"/>
              <a:t> 27 </a:t>
            </a:r>
            <a:r>
              <a:rPr lang="en-ID" sz="2300" dirty="0" err="1"/>
              <a:t>ayat</a:t>
            </a:r>
            <a:r>
              <a:rPr lang="en-ID" sz="2300" dirty="0"/>
              <a:t> 2 Universal Declaration of Human Right, yang </a:t>
            </a:r>
            <a:r>
              <a:rPr lang="en-ID" sz="2300" dirty="0" err="1"/>
              <a:t>menetapkan</a:t>
            </a:r>
            <a:r>
              <a:rPr lang="en-ID" sz="2300" dirty="0"/>
              <a:t> : “ </a:t>
            </a:r>
            <a:r>
              <a:rPr lang="en-ID" sz="2300" i="1" dirty="0"/>
              <a:t>everyone has the right to the protection of the moral and material interests resulting from any scientific, literary or artistic production of which he is the author”</a:t>
            </a:r>
            <a:r>
              <a:rPr lang="en-ID" sz="2300" dirty="0"/>
              <a:t>. 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D" sz="2300" dirty="0" err="1"/>
              <a:t>Adanya</a:t>
            </a:r>
            <a:r>
              <a:rPr lang="en-ID" sz="2300" dirty="0"/>
              <a:t> </a:t>
            </a:r>
            <a:r>
              <a:rPr lang="en-ID" sz="2300" dirty="0" err="1"/>
              <a:t>pengakuan</a:t>
            </a:r>
            <a:r>
              <a:rPr lang="en-ID" sz="2300" dirty="0"/>
              <a:t> </a:t>
            </a:r>
            <a:r>
              <a:rPr lang="en-ID" sz="2300" dirty="0" err="1"/>
              <a:t>secara</a:t>
            </a:r>
            <a:r>
              <a:rPr lang="en-ID" sz="2300" dirty="0"/>
              <a:t> universal </a:t>
            </a:r>
            <a:r>
              <a:rPr lang="en-ID" sz="2300" dirty="0" err="1"/>
              <a:t>ini</a:t>
            </a:r>
            <a:r>
              <a:rPr lang="en-ID" sz="2300" dirty="0"/>
              <a:t> </a:t>
            </a:r>
            <a:r>
              <a:rPr lang="en-ID" sz="2300" dirty="0" err="1"/>
              <a:t>tidak</a:t>
            </a:r>
            <a:r>
              <a:rPr lang="en-ID" sz="2300" dirty="0"/>
              <a:t> </a:t>
            </a:r>
            <a:r>
              <a:rPr lang="en-ID" sz="2300" dirty="0" err="1"/>
              <a:t>meragukan</a:t>
            </a:r>
            <a:r>
              <a:rPr lang="en-ID" sz="2300" dirty="0"/>
              <a:t> </a:t>
            </a:r>
            <a:r>
              <a:rPr lang="en-ID" sz="2300" dirty="0" err="1"/>
              <a:t>lagi</a:t>
            </a:r>
            <a:r>
              <a:rPr lang="en-ID" sz="2300" dirty="0"/>
              <a:t> </a:t>
            </a:r>
            <a:r>
              <a:rPr lang="en-ID" sz="2300" dirty="0" err="1"/>
              <a:t>bahwa</a:t>
            </a:r>
            <a:r>
              <a:rPr lang="en-ID" sz="2300" dirty="0"/>
              <a:t> </a:t>
            </a:r>
            <a:r>
              <a:rPr lang="en-ID" sz="2300" dirty="0" err="1"/>
              <a:t>setiap</a:t>
            </a:r>
            <a:r>
              <a:rPr lang="en-ID" sz="2300" dirty="0"/>
              <a:t> orang </a:t>
            </a:r>
            <a:r>
              <a:rPr lang="en-ID" sz="2300" dirty="0" err="1"/>
              <a:t>sebagai</a:t>
            </a:r>
            <a:r>
              <a:rPr lang="en-ID" sz="2300" dirty="0"/>
              <a:t> </a:t>
            </a:r>
            <a:r>
              <a:rPr lang="en-ID" sz="2300" dirty="0" err="1"/>
              <a:t>pencipta</a:t>
            </a:r>
            <a:r>
              <a:rPr lang="en-ID" sz="2300" dirty="0"/>
              <a:t> </a:t>
            </a:r>
            <a:r>
              <a:rPr lang="en-ID" sz="2300" dirty="0" err="1"/>
              <a:t>mempunyai</a:t>
            </a:r>
            <a:r>
              <a:rPr lang="en-ID" sz="2300" dirty="0"/>
              <a:t> </a:t>
            </a:r>
            <a:r>
              <a:rPr lang="en-ID" sz="2300" dirty="0" err="1"/>
              <a:t>hak</a:t>
            </a:r>
            <a:r>
              <a:rPr lang="en-ID" sz="2300" dirty="0"/>
              <a:t> </a:t>
            </a:r>
            <a:r>
              <a:rPr lang="en-ID" sz="2300" dirty="0" err="1"/>
              <a:t>untuk</a:t>
            </a:r>
            <a:r>
              <a:rPr lang="en-ID" sz="2300" dirty="0"/>
              <a:t> </a:t>
            </a:r>
            <a:r>
              <a:rPr lang="en-ID" sz="2300" dirty="0" err="1"/>
              <a:t>mendapatkan</a:t>
            </a:r>
            <a:r>
              <a:rPr lang="en-ID" sz="2300" dirty="0"/>
              <a:t> </a:t>
            </a:r>
            <a:r>
              <a:rPr lang="en-ID" sz="2300" dirty="0" err="1"/>
              <a:t>perlindungan</a:t>
            </a:r>
            <a:r>
              <a:rPr lang="en-ID" sz="2300" dirty="0"/>
              <a:t> </a:t>
            </a:r>
            <a:r>
              <a:rPr lang="en-ID" sz="2300" dirty="0" err="1"/>
              <a:t>atas</a:t>
            </a:r>
            <a:r>
              <a:rPr lang="en-ID" sz="2300" dirty="0"/>
              <a:t> </a:t>
            </a:r>
            <a:r>
              <a:rPr lang="en-ID" sz="2300" dirty="0" err="1"/>
              <a:t>hasil</a:t>
            </a:r>
            <a:r>
              <a:rPr lang="en-ID" sz="2300" dirty="0"/>
              <a:t> </a:t>
            </a:r>
            <a:r>
              <a:rPr lang="en-ID" sz="2300" dirty="0" err="1"/>
              <a:t>karya</a:t>
            </a:r>
            <a:r>
              <a:rPr lang="en-ID" sz="2300" dirty="0"/>
              <a:t> </a:t>
            </a:r>
            <a:r>
              <a:rPr lang="en-ID" sz="2300" dirty="0" err="1"/>
              <a:t>intelektualnya</a:t>
            </a:r>
            <a:r>
              <a:rPr lang="en-ID" sz="2300" dirty="0"/>
              <a:t>. </a:t>
            </a:r>
            <a:endParaRPr lang="en-US" sz="23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7914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D955C2-CA3F-4356-AE2F-4322EF1B8105}"/>
              </a:ext>
            </a:extLst>
          </p:cNvPr>
          <p:cNvSpPr txBox="1"/>
          <p:nvPr/>
        </p:nvSpPr>
        <p:spPr>
          <a:xfrm>
            <a:off x="233864" y="999745"/>
            <a:ext cx="987330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</a:t>
            </a:r>
            <a:r>
              <a:rPr lang="en-ID" sz="3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ENGERTIAN HAK KEKAYAAN INTEKTUAL</a:t>
            </a:r>
          </a:p>
          <a:p>
            <a:endParaRPr lang="en-ID" sz="3000" b="1" i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ID" sz="2100" dirty="0"/>
              <a:t>H. OK. </a:t>
            </a:r>
            <a:r>
              <a:rPr lang="en-ID" sz="2100" dirty="0" err="1"/>
              <a:t>Saidin</a:t>
            </a:r>
            <a:r>
              <a:rPr lang="en-ID" sz="2100" dirty="0"/>
              <a:t>, </a:t>
            </a:r>
            <a:r>
              <a:rPr lang="en-ID" sz="2100" dirty="0" err="1"/>
              <a:t>dalam</a:t>
            </a:r>
            <a:r>
              <a:rPr lang="en-ID" sz="2100" dirty="0"/>
              <a:t> </a:t>
            </a:r>
            <a:r>
              <a:rPr lang="en-ID" sz="2100" dirty="0" err="1"/>
              <a:t>buku</a:t>
            </a:r>
            <a:r>
              <a:rPr lang="en-ID" sz="2100" dirty="0"/>
              <a:t> </a:t>
            </a:r>
            <a:r>
              <a:rPr lang="en-ID" sz="2100" dirty="0" err="1"/>
              <a:t>Aspek</a:t>
            </a:r>
            <a:r>
              <a:rPr lang="en-ID" sz="2100" dirty="0"/>
              <a:t> </a:t>
            </a:r>
            <a:r>
              <a:rPr lang="en-ID" sz="2100" dirty="0" err="1"/>
              <a:t>Hukum</a:t>
            </a:r>
            <a:r>
              <a:rPr lang="en-ID" sz="2100" dirty="0"/>
              <a:t> </a:t>
            </a:r>
            <a:r>
              <a:rPr lang="en-ID" sz="2100" dirty="0" err="1"/>
              <a:t>Hak</a:t>
            </a:r>
            <a:r>
              <a:rPr lang="en-ID" sz="2100" dirty="0"/>
              <a:t> </a:t>
            </a:r>
            <a:r>
              <a:rPr lang="en-ID" sz="2100" dirty="0" err="1"/>
              <a:t>Kekayaan</a:t>
            </a:r>
            <a:r>
              <a:rPr lang="en-ID" sz="2100" dirty="0"/>
              <a:t> </a:t>
            </a:r>
            <a:r>
              <a:rPr lang="en-ID" sz="2100" dirty="0" err="1"/>
              <a:t>Intelektual</a:t>
            </a:r>
            <a:r>
              <a:rPr lang="en-ID" sz="2100" dirty="0"/>
              <a:t> </a:t>
            </a:r>
            <a:r>
              <a:rPr lang="en-ID" sz="2100" dirty="0" err="1"/>
              <a:t>menyatakan</a:t>
            </a:r>
            <a:r>
              <a:rPr lang="en-ID" sz="2100" dirty="0"/>
              <a:t> </a:t>
            </a:r>
            <a:r>
              <a:rPr lang="en-ID" sz="2100" dirty="0" err="1"/>
              <a:t>bahwa</a:t>
            </a:r>
            <a:r>
              <a:rPr lang="en-ID" sz="2100" dirty="0"/>
              <a:t> HKI </a:t>
            </a:r>
            <a:r>
              <a:rPr lang="en-ID" sz="2100" dirty="0" err="1"/>
              <a:t>adalah</a:t>
            </a:r>
            <a:r>
              <a:rPr lang="en-ID" sz="2100" dirty="0"/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hak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kebendaan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hak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atas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sesuatu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benda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yang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bersumber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dari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hasil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kerja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otak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hasil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kerja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rasio</a:t>
            </a:r>
            <a:r>
              <a:rPr lang="en-ID" sz="2100" dirty="0"/>
              <a:t>. Hasil </a:t>
            </a:r>
            <a:r>
              <a:rPr lang="en-ID" sz="2100" dirty="0" err="1"/>
              <a:t>dari</a:t>
            </a:r>
            <a:r>
              <a:rPr lang="en-ID" sz="2100" dirty="0"/>
              <a:t> </a:t>
            </a:r>
            <a:r>
              <a:rPr lang="en-ID" sz="2100" dirty="0" err="1"/>
              <a:t>pekerjaan</a:t>
            </a:r>
            <a:r>
              <a:rPr lang="en-ID" sz="2100" dirty="0"/>
              <a:t> </a:t>
            </a:r>
            <a:r>
              <a:rPr lang="en-ID" sz="2100" dirty="0" err="1"/>
              <a:t>rasio</a:t>
            </a:r>
            <a:r>
              <a:rPr lang="en-ID" sz="2100" dirty="0"/>
              <a:t> </a:t>
            </a:r>
            <a:r>
              <a:rPr lang="en-ID" sz="2100" dirty="0" err="1"/>
              <a:t>manusia</a:t>
            </a:r>
            <a:r>
              <a:rPr lang="en-ID" sz="2100" dirty="0"/>
              <a:t> yang </a:t>
            </a:r>
            <a:r>
              <a:rPr lang="en-ID" sz="2100" dirty="0" err="1"/>
              <a:t>menalar</a:t>
            </a:r>
            <a:r>
              <a:rPr lang="en-ID" sz="2100" dirty="0"/>
              <a:t>. Hasil </a:t>
            </a:r>
            <a:r>
              <a:rPr lang="en-ID" sz="2100" dirty="0" err="1"/>
              <a:t>kerjanya</a:t>
            </a:r>
            <a:r>
              <a:rPr lang="en-ID" sz="2100" dirty="0"/>
              <a:t> </a:t>
            </a:r>
            <a:r>
              <a:rPr lang="en-ID" sz="2100" dirty="0" err="1"/>
              <a:t>itu</a:t>
            </a:r>
            <a:r>
              <a:rPr lang="en-ID" sz="2100" dirty="0"/>
              <a:t> </a:t>
            </a:r>
            <a:r>
              <a:rPr lang="en-ID" sz="2100" dirty="0" err="1"/>
              <a:t>berupa</a:t>
            </a:r>
            <a:r>
              <a:rPr lang="en-ID" sz="2100" dirty="0"/>
              <a:t> </a:t>
            </a:r>
            <a:r>
              <a:rPr lang="en-ID" sz="2100" dirty="0" err="1"/>
              <a:t>benda</a:t>
            </a:r>
            <a:r>
              <a:rPr lang="en-ID" sz="2100" dirty="0"/>
              <a:t> immaterial (</a:t>
            </a:r>
            <a:r>
              <a:rPr lang="en-ID" sz="2100" dirty="0" err="1"/>
              <a:t>tidak</a:t>
            </a:r>
            <a:r>
              <a:rPr lang="en-ID" sz="2100" dirty="0"/>
              <a:t> </a:t>
            </a:r>
            <a:r>
              <a:rPr lang="en-ID" sz="2100" dirty="0" err="1"/>
              <a:t>berwujud</a:t>
            </a:r>
            <a:r>
              <a:rPr lang="en-ID" sz="2100" dirty="0"/>
              <a:t>).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ID" sz="2100" dirty="0" err="1"/>
              <a:t>Ismi</a:t>
            </a:r>
            <a:r>
              <a:rPr lang="en-ID" sz="2100" dirty="0"/>
              <a:t> </a:t>
            </a:r>
            <a:r>
              <a:rPr lang="en-ID" sz="2100" dirty="0" err="1"/>
              <a:t>Hariyani</a:t>
            </a:r>
            <a:r>
              <a:rPr lang="en-ID" sz="2100" dirty="0"/>
              <a:t> </a:t>
            </a:r>
            <a:r>
              <a:rPr lang="en-ID" sz="2100" dirty="0" err="1"/>
              <a:t>dalam</a:t>
            </a:r>
            <a:r>
              <a:rPr lang="en-ID" sz="2100" dirty="0"/>
              <a:t> </a:t>
            </a:r>
            <a:r>
              <a:rPr lang="en-ID" sz="2100" dirty="0" err="1"/>
              <a:t>bukunya</a:t>
            </a:r>
            <a:r>
              <a:rPr lang="en-ID" sz="2100" dirty="0"/>
              <a:t> </a:t>
            </a:r>
            <a:r>
              <a:rPr lang="en-ID" sz="2100" dirty="0" err="1"/>
              <a:t>menyebutkan</a:t>
            </a:r>
            <a:r>
              <a:rPr lang="en-ID" sz="2100" dirty="0"/>
              <a:t> </a:t>
            </a:r>
            <a:r>
              <a:rPr lang="en-ID" sz="2100" dirty="0" err="1"/>
              <a:t>bahwa</a:t>
            </a:r>
            <a:r>
              <a:rPr lang="en-ID" sz="2100" dirty="0"/>
              <a:t> HKI </a:t>
            </a:r>
            <a:r>
              <a:rPr lang="en-ID" sz="2100" dirty="0" err="1"/>
              <a:t>adalah</a:t>
            </a:r>
            <a:r>
              <a:rPr lang="en-ID" sz="2100" dirty="0"/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hak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hukum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yang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bersifat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ekslusif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khusus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) yang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dimiliki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oleh para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pencipta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penemu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sebagai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hasil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aktivitas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intelektual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dan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kreativitas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yang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bersifat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khas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dan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baru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ID" sz="2100" dirty="0"/>
              <a:t>HKI </a:t>
            </a:r>
            <a:r>
              <a:rPr lang="en-ID" sz="2100" dirty="0" err="1"/>
              <a:t>adalah</a:t>
            </a:r>
            <a:r>
              <a:rPr lang="en-ID" sz="2100" dirty="0"/>
              <a:t> </a:t>
            </a:r>
            <a:r>
              <a:rPr lang="en-ID" sz="2100" dirty="0" err="1"/>
              <a:t>terjemahan</a:t>
            </a:r>
            <a:r>
              <a:rPr lang="en-ID" sz="2100" dirty="0"/>
              <a:t> </a:t>
            </a:r>
            <a:r>
              <a:rPr lang="en-ID" sz="2100" dirty="0" err="1"/>
              <a:t>resmi</a:t>
            </a:r>
            <a:r>
              <a:rPr lang="en-ID" sz="2100" dirty="0"/>
              <a:t> </a:t>
            </a:r>
            <a:r>
              <a:rPr lang="en-ID" sz="2100" dirty="0" err="1"/>
              <a:t>dari</a:t>
            </a:r>
            <a:r>
              <a:rPr lang="en-ID" sz="2100" dirty="0"/>
              <a:t> </a:t>
            </a:r>
            <a:r>
              <a:rPr lang="en-ID" sz="2100" i="1" dirty="0"/>
              <a:t>Intellectual Property Rights (I</a:t>
            </a:r>
            <a:r>
              <a:rPr lang="en-ID" sz="2100" dirty="0"/>
              <a:t>PR). </a:t>
            </a:r>
            <a:r>
              <a:rPr lang="en-ID" sz="2100" dirty="0" err="1"/>
              <a:t>Berdasarkan</a:t>
            </a:r>
            <a:r>
              <a:rPr lang="en-ID" sz="2100" dirty="0"/>
              <a:t> </a:t>
            </a:r>
            <a:r>
              <a:rPr lang="en-ID" sz="2100" dirty="0" err="1"/>
              <a:t>substansinya</a:t>
            </a:r>
            <a:r>
              <a:rPr lang="en-ID" sz="2100" dirty="0"/>
              <a:t>, 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HKI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berhubungan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erat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dengan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benda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tidak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berwujud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serta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melindungi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karya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intelektual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yang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lahir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dari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cipta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, rasa dan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karsa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manusia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en-ID" sz="2100" dirty="0"/>
              <a:t>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ID" sz="2100" i="1" dirty="0"/>
              <a:t>WIPO (World Intellectual Property Organization</a:t>
            </a:r>
            <a:r>
              <a:rPr lang="en-ID" sz="2100" dirty="0"/>
              <a:t>), </a:t>
            </a:r>
            <a:r>
              <a:rPr lang="en-ID" sz="2100" dirty="0" err="1"/>
              <a:t>sebuah</a:t>
            </a:r>
            <a:r>
              <a:rPr lang="en-ID" sz="2100" dirty="0"/>
              <a:t> </a:t>
            </a:r>
            <a:r>
              <a:rPr lang="en-ID" sz="2100" dirty="0" err="1"/>
              <a:t>lembaga</a:t>
            </a:r>
            <a:r>
              <a:rPr lang="en-ID" sz="2100" dirty="0"/>
              <a:t> </a:t>
            </a:r>
            <a:r>
              <a:rPr lang="en-ID" sz="2100" dirty="0" err="1"/>
              <a:t>internasional</a:t>
            </a:r>
            <a:r>
              <a:rPr lang="en-ID" sz="2100" dirty="0"/>
              <a:t> di </a:t>
            </a:r>
            <a:r>
              <a:rPr lang="en-ID" sz="2100" dirty="0" err="1"/>
              <a:t>bawah</a:t>
            </a:r>
            <a:r>
              <a:rPr lang="en-ID" sz="2100" dirty="0"/>
              <a:t> PBB yang </a:t>
            </a:r>
            <a:r>
              <a:rPr lang="en-ID" sz="2100" dirty="0" err="1"/>
              <a:t>menangani</a:t>
            </a:r>
            <a:r>
              <a:rPr lang="en-ID" sz="2100" dirty="0"/>
              <a:t> </a:t>
            </a:r>
            <a:r>
              <a:rPr lang="en-ID" sz="2100" dirty="0" err="1"/>
              <a:t>masalah</a:t>
            </a:r>
            <a:r>
              <a:rPr lang="en-ID" sz="2100" dirty="0"/>
              <a:t> HAKI </a:t>
            </a:r>
            <a:r>
              <a:rPr lang="en-ID" sz="2100" dirty="0" err="1"/>
              <a:t>mendefenisikan</a:t>
            </a:r>
            <a:r>
              <a:rPr lang="en-ID" sz="2100" dirty="0"/>
              <a:t> HKI </a:t>
            </a:r>
            <a:r>
              <a:rPr lang="en-ID" sz="2100" dirty="0" err="1"/>
              <a:t>sebagai</a:t>
            </a:r>
            <a:r>
              <a:rPr lang="en-ID" sz="2100" dirty="0"/>
              <a:t> 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“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Kreasi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yang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dihasilkan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dari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pikiran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manusia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yang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meliputi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: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invensi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karya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sastra,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simbol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nama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citra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dan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desain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yang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digunakan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di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dalam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100" dirty="0" err="1">
                <a:solidFill>
                  <a:schemeClr val="accent6">
                    <a:lumMod val="75000"/>
                  </a:schemeClr>
                </a:solidFill>
              </a:rPr>
              <a:t>perdagangan</a:t>
            </a:r>
            <a:r>
              <a:rPr lang="en-ID" sz="2100" dirty="0">
                <a:solidFill>
                  <a:schemeClr val="accent6">
                    <a:lumMod val="75000"/>
                  </a:schemeClr>
                </a:solidFill>
              </a:rPr>
              <a:t>.  </a:t>
            </a:r>
            <a:endParaRPr lang="en-US" sz="6000" kern="1200" dirty="0">
              <a:solidFill>
                <a:schemeClr val="accent6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6747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D955C2-CA3F-4356-AE2F-4322EF1B8105}"/>
              </a:ext>
            </a:extLst>
          </p:cNvPr>
          <p:cNvSpPr txBox="1"/>
          <p:nvPr/>
        </p:nvSpPr>
        <p:spPr>
          <a:xfrm>
            <a:off x="233864" y="999745"/>
            <a:ext cx="987330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0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3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</a:t>
            </a:r>
            <a:r>
              <a:rPr lang="en-ID" sz="3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ENGERTIAN HAK KEKAYAAN INTEKTUAL</a:t>
            </a:r>
            <a:endParaRPr lang="en-ID" sz="3200" dirty="0"/>
          </a:p>
          <a:p>
            <a:endParaRPr lang="en-ID" sz="3200" dirty="0"/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D" sz="2400" dirty="0" err="1"/>
              <a:t>Direktorat</a:t>
            </a:r>
            <a:r>
              <a:rPr lang="en-ID" sz="2400" dirty="0"/>
              <a:t> </a:t>
            </a:r>
            <a:r>
              <a:rPr lang="en-ID" sz="2400" dirty="0" err="1"/>
              <a:t>Jenderal</a:t>
            </a:r>
            <a:r>
              <a:rPr lang="en-ID" sz="2400" dirty="0"/>
              <a:t> </a:t>
            </a:r>
            <a:r>
              <a:rPr lang="en-ID" sz="2400" dirty="0" err="1"/>
              <a:t>Hak</a:t>
            </a:r>
            <a:r>
              <a:rPr lang="en-ID" sz="2400" dirty="0"/>
              <a:t> </a:t>
            </a:r>
            <a:r>
              <a:rPr lang="en-ID" sz="2400" dirty="0" err="1"/>
              <a:t>Kekayaan</a:t>
            </a:r>
            <a:r>
              <a:rPr lang="en-ID" sz="2400" dirty="0"/>
              <a:t> </a:t>
            </a:r>
            <a:r>
              <a:rPr lang="en-ID" sz="2400" dirty="0" err="1"/>
              <a:t>Intelektual</a:t>
            </a:r>
            <a:r>
              <a:rPr lang="en-ID" sz="2400" dirty="0"/>
              <a:t> </a:t>
            </a:r>
            <a:r>
              <a:rPr lang="en-ID" sz="2400" dirty="0" err="1"/>
              <a:t>menjelaskan</a:t>
            </a:r>
            <a:r>
              <a:rPr lang="en-ID" sz="2400" dirty="0"/>
              <a:t> </a:t>
            </a:r>
            <a:r>
              <a:rPr lang="en-ID" sz="2400" dirty="0" err="1"/>
              <a:t>bahwa</a:t>
            </a:r>
            <a:r>
              <a:rPr lang="en-ID" sz="2400" dirty="0"/>
              <a:t> HKI </a:t>
            </a:r>
            <a:r>
              <a:rPr lang="en-ID" sz="2400" dirty="0" err="1"/>
              <a:t>adalah</a:t>
            </a:r>
            <a:r>
              <a:rPr lang="en-ID" sz="2400" dirty="0"/>
              <a:t> </a:t>
            </a:r>
            <a:r>
              <a:rPr lang="en-ID" sz="2400" dirty="0" err="1"/>
              <a:t>padanan</a:t>
            </a:r>
            <a:r>
              <a:rPr lang="en-ID" sz="2400" dirty="0"/>
              <a:t> kata yang </a:t>
            </a:r>
            <a:r>
              <a:rPr lang="en-ID" sz="2400" dirty="0" err="1"/>
              <a:t>biasa</a:t>
            </a:r>
            <a:r>
              <a:rPr lang="en-ID" sz="2400" dirty="0"/>
              <a:t> </a:t>
            </a:r>
            <a:r>
              <a:rPr lang="en-ID" sz="2400" dirty="0" err="1"/>
              <a:t>digunakan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i="1" dirty="0"/>
              <a:t>Intellectual Property Rights (IPR)</a:t>
            </a:r>
            <a:r>
              <a:rPr lang="en-ID" sz="2400" dirty="0"/>
              <a:t>, </a:t>
            </a:r>
            <a:r>
              <a:rPr lang="en-ID" sz="2400" dirty="0" err="1"/>
              <a:t>yakni</a:t>
            </a:r>
            <a:r>
              <a:rPr lang="en-ID" sz="2400" dirty="0"/>
              <a:t> </a:t>
            </a:r>
            <a:r>
              <a:rPr lang="en-ID" sz="2400" dirty="0" err="1"/>
              <a:t>hak</a:t>
            </a:r>
            <a:r>
              <a:rPr lang="en-ID" sz="2400" dirty="0"/>
              <a:t> yang </a:t>
            </a:r>
            <a:r>
              <a:rPr lang="en-ID" sz="2400" dirty="0" err="1"/>
              <a:t>timbul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hasil</a:t>
            </a:r>
            <a:r>
              <a:rPr lang="en-ID" sz="2400" dirty="0"/>
              <a:t> </a:t>
            </a:r>
            <a:r>
              <a:rPr lang="en-ID" sz="2400" dirty="0" err="1"/>
              <a:t>olah</a:t>
            </a:r>
            <a:r>
              <a:rPr lang="en-ID" sz="2400" dirty="0"/>
              <a:t> </a:t>
            </a:r>
            <a:r>
              <a:rPr lang="en-ID" sz="2400" dirty="0" err="1"/>
              <a:t>pikir</a:t>
            </a:r>
            <a:r>
              <a:rPr lang="en-ID" sz="2400" dirty="0"/>
              <a:t> </a:t>
            </a:r>
            <a:r>
              <a:rPr lang="en-ID" sz="2400" dirty="0" err="1"/>
              <a:t>otak</a:t>
            </a:r>
            <a:r>
              <a:rPr lang="en-ID" sz="2400" dirty="0"/>
              <a:t> yang </a:t>
            </a:r>
            <a:r>
              <a:rPr lang="en-ID" sz="2400" dirty="0" err="1"/>
              <a:t>menghasilkan</a:t>
            </a:r>
            <a:r>
              <a:rPr lang="en-ID" sz="2400" dirty="0"/>
              <a:t> </a:t>
            </a:r>
            <a:r>
              <a:rPr lang="en-ID" sz="2400" dirty="0" err="1"/>
              <a:t>suatu</a:t>
            </a:r>
            <a:r>
              <a:rPr lang="en-ID" sz="2400" dirty="0"/>
              <a:t> </a:t>
            </a:r>
            <a:r>
              <a:rPr lang="en-ID" sz="2400" dirty="0" err="1"/>
              <a:t>produk</a:t>
            </a:r>
            <a:r>
              <a:rPr lang="en-ID" sz="2400" dirty="0"/>
              <a:t> </a:t>
            </a:r>
            <a:r>
              <a:rPr lang="en-ID" sz="2400" dirty="0" err="1"/>
              <a:t>atau</a:t>
            </a:r>
            <a:r>
              <a:rPr lang="en-ID" sz="2400" dirty="0"/>
              <a:t> proses yang </a:t>
            </a:r>
            <a:r>
              <a:rPr lang="en-ID" sz="2400" dirty="0" err="1"/>
              <a:t>berguna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manusia</a:t>
            </a:r>
            <a:r>
              <a:rPr lang="en-ID" sz="2400" dirty="0"/>
              <a:t>. </a:t>
            </a:r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D" sz="2400" dirty="0"/>
              <a:t>Pada </a:t>
            </a:r>
            <a:r>
              <a:rPr lang="en-ID" sz="2400" dirty="0" err="1"/>
              <a:t>intinya</a:t>
            </a:r>
            <a:r>
              <a:rPr lang="en-ID" sz="2400" dirty="0"/>
              <a:t> HKI </a:t>
            </a:r>
            <a:r>
              <a:rPr lang="en-ID" sz="2400" dirty="0" err="1"/>
              <a:t>adalah</a:t>
            </a:r>
            <a:r>
              <a:rPr lang="en-ID" sz="2400" dirty="0"/>
              <a:t> </a:t>
            </a:r>
            <a:r>
              <a:rPr lang="en-ID" sz="2400" dirty="0" err="1"/>
              <a:t>hak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menikmati</a:t>
            </a:r>
            <a:r>
              <a:rPr lang="en-ID" sz="2400" dirty="0"/>
              <a:t> </a:t>
            </a:r>
            <a:r>
              <a:rPr lang="en-ID" sz="2400" dirty="0" err="1"/>
              <a:t>secara</a:t>
            </a:r>
            <a:r>
              <a:rPr lang="en-ID" sz="2400" dirty="0"/>
              <a:t> </a:t>
            </a:r>
            <a:r>
              <a:rPr lang="en-ID" sz="2400" dirty="0" err="1"/>
              <a:t>ekonomis</a:t>
            </a:r>
            <a:r>
              <a:rPr lang="en-ID" sz="2400" dirty="0"/>
              <a:t> </a:t>
            </a:r>
            <a:r>
              <a:rPr lang="en-ID" sz="2400" dirty="0" err="1"/>
              <a:t>hasil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suatu</a:t>
            </a:r>
            <a:r>
              <a:rPr lang="en-ID" sz="2400" dirty="0"/>
              <a:t> </a:t>
            </a:r>
            <a:r>
              <a:rPr lang="en-ID" sz="2400" dirty="0" err="1"/>
              <a:t>kreatifitas</a:t>
            </a:r>
            <a:r>
              <a:rPr lang="en-ID" sz="2400" dirty="0"/>
              <a:t> </a:t>
            </a:r>
            <a:r>
              <a:rPr lang="en-ID" sz="2400" dirty="0" err="1"/>
              <a:t>intelektual</a:t>
            </a:r>
            <a:r>
              <a:rPr lang="en-ID" sz="2400" dirty="0"/>
              <a:t>. </a:t>
            </a:r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ID" sz="2400" dirty="0" err="1"/>
              <a:t>Objek</a:t>
            </a:r>
            <a:r>
              <a:rPr lang="en-ID" sz="2400" dirty="0"/>
              <a:t> yang </a:t>
            </a:r>
            <a:r>
              <a:rPr lang="en-ID" sz="2400" dirty="0" err="1"/>
              <a:t>diatur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HKI </a:t>
            </a:r>
            <a:r>
              <a:rPr lang="en-ID" sz="2400" dirty="0" err="1"/>
              <a:t>adalah</a:t>
            </a:r>
            <a:r>
              <a:rPr lang="en-ID" sz="2400" dirty="0"/>
              <a:t> </a:t>
            </a:r>
            <a:r>
              <a:rPr lang="en-ID" sz="2400" dirty="0" err="1"/>
              <a:t>karya-karya</a:t>
            </a:r>
            <a:r>
              <a:rPr lang="en-ID" sz="2400" dirty="0"/>
              <a:t> yang </a:t>
            </a:r>
            <a:r>
              <a:rPr lang="en-ID" sz="2400" dirty="0" err="1"/>
              <a:t>timbul</a:t>
            </a:r>
            <a:r>
              <a:rPr lang="en-ID" sz="2400" dirty="0"/>
              <a:t> </a:t>
            </a:r>
            <a:r>
              <a:rPr lang="en-ID" sz="2400" dirty="0" err="1"/>
              <a:t>atau</a:t>
            </a:r>
            <a:r>
              <a:rPr lang="en-ID" sz="2400" dirty="0"/>
              <a:t> </a:t>
            </a:r>
            <a:r>
              <a:rPr lang="en-ID" sz="2400" dirty="0" err="1"/>
              <a:t>lahir</a:t>
            </a:r>
            <a:r>
              <a:rPr lang="en-ID" sz="2400" dirty="0"/>
              <a:t> </a:t>
            </a:r>
            <a:r>
              <a:rPr lang="en-ID" sz="2400" dirty="0" err="1"/>
              <a:t>karena</a:t>
            </a:r>
            <a:r>
              <a:rPr lang="en-ID" sz="2400" dirty="0"/>
              <a:t> </a:t>
            </a:r>
            <a:r>
              <a:rPr lang="en-ID" sz="2400" dirty="0" err="1"/>
              <a:t>kemampuan</a:t>
            </a:r>
            <a:r>
              <a:rPr lang="en-ID" sz="2400" dirty="0"/>
              <a:t> </a:t>
            </a:r>
            <a:r>
              <a:rPr lang="en-ID" sz="2400" dirty="0" err="1"/>
              <a:t>intelektual</a:t>
            </a:r>
            <a:r>
              <a:rPr lang="en-ID" sz="2400" dirty="0"/>
              <a:t> </a:t>
            </a:r>
            <a:r>
              <a:rPr lang="en-ID" sz="2400" dirty="0" err="1"/>
              <a:t>manusia</a:t>
            </a:r>
            <a:r>
              <a:rPr lang="en-ID" sz="2400" dirty="0"/>
              <a:t>.</a:t>
            </a:r>
            <a:endParaRPr lang="en-US" sz="6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9549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D955C2-CA3F-4356-AE2F-4322EF1B8105}"/>
              </a:ext>
            </a:extLst>
          </p:cNvPr>
          <p:cNvSpPr txBox="1"/>
          <p:nvPr/>
        </p:nvSpPr>
        <p:spPr>
          <a:xfrm>
            <a:off x="233864" y="974346"/>
            <a:ext cx="1014203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D" sz="2400" b="1" dirty="0"/>
              <a:t>UNSUR-UNSUR HKI </a:t>
            </a:r>
          </a:p>
          <a:p>
            <a:pPr algn="just"/>
            <a:endParaRPr lang="en-ID" sz="2000" b="1" dirty="0"/>
          </a:p>
          <a:p>
            <a:pPr algn="just"/>
            <a:r>
              <a:rPr lang="en-ID" sz="2000" b="1" dirty="0"/>
              <a:t>MENURUT DJKI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D" sz="2000" b="1" dirty="0" err="1"/>
              <a:t>Kemampuan</a:t>
            </a:r>
            <a:r>
              <a:rPr lang="en-ID" sz="2000" b="1" dirty="0"/>
              <a:t> </a:t>
            </a:r>
            <a:r>
              <a:rPr lang="en-ID" sz="2000" b="1" dirty="0" err="1"/>
              <a:t>Intelektual</a:t>
            </a:r>
            <a:r>
              <a:rPr lang="en-ID" sz="2000" b="1" dirty="0"/>
              <a:t> </a:t>
            </a:r>
            <a:r>
              <a:rPr lang="en-ID" sz="2000" b="1" dirty="0" err="1"/>
              <a:t>Manusia</a:t>
            </a:r>
            <a:r>
              <a:rPr lang="en-ID" sz="2000" b="1" dirty="0"/>
              <a:t>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D" sz="2000" b="1" dirty="0" err="1"/>
              <a:t>Kekayaan</a:t>
            </a:r>
            <a:r>
              <a:rPr lang="en-ID" sz="2000" b="1" dirty="0"/>
              <a:t>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D" sz="2000" b="1" dirty="0" err="1"/>
              <a:t>Hak</a:t>
            </a:r>
            <a:r>
              <a:rPr lang="en-ID" sz="2000" b="1" dirty="0"/>
              <a:t>. </a:t>
            </a:r>
          </a:p>
          <a:p>
            <a:pPr algn="just"/>
            <a:r>
              <a:rPr lang="en-ID" sz="2000" dirty="0" err="1"/>
              <a:t>Unsur</a:t>
            </a:r>
            <a:r>
              <a:rPr lang="en-ID" sz="2000" dirty="0"/>
              <a:t> </a:t>
            </a:r>
            <a:r>
              <a:rPr lang="en-ID" sz="2000" b="1" dirty="0" err="1">
                <a:solidFill>
                  <a:schemeClr val="accent6">
                    <a:lumMod val="75000"/>
                  </a:schemeClr>
                </a:solidFill>
              </a:rPr>
              <a:t>manusia</a:t>
            </a:r>
            <a:r>
              <a:rPr lang="en-ID" sz="2000" dirty="0"/>
              <a:t> </a:t>
            </a:r>
            <a:r>
              <a:rPr lang="en-ID" sz="2000" dirty="0" err="1"/>
              <a:t>menempati</a:t>
            </a:r>
            <a:r>
              <a:rPr lang="en-ID" sz="2000" dirty="0"/>
              <a:t> </a:t>
            </a:r>
            <a:r>
              <a:rPr lang="en-ID" sz="2000" dirty="0" err="1"/>
              <a:t>urutan</a:t>
            </a:r>
            <a:r>
              <a:rPr lang="en-ID" sz="2000" dirty="0"/>
              <a:t> </a:t>
            </a:r>
            <a:r>
              <a:rPr lang="en-ID" sz="2000" dirty="0" err="1"/>
              <a:t>pertama</a:t>
            </a:r>
            <a:r>
              <a:rPr lang="en-ID" sz="2000" dirty="0"/>
              <a:t>, </a:t>
            </a:r>
            <a:r>
              <a:rPr lang="en-ID" sz="2000" dirty="0" err="1"/>
              <a:t>karena</a:t>
            </a:r>
            <a:r>
              <a:rPr lang="en-ID" sz="2000" dirty="0"/>
              <a:t> </a:t>
            </a:r>
            <a:r>
              <a:rPr lang="en-ID" sz="2000" dirty="0" err="1"/>
              <a:t>manusia-lah</a:t>
            </a:r>
            <a:r>
              <a:rPr lang="en-ID" sz="2000" dirty="0"/>
              <a:t> yang </a:t>
            </a:r>
            <a:r>
              <a:rPr lang="en-ID" sz="2000" dirty="0" err="1"/>
              <a:t>menjadi</a:t>
            </a:r>
            <a:r>
              <a:rPr lang="en-ID" sz="2000" dirty="0"/>
              <a:t> </a:t>
            </a:r>
            <a:r>
              <a:rPr lang="en-ID" sz="2000" dirty="0" err="1"/>
              <a:t>sumbernya</a:t>
            </a:r>
            <a:r>
              <a:rPr lang="en-ID" sz="2000" dirty="0"/>
              <a:t>.  </a:t>
            </a:r>
            <a:r>
              <a:rPr lang="en-ID" sz="2000" dirty="0" err="1"/>
              <a:t>Manusia</a:t>
            </a:r>
            <a:r>
              <a:rPr lang="en-ID" sz="2000" dirty="0"/>
              <a:t> pula yang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kemampuan</a:t>
            </a:r>
            <a:r>
              <a:rPr lang="en-ID" sz="2000" dirty="0"/>
              <a:t> </a:t>
            </a:r>
            <a:r>
              <a:rPr lang="en-ID" sz="2000" dirty="0" err="1"/>
              <a:t>intelektualnya</a:t>
            </a:r>
            <a:r>
              <a:rPr lang="en-ID" sz="2000" dirty="0"/>
              <a:t>  </a:t>
            </a:r>
            <a:r>
              <a:rPr lang="en-ID" sz="2000" dirty="0" err="1"/>
              <a:t>melahirkan</a:t>
            </a:r>
            <a:r>
              <a:rPr lang="en-ID" sz="2000" dirty="0"/>
              <a:t> </a:t>
            </a:r>
            <a:r>
              <a:rPr lang="en-ID" sz="2000" dirty="0" err="1"/>
              <a:t>karya-karya</a:t>
            </a:r>
            <a:r>
              <a:rPr lang="en-ID" sz="2000" dirty="0"/>
              <a:t> di </a:t>
            </a:r>
            <a:r>
              <a:rPr lang="en-ID" sz="2000" dirty="0" err="1"/>
              <a:t>berbagai</a:t>
            </a:r>
            <a:r>
              <a:rPr lang="en-ID" sz="2000" dirty="0"/>
              <a:t> </a:t>
            </a:r>
            <a:r>
              <a:rPr lang="en-ID" sz="2000" dirty="0" err="1"/>
              <a:t>bidang</a:t>
            </a:r>
            <a:r>
              <a:rPr lang="en-ID" sz="2000" dirty="0"/>
              <a:t> yang </a:t>
            </a:r>
            <a:r>
              <a:rPr lang="en-ID" sz="2000" dirty="0" err="1"/>
              <a:t>kemudian</a:t>
            </a:r>
            <a:r>
              <a:rPr lang="en-ID" sz="2000" dirty="0"/>
              <a:t> </a:t>
            </a:r>
            <a:r>
              <a:rPr lang="en-ID" sz="2000" dirty="0" err="1"/>
              <a:t>dikenal</a:t>
            </a:r>
            <a:r>
              <a:rPr lang="en-ID" sz="2000" dirty="0"/>
              <a:t> </a:t>
            </a:r>
            <a:r>
              <a:rPr lang="en-ID" sz="2000" dirty="0" err="1"/>
              <a:t>sebagai</a:t>
            </a:r>
            <a:r>
              <a:rPr lang="en-ID" sz="2000" dirty="0"/>
              <a:t> </a:t>
            </a:r>
            <a:r>
              <a:rPr lang="en-ID" sz="2000" dirty="0" err="1"/>
              <a:t>jenis-jenis</a:t>
            </a:r>
            <a:r>
              <a:rPr lang="en-ID" sz="2000" dirty="0"/>
              <a:t> HKI.  </a:t>
            </a:r>
            <a:r>
              <a:rPr lang="en-ID" sz="2000" dirty="0" err="1"/>
              <a:t>Mulai</a:t>
            </a:r>
            <a:r>
              <a:rPr lang="en-ID" sz="2000" dirty="0"/>
              <a:t> </a:t>
            </a:r>
            <a:r>
              <a:rPr lang="en-ID" sz="2000" dirty="0" err="1"/>
              <a:t>dari</a:t>
            </a:r>
            <a:r>
              <a:rPr lang="en-ID" sz="2000" dirty="0"/>
              <a:t> </a:t>
            </a:r>
            <a:r>
              <a:rPr lang="en-ID" sz="2000" dirty="0" err="1"/>
              <a:t>karya</a:t>
            </a:r>
            <a:r>
              <a:rPr lang="en-ID" sz="2000" dirty="0"/>
              <a:t> </a:t>
            </a:r>
            <a:r>
              <a:rPr lang="en-ID" sz="2000" dirty="0" err="1"/>
              <a:t>ilmu</a:t>
            </a:r>
            <a:r>
              <a:rPr lang="en-ID" sz="2000" dirty="0"/>
              <a:t> </a:t>
            </a:r>
            <a:r>
              <a:rPr lang="en-ID" sz="2000" dirty="0" err="1"/>
              <a:t>pengetahuan</a:t>
            </a:r>
            <a:r>
              <a:rPr lang="en-ID" sz="2000" dirty="0"/>
              <a:t> dan </a:t>
            </a:r>
            <a:r>
              <a:rPr lang="en-ID" sz="2000" dirty="0" err="1"/>
              <a:t>karya</a:t>
            </a:r>
            <a:r>
              <a:rPr lang="en-ID" sz="2000" dirty="0"/>
              <a:t> sastra </a:t>
            </a:r>
            <a:r>
              <a:rPr lang="en-ID" sz="2000" dirty="0" err="1"/>
              <a:t>lainnya</a:t>
            </a:r>
            <a:r>
              <a:rPr lang="en-ID" sz="2000" dirty="0"/>
              <a:t> yang </a:t>
            </a:r>
            <a:r>
              <a:rPr lang="en-ID" sz="2000" dirty="0" err="1"/>
              <a:t>dikelompokkan</a:t>
            </a:r>
            <a:r>
              <a:rPr lang="en-ID" sz="2000" dirty="0"/>
              <a:t> </a:t>
            </a:r>
            <a:r>
              <a:rPr lang="en-ID" sz="2000" dirty="0" err="1"/>
              <a:t>sebagai</a:t>
            </a:r>
            <a:r>
              <a:rPr lang="en-ID" sz="2000" dirty="0"/>
              <a:t> </a:t>
            </a:r>
            <a:r>
              <a:rPr lang="en-ID" sz="2000" dirty="0" err="1"/>
              <a:t>karya</a:t>
            </a:r>
            <a:r>
              <a:rPr lang="en-ID" sz="2000" dirty="0"/>
              <a:t> </a:t>
            </a:r>
            <a:r>
              <a:rPr lang="en-ID" sz="2000" dirty="0" err="1"/>
              <a:t>tulis</a:t>
            </a:r>
            <a:r>
              <a:rPr lang="en-ID" sz="2000" dirty="0"/>
              <a:t>, </a:t>
            </a:r>
            <a:r>
              <a:rPr lang="en-ID" sz="2000" dirty="0" err="1"/>
              <a:t>karya</a:t>
            </a:r>
            <a:r>
              <a:rPr lang="en-ID" sz="2000" dirty="0"/>
              <a:t> </a:t>
            </a:r>
            <a:r>
              <a:rPr lang="en-ID" sz="2000" dirty="0" err="1"/>
              <a:t>seni</a:t>
            </a:r>
            <a:r>
              <a:rPr lang="en-ID" sz="2000" dirty="0"/>
              <a:t>, </a:t>
            </a:r>
            <a:r>
              <a:rPr lang="en-ID" sz="2000" dirty="0" err="1"/>
              <a:t>teknologi</a:t>
            </a:r>
            <a:r>
              <a:rPr lang="en-ID" sz="2000" dirty="0"/>
              <a:t>, </a:t>
            </a:r>
            <a:r>
              <a:rPr lang="en-ID" sz="2000" dirty="0" err="1"/>
              <a:t>tanda-tanda</a:t>
            </a:r>
            <a:r>
              <a:rPr lang="en-ID" sz="2000" dirty="0"/>
              <a:t> </a:t>
            </a:r>
            <a:r>
              <a:rPr lang="en-ID" sz="2000" dirty="0" err="1"/>
              <a:t>pembeda</a:t>
            </a:r>
            <a:r>
              <a:rPr lang="en-ID" sz="2000" dirty="0"/>
              <a:t> </a:t>
            </a:r>
            <a:r>
              <a:rPr lang="en-ID" sz="2000" dirty="0" err="1"/>
              <a:t>diantara</a:t>
            </a:r>
            <a:r>
              <a:rPr lang="en-ID" sz="2000" dirty="0"/>
              <a:t> </a:t>
            </a:r>
            <a:r>
              <a:rPr lang="en-ID" sz="2000" dirty="0" err="1"/>
              <a:t>produk</a:t>
            </a:r>
            <a:r>
              <a:rPr lang="en-ID" sz="2000" dirty="0"/>
              <a:t> yang </a:t>
            </a:r>
            <a:r>
              <a:rPr lang="en-ID" sz="2000" dirty="0" err="1"/>
              <a:t>sejenis</a:t>
            </a:r>
            <a:r>
              <a:rPr lang="en-ID" sz="2000" dirty="0"/>
              <a:t>, </a:t>
            </a:r>
            <a:r>
              <a:rPr lang="en-ID" sz="2000" dirty="0" err="1"/>
              <a:t>desain</a:t>
            </a:r>
            <a:r>
              <a:rPr lang="en-ID" sz="2000" dirty="0"/>
              <a:t> </a:t>
            </a:r>
            <a:r>
              <a:rPr lang="en-ID" sz="2000" dirty="0" err="1"/>
              <a:t>produk</a:t>
            </a:r>
            <a:r>
              <a:rPr lang="en-ID" sz="2000" dirty="0"/>
              <a:t> </a:t>
            </a:r>
            <a:r>
              <a:rPr lang="en-ID" sz="2000" dirty="0" err="1"/>
              <a:t>industri</a:t>
            </a:r>
            <a:r>
              <a:rPr lang="en-ID" sz="2000" dirty="0"/>
              <a:t>, dan </a:t>
            </a:r>
            <a:r>
              <a:rPr lang="en-ID" sz="2000" dirty="0" err="1"/>
              <a:t>rangkaian</a:t>
            </a:r>
            <a:r>
              <a:rPr lang="en-ID" sz="2000" dirty="0"/>
              <a:t> </a:t>
            </a:r>
            <a:r>
              <a:rPr lang="en-ID" sz="2000" dirty="0" err="1"/>
              <a:t>elektronika</a:t>
            </a:r>
            <a:r>
              <a:rPr lang="en-ID" sz="2000" dirty="0"/>
              <a:t> </a:t>
            </a:r>
            <a:r>
              <a:rPr lang="en-ID" sz="2000" dirty="0" err="1"/>
              <a:t>terpadu</a:t>
            </a:r>
            <a:r>
              <a:rPr lang="en-ID" sz="2000" dirty="0"/>
              <a:t>, </a:t>
            </a:r>
            <a:r>
              <a:rPr lang="en-ID" sz="2000" dirty="0" err="1"/>
              <a:t>adalah</a:t>
            </a:r>
            <a:r>
              <a:rPr lang="en-ID" sz="2000" dirty="0"/>
              <a:t> </a:t>
            </a:r>
            <a:r>
              <a:rPr lang="en-ID" sz="2000" dirty="0" err="1"/>
              <a:t>karya</a:t>
            </a:r>
            <a:r>
              <a:rPr lang="en-ID" sz="2000" dirty="0"/>
              <a:t> yang </a:t>
            </a:r>
            <a:r>
              <a:rPr lang="en-ID" sz="2000" dirty="0" err="1"/>
              <a:t>dihasilkan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atau</a:t>
            </a:r>
            <a:r>
              <a:rPr lang="en-ID" sz="2000" dirty="0"/>
              <a:t> oleh </a:t>
            </a:r>
            <a:r>
              <a:rPr lang="en-ID" sz="2000" dirty="0" err="1"/>
              <a:t>kemampuan</a:t>
            </a:r>
            <a:r>
              <a:rPr lang="en-ID" sz="2000" dirty="0"/>
              <a:t> </a:t>
            </a:r>
            <a:r>
              <a:rPr lang="en-ID" sz="2000" dirty="0" err="1"/>
              <a:t>intelektual</a:t>
            </a:r>
            <a:r>
              <a:rPr lang="en-ID" sz="2000" dirty="0"/>
              <a:t> </a:t>
            </a:r>
            <a:r>
              <a:rPr lang="en-ID" sz="2000" dirty="0" err="1"/>
              <a:t>manusia</a:t>
            </a:r>
            <a:r>
              <a:rPr lang="en-ID" sz="2000" dirty="0"/>
              <a:t>  </a:t>
            </a:r>
          </a:p>
          <a:p>
            <a:pPr algn="just"/>
            <a:r>
              <a:rPr lang="en-ID" sz="2000" b="1" dirty="0"/>
              <a:t>MENURUT SHERWOOD</a:t>
            </a:r>
            <a:endParaRPr lang="en-ID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D" sz="2000" b="1" dirty="0" err="1"/>
              <a:t>karya</a:t>
            </a:r>
            <a:r>
              <a:rPr lang="en-ID" sz="2000" b="1" dirty="0"/>
              <a:t> </a:t>
            </a:r>
            <a:r>
              <a:rPr lang="en-ID" sz="2000" b="1" dirty="0" err="1"/>
              <a:t>intelektual</a:t>
            </a:r>
            <a:r>
              <a:rPr lang="en-ID" sz="2000" b="1" dirty="0"/>
              <a:t> </a:t>
            </a:r>
            <a:r>
              <a:rPr lang="en-ID" sz="2000" b="1" dirty="0" err="1"/>
              <a:t>sebagai</a:t>
            </a:r>
            <a:r>
              <a:rPr lang="en-ID" sz="2000" b="1" dirty="0"/>
              <a:t> </a:t>
            </a:r>
            <a:r>
              <a:rPr lang="en-ID" sz="2000" b="1" dirty="0" err="1"/>
              <a:t>kekayaan</a:t>
            </a:r>
            <a:r>
              <a:rPr lang="en-ID" sz="2000" b="1" dirty="0"/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D" sz="2000" b="1" dirty="0" err="1"/>
              <a:t>Pengakuan</a:t>
            </a:r>
            <a:r>
              <a:rPr lang="en-ID" sz="2000" b="1" dirty="0"/>
              <a:t>, </a:t>
            </a:r>
            <a:r>
              <a:rPr lang="en-ID" sz="2000" b="1" dirty="0" err="1"/>
              <a:t>penghormatan</a:t>
            </a:r>
            <a:r>
              <a:rPr lang="en-ID" sz="2000" b="1" dirty="0"/>
              <a:t> dan </a:t>
            </a:r>
            <a:r>
              <a:rPr lang="en-ID" sz="2000" b="1" dirty="0" err="1"/>
              <a:t>perlindungan</a:t>
            </a:r>
            <a:r>
              <a:rPr lang="en-ID" sz="2000" b="1" dirty="0"/>
              <a:t> </a:t>
            </a:r>
            <a:r>
              <a:rPr lang="en-ID" sz="2000" b="1" dirty="0" err="1"/>
              <a:t>terhadap</a:t>
            </a:r>
            <a:r>
              <a:rPr lang="en-ID" sz="2000" b="1" dirty="0"/>
              <a:t> </a:t>
            </a:r>
            <a:r>
              <a:rPr lang="en-ID" sz="2000" b="1" dirty="0" err="1"/>
              <a:t>kekayaan</a:t>
            </a:r>
            <a:r>
              <a:rPr lang="en-ID" sz="2000" b="1" dirty="0"/>
              <a:t> </a:t>
            </a:r>
            <a:r>
              <a:rPr lang="en-ID" sz="2000" b="1" dirty="0" err="1"/>
              <a:t>tersebut</a:t>
            </a:r>
            <a:r>
              <a:rPr lang="en-ID" sz="2000" dirty="0"/>
              <a:t>. </a:t>
            </a:r>
          </a:p>
          <a:p>
            <a:pPr algn="just"/>
            <a:r>
              <a:rPr lang="en-ID" sz="2000" dirty="0"/>
              <a:t>HKI </a:t>
            </a:r>
            <a:r>
              <a:rPr lang="en-ID" sz="2000" dirty="0" err="1"/>
              <a:t>ada</a:t>
            </a:r>
            <a:r>
              <a:rPr lang="en-ID" sz="2000" dirty="0"/>
              <a:t> </a:t>
            </a:r>
            <a:r>
              <a:rPr lang="en-ID" sz="2000" dirty="0" err="1"/>
              <a:t>hanya</a:t>
            </a:r>
            <a:r>
              <a:rPr lang="en-ID" sz="2000" dirty="0"/>
              <a:t> </a:t>
            </a:r>
            <a:r>
              <a:rPr lang="en-ID" sz="2000" dirty="0" err="1"/>
              <a:t>kalau</a:t>
            </a:r>
            <a:r>
              <a:rPr lang="en-ID" sz="2000" dirty="0"/>
              <a:t> </a:t>
            </a:r>
            <a:r>
              <a:rPr lang="en-ID" sz="2000" dirty="0" err="1"/>
              <a:t>keberadaan</a:t>
            </a:r>
            <a:r>
              <a:rPr lang="en-ID" sz="2000" dirty="0"/>
              <a:t> </a:t>
            </a:r>
            <a:r>
              <a:rPr lang="en-ID" sz="2000" dirty="0" err="1"/>
              <a:t>karya-karya</a:t>
            </a:r>
            <a:r>
              <a:rPr lang="en-ID" sz="2000" dirty="0"/>
              <a:t> </a:t>
            </a:r>
            <a:r>
              <a:rPr lang="en-ID" sz="2000" dirty="0" err="1"/>
              <a:t>intelektual</a:t>
            </a:r>
            <a:r>
              <a:rPr lang="en-ID" sz="2000" dirty="0"/>
              <a:t> </a:t>
            </a:r>
            <a:r>
              <a:rPr lang="en-ID" sz="2000" dirty="0" err="1"/>
              <a:t>diikuti</a:t>
            </a:r>
            <a:r>
              <a:rPr lang="en-ID" sz="2000" dirty="0"/>
              <a:t>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perlindungan</a:t>
            </a:r>
            <a:r>
              <a:rPr lang="en-ID" sz="2000" dirty="0"/>
              <a:t> </a:t>
            </a:r>
            <a:r>
              <a:rPr lang="en-ID" sz="2000" dirty="0" err="1"/>
              <a:t>hukum</a:t>
            </a:r>
            <a:r>
              <a:rPr lang="en-ID" sz="2000" dirty="0"/>
              <a:t> </a:t>
            </a:r>
            <a:r>
              <a:rPr lang="en-ID" sz="2000" dirty="0" err="1"/>
              <a:t>terhadapnya</a:t>
            </a:r>
            <a:r>
              <a:rPr lang="en-ID" sz="2000" dirty="0"/>
              <a:t>. </a:t>
            </a:r>
          </a:p>
          <a:p>
            <a:pPr algn="just"/>
            <a:r>
              <a:rPr lang="en-ID" sz="2400" dirty="0"/>
              <a:t> </a:t>
            </a:r>
          </a:p>
          <a:p>
            <a:endParaRPr lang="en-US" sz="6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7369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D955C2-CA3F-4356-AE2F-4322EF1B8105}"/>
              </a:ext>
            </a:extLst>
          </p:cNvPr>
          <p:cNvSpPr txBox="1"/>
          <p:nvPr/>
        </p:nvSpPr>
        <p:spPr>
          <a:xfrm>
            <a:off x="233864" y="974346"/>
            <a:ext cx="1014203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ID" sz="2400" b="1" dirty="0"/>
          </a:p>
          <a:p>
            <a:pPr algn="just"/>
            <a:endParaRPr lang="en-ID" sz="2400" b="1" dirty="0"/>
          </a:p>
          <a:p>
            <a:pPr algn="just"/>
            <a:endParaRPr lang="en-ID" sz="2400" b="1" dirty="0"/>
          </a:p>
          <a:p>
            <a:pPr algn="just"/>
            <a:endParaRPr lang="en-ID" sz="3000" b="1" dirty="0"/>
          </a:p>
          <a:p>
            <a:pPr algn="just"/>
            <a:r>
              <a:rPr lang="en-ID" sz="3000" b="1" dirty="0"/>
              <a:t>ASPEK-ASPEK HKI </a:t>
            </a:r>
          </a:p>
          <a:p>
            <a:pPr algn="just"/>
            <a:endParaRPr lang="en-ID" sz="30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D" sz="3000" b="1" dirty="0"/>
              <a:t>MORAL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D" sz="3000" b="1" dirty="0"/>
              <a:t>SOSIAL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D" sz="3000" b="1" dirty="0"/>
              <a:t>EKONOMI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D" sz="3000" b="1" dirty="0"/>
              <a:t>HUKUM</a:t>
            </a:r>
          </a:p>
        </p:txBody>
      </p:sp>
    </p:spTree>
    <p:extLst>
      <p:ext uri="{BB962C8B-B14F-4D97-AF65-F5344CB8AC3E}">
        <p14:creationId xmlns:p14="http://schemas.microsoft.com/office/powerpoint/2010/main" val="3762628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D955C2-CA3F-4356-AE2F-4322EF1B8105}"/>
              </a:ext>
            </a:extLst>
          </p:cNvPr>
          <p:cNvSpPr txBox="1"/>
          <p:nvPr/>
        </p:nvSpPr>
        <p:spPr>
          <a:xfrm>
            <a:off x="233864" y="974346"/>
            <a:ext cx="10142036" cy="6509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ID" dirty="0"/>
              <a:t> </a:t>
            </a:r>
            <a:r>
              <a:rPr lang="en-ID" sz="2400" b="1" dirty="0"/>
              <a:t>MORAL </a:t>
            </a:r>
            <a:r>
              <a:rPr lang="en-ID" sz="2400" dirty="0"/>
              <a:t> </a:t>
            </a:r>
            <a:endParaRPr lang="en-ID" sz="2400" b="1" dirty="0"/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D" sz="2200" dirty="0" err="1"/>
              <a:t>Karya</a:t>
            </a:r>
            <a:r>
              <a:rPr lang="en-ID" sz="2200" dirty="0"/>
              <a:t> </a:t>
            </a:r>
            <a:r>
              <a:rPr lang="en-ID" sz="2200" dirty="0" err="1"/>
              <a:t>intelektual</a:t>
            </a:r>
            <a:r>
              <a:rPr lang="en-ID" sz="2200" dirty="0"/>
              <a:t> oleh </a:t>
            </a:r>
            <a:r>
              <a:rPr lang="en-ID" sz="2200" i="1" dirty="0"/>
              <a:t>Sherwood</a:t>
            </a:r>
            <a:r>
              <a:rPr lang="en-ID" sz="2200" dirty="0"/>
              <a:t> , </a:t>
            </a:r>
            <a:r>
              <a:rPr lang="en-ID" sz="2200" i="1" dirty="0"/>
              <a:t>Chisum dan Jacobs</a:t>
            </a:r>
            <a:r>
              <a:rPr lang="en-ID" sz="2200" dirty="0"/>
              <a:t> </a:t>
            </a:r>
            <a:r>
              <a:rPr lang="en-ID" sz="2200" dirty="0" err="1"/>
              <a:t>dikatakan</a:t>
            </a:r>
            <a:r>
              <a:rPr lang="en-ID" sz="2200" dirty="0"/>
              <a:t> </a:t>
            </a:r>
            <a:r>
              <a:rPr lang="en-ID" sz="2200" dirty="0" err="1"/>
              <a:t>sebagai</a:t>
            </a:r>
            <a:r>
              <a:rPr lang="en-ID" sz="2200" dirty="0"/>
              <a:t> “</a:t>
            </a:r>
            <a:r>
              <a:rPr lang="en-ID" sz="2200" i="1" dirty="0"/>
              <a:t>product of the</a:t>
            </a:r>
            <a:r>
              <a:rPr lang="en-ID" sz="2200" dirty="0"/>
              <a:t> </a:t>
            </a:r>
            <a:r>
              <a:rPr lang="en-ID" sz="2200" i="1" dirty="0"/>
              <a:t>mind</a:t>
            </a:r>
            <a:r>
              <a:rPr lang="en-ID" sz="2200" dirty="0"/>
              <a:t>” </a:t>
            </a:r>
            <a:r>
              <a:rPr lang="en-ID" sz="2200" dirty="0" err="1"/>
              <a:t>atau</a:t>
            </a:r>
            <a:r>
              <a:rPr lang="en-ID" sz="2200" dirty="0"/>
              <a:t> oleh WIPO </a:t>
            </a:r>
            <a:r>
              <a:rPr lang="en-ID" sz="2200" dirty="0" err="1"/>
              <a:t>disebut</a:t>
            </a:r>
            <a:r>
              <a:rPr lang="en-ID" sz="2200" dirty="0"/>
              <a:t> “</a:t>
            </a:r>
            <a:r>
              <a:rPr lang="en-ID" sz="2200" i="1" dirty="0"/>
              <a:t>creation of the mind</a:t>
            </a:r>
            <a:r>
              <a:rPr lang="en-ID" sz="2200" dirty="0"/>
              <a:t>”, </a:t>
            </a:r>
            <a:r>
              <a:rPr lang="en-ID" sz="2200" dirty="0" err="1"/>
              <a:t>adalah</a:t>
            </a:r>
            <a:r>
              <a:rPr lang="en-ID" sz="2200" dirty="0"/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karya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manusia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yang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lahir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dengan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curahan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tenaga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karsa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cipta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waktu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, dan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biaya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, dan oleh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sebab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itu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merupakan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“</a:t>
            </a:r>
            <a:r>
              <a:rPr lang="en-ID" sz="2200" b="1" i="1" dirty="0">
                <a:solidFill>
                  <a:schemeClr val="accent6">
                    <a:lumMod val="75000"/>
                  </a:schemeClr>
                </a:solidFill>
              </a:rPr>
              <a:t>humankind’s most valuable assets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”.</a:t>
            </a:r>
            <a:r>
              <a:rPr lang="en-ID" sz="2200" b="1" baseline="300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D" sz="2200" dirty="0" err="1"/>
              <a:t>Karya</a:t>
            </a:r>
            <a:r>
              <a:rPr lang="en-ID" sz="2200" dirty="0"/>
              <a:t>  </a:t>
            </a:r>
            <a:r>
              <a:rPr lang="en-ID" sz="2200" dirty="0" err="1"/>
              <a:t>intelektual</a:t>
            </a:r>
            <a:r>
              <a:rPr lang="en-ID" sz="2200" dirty="0"/>
              <a:t> </a:t>
            </a:r>
            <a:r>
              <a:rPr lang="en-ID" sz="2200" dirty="0" err="1"/>
              <a:t>tersebut</a:t>
            </a:r>
            <a:r>
              <a:rPr lang="en-ID" sz="2200" dirty="0"/>
              <a:t> </a:t>
            </a:r>
            <a:r>
              <a:rPr lang="en-ID" sz="2200" dirty="0" err="1"/>
              <a:t>karenanya</a:t>
            </a:r>
            <a:r>
              <a:rPr lang="en-ID" sz="2200" dirty="0"/>
              <a:t> </a:t>
            </a:r>
            <a:r>
              <a:rPr lang="en-ID" sz="2200" dirty="0" err="1"/>
              <a:t>patut</a:t>
            </a:r>
            <a:r>
              <a:rPr lang="en-ID" sz="2200" dirty="0"/>
              <a:t> </a:t>
            </a:r>
            <a:r>
              <a:rPr lang="en-ID" sz="2200" dirty="0" err="1"/>
              <a:t>diakui</a:t>
            </a:r>
            <a:r>
              <a:rPr lang="en-ID" sz="2200" dirty="0"/>
              <a:t>, </a:t>
            </a:r>
            <a:r>
              <a:rPr lang="en-ID" sz="2200" dirty="0" err="1"/>
              <a:t>harus</a:t>
            </a:r>
            <a:r>
              <a:rPr lang="en-ID" sz="2200" dirty="0"/>
              <a:t> </a:t>
            </a:r>
            <a:r>
              <a:rPr lang="en-ID" sz="2200" dirty="0" err="1"/>
              <a:t>dihormati</a:t>
            </a:r>
            <a:r>
              <a:rPr lang="en-ID" sz="2200" dirty="0"/>
              <a:t> dan </a:t>
            </a:r>
            <a:r>
              <a:rPr lang="en-ID" sz="2200" dirty="0" err="1"/>
              <a:t>perlu</a:t>
            </a:r>
            <a:r>
              <a:rPr lang="en-ID" sz="2200" dirty="0"/>
              <a:t> </a:t>
            </a:r>
            <a:r>
              <a:rPr lang="en-ID" sz="2200" dirty="0" err="1"/>
              <a:t>dilindungi</a:t>
            </a:r>
            <a:r>
              <a:rPr lang="en-ID" sz="2200" dirty="0"/>
              <a:t>. </a:t>
            </a:r>
            <a:r>
              <a:rPr lang="en-ID" sz="2200" dirty="0" err="1"/>
              <a:t>Hak</a:t>
            </a:r>
            <a:r>
              <a:rPr lang="en-ID" sz="2200" dirty="0"/>
              <a:t> </a:t>
            </a:r>
            <a:r>
              <a:rPr lang="en-ID" sz="2200" dirty="0" err="1"/>
              <a:t>serupa</a:t>
            </a:r>
            <a:r>
              <a:rPr lang="en-ID" sz="2200" dirty="0"/>
              <a:t> </a:t>
            </a:r>
            <a:r>
              <a:rPr lang="en-ID" sz="2200" dirty="0" err="1"/>
              <a:t>itu</a:t>
            </a:r>
            <a:r>
              <a:rPr lang="en-ID" sz="2200" dirty="0"/>
              <a:t> </a:t>
            </a:r>
            <a:r>
              <a:rPr lang="en-ID" sz="2200" dirty="0" err="1"/>
              <a:t>tidak</a:t>
            </a:r>
            <a:r>
              <a:rPr lang="en-ID" sz="2200" dirty="0"/>
              <a:t> </a:t>
            </a:r>
            <a:r>
              <a:rPr lang="en-ID" sz="2200" dirty="0" err="1"/>
              <a:t>dapat</a:t>
            </a:r>
            <a:r>
              <a:rPr lang="en-ID" sz="2200" dirty="0"/>
              <a:t> </a:t>
            </a:r>
            <a:r>
              <a:rPr lang="en-ID" sz="2200" dirty="0" err="1"/>
              <a:t>direnggut</a:t>
            </a:r>
            <a:r>
              <a:rPr lang="en-ID" sz="2200" dirty="0"/>
              <a:t> </a:t>
            </a:r>
            <a:r>
              <a:rPr lang="en-ID" sz="2200" dirty="0" err="1"/>
              <a:t>begitu</a:t>
            </a:r>
            <a:r>
              <a:rPr lang="en-ID" sz="2200" dirty="0"/>
              <a:t> </a:t>
            </a:r>
            <a:r>
              <a:rPr lang="en-ID" sz="2200" dirty="0" err="1"/>
              <a:t>saja</a:t>
            </a:r>
            <a:r>
              <a:rPr lang="en-ID" sz="2200" dirty="0"/>
              <a:t> </a:t>
            </a:r>
            <a:r>
              <a:rPr lang="en-ID" sz="2200" dirty="0" err="1"/>
              <a:t>dari</a:t>
            </a:r>
            <a:r>
              <a:rPr lang="en-ID" sz="2200" dirty="0"/>
              <a:t> </a:t>
            </a:r>
            <a:r>
              <a:rPr lang="en-ID" sz="2200" dirty="0" err="1"/>
              <a:t>manusia</a:t>
            </a:r>
            <a:r>
              <a:rPr lang="en-ID" sz="2200" dirty="0"/>
              <a:t> yang “</a:t>
            </a:r>
            <a:r>
              <a:rPr lang="en-ID" sz="2200" dirty="0" err="1"/>
              <a:t>melahirkannya</a:t>
            </a:r>
            <a:r>
              <a:rPr lang="en-ID" sz="2200" dirty="0"/>
              <a:t>”. 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D" sz="2200" dirty="0" err="1"/>
              <a:t>Pemahaman</a:t>
            </a:r>
            <a:r>
              <a:rPr lang="en-ID" sz="2200" dirty="0"/>
              <a:t> </a:t>
            </a:r>
            <a:r>
              <a:rPr lang="en-ID" sz="2200" dirty="0" err="1"/>
              <a:t>aspek</a:t>
            </a:r>
            <a:r>
              <a:rPr lang="en-ID" sz="2200" dirty="0"/>
              <a:t> </a:t>
            </a:r>
            <a:r>
              <a:rPr lang="en-ID" sz="2200" dirty="0" err="1"/>
              <a:t>ini</a:t>
            </a:r>
            <a:r>
              <a:rPr lang="en-ID" sz="2200" dirty="0"/>
              <a:t> </a:t>
            </a:r>
            <a:r>
              <a:rPr lang="en-ID" sz="2200" dirty="0" err="1"/>
              <a:t>mengukuhkan</a:t>
            </a:r>
            <a:r>
              <a:rPr lang="en-ID" sz="2200" dirty="0"/>
              <a:t> </a:t>
            </a:r>
            <a:r>
              <a:rPr lang="en-ID" sz="2200" dirty="0" err="1"/>
              <a:t>keberadaan</a:t>
            </a:r>
            <a:r>
              <a:rPr lang="en-ID" sz="2200" dirty="0"/>
              <a:t> </a:t>
            </a:r>
            <a:r>
              <a:rPr lang="en-ID" sz="2200" dirty="0" err="1"/>
              <a:t>hak</a:t>
            </a:r>
            <a:r>
              <a:rPr lang="en-ID" sz="2200" dirty="0"/>
              <a:t> moral (</a:t>
            </a:r>
            <a:r>
              <a:rPr lang="en-ID" sz="2200" i="1" dirty="0"/>
              <a:t>moral rights</a:t>
            </a:r>
            <a:r>
              <a:rPr lang="en-ID" sz="2200" dirty="0"/>
              <a:t>) </a:t>
            </a:r>
            <a:r>
              <a:rPr lang="en-ID" sz="2200" dirty="0" err="1"/>
              <a:t>sebagai</a:t>
            </a:r>
            <a:r>
              <a:rPr lang="en-ID" sz="2200" dirty="0"/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hak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yang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dimiliki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pencipta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atau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penemu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sesuatu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karya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intelektual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untuk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menyatakan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bahwa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dia-lah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pencipta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atau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penemunya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, dan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karenanya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berhak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atas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pelekatan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namanya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untuk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selamanya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pada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karya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 yang </a:t>
            </a:r>
            <a:r>
              <a:rPr lang="en-ID" sz="2200" b="1" dirty="0" err="1">
                <a:solidFill>
                  <a:schemeClr val="accent6">
                    <a:lumMod val="75000"/>
                  </a:schemeClr>
                </a:solidFill>
              </a:rPr>
              <a:t>bersangkutan</a:t>
            </a:r>
            <a:r>
              <a:rPr lang="en-ID" sz="2200" b="1" dirty="0">
                <a:solidFill>
                  <a:schemeClr val="accent6">
                    <a:lumMod val="75000"/>
                  </a:schemeClr>
                </a:solidFill>
              </a:rPr>
              <a:t>. 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D" sz="2200" dirty="0" err="1"/>
              <a:t>Hak</a:t>
            </a:r>
            <a:r>
              <a:rPr lang="en-ID" sz="2200" dirty="0"/>
              <a:t> </a:t>
            </a:r>
            <a:r>
              <a:rPr lang="en-ID" sz="2200" dirty="0" err="1"/>
              <a:t>untuk</a:t>
            </a:r>
            <a:r>
              <a:rPr lang="en-ID" sz="2200" dirty="0"/>
              <a:t> </a:t>
            </a:r>
            <a:r>
              <a:rPr lang="en-ID" sz="2200" dirty="0" err="1"/>
              <a:t>diakui</a:t>
            </a:r>
            <a:r>
              <a:rPr lang="en-ID" sz="2200" dirty="0"/>
              <a:t> dan </a:t>
            </a:r>
            <a:r>
              <a:rPr lang="en-ID" sz="2200" dirty="0" err="1"/>
              <a:t>untuk</a:t>
            </a:r>
            <a:r>
              <a:rPr lang="en-ID" sz="2200" dirty="0"/>
              <a:t> </a:t>
            </a:r>
            <a:r>
              <a:rPr lang="en-ID" sz="2200" dirty="0" err="1"/>
              <a:t>menyatakan</a:t>
            </a:r>
            <a:r>
              <a:rPr lang="en-ID" sz="2200" dirty="0"/>
              <a:t> </a:t>
            </a:r>
            <a:r>
              <a:rPr lang="en-ID" sz="2200" dirty="0" err="1"/>
              <a:t>sebagai</a:t>
            </a:r>
            <a:r>
              <a:rPr lang="en-ID" sz="2200" dirty="0"/>
              <a:t> </a:t>
            </a:r>
            <a:r>
              <a:rPr lang="en-ID" sz="2200" dirty="0" err="1"/>
              <a:t>pencipta</a:t>
            </a:r>
            <a:r>
              <a:rPr lang="en-ID" sz="2200" dirty="0"/>
              <a:t> </a:t>
            </a:r>
            <a:r>
              <a:rPr lang="en-ID" sz="2200" dirty="0" err="1"/>
              <a:t>atau</a:t>
            </a:r>
            <a:r>
              <a:rPr lang="en-ID" sz="2200" dirty="0"/>
              <a:t> </a:t>
            </a:r>
            <a:r>
              <a:rPr lang="en-ID" sz="2200" dirty="0" err="1"/>
              <a:t>penemu</a:t>
            </a:r>
            <a:r>
              <a:rPr lang="en-ID" sz="2200" dirty="0"/>
              <a:t> </a:t>
            </a:r>
            <a:r>
              <a:rPr lang="en-ID" sz="2200" dirty="0" err="1"/>
              <a:t>suatu</a:t>
            </a:r>
            <a:r>
              <a:rPr lang="en-ID" sz="2200" dirty="0"/>
              <a:t> </a:t>
            </a:r>
            <a:r>
              <a:rPr lang="en-ID" sz="2200" dirty="0" err="1"/>
              <a:t>karya</a:t>
            </a:r>
            <a:r>
              <a:rPr lang="en-ID" sz="2200" dirty="0"/>
              <a:t> </a:t>
            </a:r>
            <a:r>
              <a:rPr lang="en-ID" sz="2200" dirty="0" err="1"/>
              <a:t>intelektual</a:t>
            </a:r>
            <a:r>
              <a:rPr lang="en-ID" sz="2200" dirty="0"/>
              <a:t> </a:t>
            </a:r>
            <a:r>
              <a:rPr lang="en-ID" sz="2200" dirty="0" err="1"/>
              <a:t>ini</a:t>
            </a:r>
            <a:r>
              <a:rPr lang="en-ID" sz="2200" dirty="0"/>
              <a:t>, oleh </a:t>
            </a:r>
            <a:r>
              <a:rPr lang="en-ID" sz="2200" i="1" dirty="0"/>
              <a:t>Edenborough </a:t>
            </a:r>
            <a:r>
              <a:rPr lang="en-ID" sz="2200" dirty="0" err="1"/>
              <a:t>dikatakan</a:t>
            </a:r>
            <a:r>
              <a:rPr lang="en-ID" sz="2200" dirty="0"/>
              <a:t> </a:t>
            </a:r>
            <a:r>
              <a:rPr lang="en-ID" sz="2200" dirty="0" err="1"/>
              <a:t>sebagai</a:t>
            </a:r>
            <a:r>
              <a:rPr lang="en-ID" sz="2200" dirty="0"/>
              <a:t>  </a:t>
            </a:r>
            <a:r>
              <a:rPr lang="en-ID" sz="2200" dirty="0" err="1"/>
              <a:t>prinsip</a:t>
            </a:r>
            <a:r>
              <a:rPr lang="en-ID" sz="2200" dirty="0"/>
              <a:t> yang </a:t>
            </a:r>
            <a:r>
              <a:rPr lang="en-ID" sz="2200" dirty="0" err="1"/>
              <a:t>mendasari</a:t>
            </a:r>
            <a:r>
              <a:rPr lang="en-ID" sz="2200" dirty="0"/>
              <a:t> </a:t>
            </a:r>
            <a:r>
              <a:rPr lang="en-ID" sz="2200" dirty="0" err="1"/>
              <a:t>hak</a:t>
            </a:r>
            <a:r>
              <a:rPr lang="en-ID" sz="2200" dirty="0"/>
              <a:t> moral dan </a:t>
            </a:r>
            <a:r>
              <a:rPr lang="en-ID" sz="2200" dirty="0" err="1"/>
              <a:t>disebut</a:t>
            </a:r>
            <a:r>
              <a:rPr lang="en-ID" sz="2200" dirty="0"/>
              <a:t> </a:t>
            </a:r>
            <a:r>
              <a:rPr lang="en-ID" sz="2200" dirty="0" err="1"/>
              <a:t>sebagai</a:t>
            </a:r>
            <a:r>
              <a:rPr lang="en-ID" sz="2200" dirty="0"/>
              <a:t> “le droit de </a:t>
            </a:r>
            <a:r>
              <a:rPr lang="en-ID" sz="2200" dirty="0" err="1"/>
              <a:t>paternité</a:t>
            </a:r>
            <a:r>
              <a:rPr lang="en-ID" sz="2200" dirty="0"/>
              <a:t>” </a:t>
            </a:r>
            <a:r>
              <a:rPr lang="en-ID" sz="2200" dirty="0" err="1"/>
              <a:t>atau</a:t>
            </a:r>
            <a:r>
              <a:rPr lang="en-ID" sz="2200" dirty="0"/>
              <a:t> “</a:t>
            </a:r>
            <a:r>
              <a:rPr lang="en-ID" sz="2200" i="1" dirty="0"/>
              <a:t>the right of paternity</a:t>
            </a:r>
            <a:r>
              <a:rPr lang="en-ID" sz="2200" dirty="0"/>
              <a:t>”.</a:t>
            </a:r>
          </a:p>
          <a:p>
            <a:endParaRPr lang="en-US" sz="6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4501627"/>
      </p:ext>
    </p:extLst>
  </p:cSld>
  <p:clrMapOvr>
    <a:masterClrMapping/>
  </p:clrMapOvr>
</p:sld>
</file>

<file path=ppt/theme/theme1.xml><?xml version="1.0" encoding="utf-8"?>
<a:theme xmlns:a="http://schemas.openxmlformats.org/drawingml/2006/main" name="FunkyShapesVTI">
  <a:themeElements>
    <a:clrScheme name="Custom 15">
      <a:dk1>
        <a:sysClr val="windowText" lastClr="000000"/>
      </a:dk1>
      <a:lt1>
        <a:sysClr val="window" lastClr="FFFFFF"/>
      </a:lt1>
      <a:dk2>
        <a:srgbClr val="2D2D2D"/>
      </a:dk2>
      <a:lt2>
        <a:srgbClr val="F3FFF8"/>
      </a:lt2>
      <a:accent1>
        <a:srgbClr val="FF80BD"/>
      </a:accent1>
      <a:accent2>
        <a:srgbClr val="1EB9D3"/>
      </a:accent2>
      <a:accent3>
        <a:srgbClr val="21C46B"/>
      </a:accent3>
      <a:accent4>
        <a:srgbClr val="EA9600"/>
      </a:accent4>
      <a:accent5>
        <a:srgbClr val="F43B56"/>
      </a:accent5>
      <a:accent6>
        <a:srgbClr val="4B56E8"/>
      </a:accent6>
      <a:hlink>
        <a:srgbClr val="8F61FF"/>
      </a:hlink>
      <a:folHlink>
        <a:srgbClr val="F900A0"/>
      </a:folHlink>
    </a:clrScheme>
    <a:fontScheme name="Source Sans Pro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nkyShapesVTI" id="{A7F40C41-3FB2-45B0-B0D6-DFB7FDD9B7AD}" vid="{C49381A0-09CD-46EE-B141-E2CDD87ABFE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2374</Words>
  <Application>Microsoft Office PowerPoint</Application>
  <PresentationFormat>Widescreen</PresentationFormat>
  <Paragraphs>178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Source Sans Pro</vt:lpstr>
      <vt:lpstr>Wingdings</vt:lpstr>
      <vt:lpstr>FunkyShapesVTI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31</cp:revision>
  <dcterms:created xsi:type="dcterms:W3CDTF">2023-09-17T16:45:19Z</dcterms:created>
  <dcterms:modified xsi:type="dcterms:W3CDTF">2024-09-23T14:25:35Z</dcterms:modified>
</cp:coreProperties>
</file>