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22"/>
  </p:notesMasterIdLst>
  <p:handoutMasterIdLst>
    <p:handoutMasterId r:id="rId23"/>
  </p:handoutMasterIdLst>
  <p:sldIdLst>
    <p:sldId id="256" r:id="rId5"/>
    <p:sldId id="257" r:id="rId6"/>
    <p:sldId id="265" r:id="rId7"/>
    <p:sldId id="258" r:id="rId8"/>
    <p:sldId id="266" r:id="rId9"/>
    <p:sldId id="259" r:id="rId10"/>
    <p:sldId id="267" r:id="rId11"/>
    <p:sldId id="260" r:id="rId12"/>
    <p:sldId id="268" r:id="rId13"/>
    <p:sldId id="263" r:id="rId14"/>
    <p:sldId id="269" r:id="rId15"/>
    <p:sldId id="270" r:id="rId16"/>
    <p:sldId id="271" r:id="rId17"/>
    <p:sldId id="272" r:id="rId18"/>
    <p:sldId id="273" r:id="rId19"/>
    <p:sldId id="274"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9/30/2024</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9/30/2024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9/30/2024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9/30/2024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9/30/2024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9/30/2024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wipo.int/treaties/en/ip/marrakesh/" TargetMode="External"/><Relationship Id="rId3" Type="http://schemas.openxmlformats.org/officeDocument/2006/relationships/image" Target="../media/image10.svg"/><Relationship Id="rId7" Type="http://schemas.openxmlformats.org/officeDocument/2006/relationships/hyperlink" Target="http://www.wipo.int/treaties/en/ip/phonogram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wipo.int/treaties/en/ip/brussels/" TargetMode="External"/><Relationship Id="rId11" Type="http://schemas.openxmlformats.org/officeDocument/2006/relationships/hyperlink" Target="http://www.wipo.int/treaties/en/ip/wppt/" TargetMode="External"/><Relationship Id="rId5" Type="http://schemas.openxmlformats.org/officeDocument/2006/relationships/hyperlink" Target="http://www.wipo.int/treaties/en/ip/berne/" TargetMode="External"/><Relationship Id="rId10" Type="http://schemas.openxmlformats.org/officeDocument/2006/relationships/hyperlink" Target="http://www.wipo.int/treaties/en/ip/wct/" TargetMode="External"/><Relationship Id="rId4" Type="http://schemas.openxmlformats.org/officeDocument/2006/relationships/hyperlink" Target="http://www.wipo.int/treaties/en/ip/beijing/" TargetMode="External"/><Relationship Id="rId9" Type="http://schemas.openxmlformats.org/officeDocument/2006/relationships/hyperlink" Target="http://www.wipo.int/treaties/en/ip/ro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595746" y="802298"/>
            <a:ext cx="9818792" cy="2541431"/>
          </a:xfrm>
        </p:spPr>
        <p:txBody>
          <a:bodyPr>
            <a:normAutofit/>
          </a:bodyPr>
          <a:lstStyle/>
          <a:p>
            <a:r>
              <a:rPr lang="en-US" dirty="0"/>
              <a:t>BAB II</a:t>
            </a: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6" name="Subtitle 5">
            <a:extLst>
              <a:ext uri="{FF2B5EF4-FFF2-40B4-BE49-F238E27FC236}">
                <a16:creationId xmlns:a16="http://schemas.microsoft.com/office/drawing/2014/main" id="{DC7B29D7-A6DF-496A-A2FF-75B95EA1E012}"/>
              </a:ext>
            </a:extLst>
          </p:cNvPr>
          <p:cNvSpPr>
            <a:spLocks noGrp="1"/>
          </p:cNvSpPr>
          <p:nvPr>
            <p:ph type="subTitle" idx="1"/>
          </p:nvPr>
        </p:nvSpPr>
        <p:spPr>
          <a:xfrm>
            <a:off x="595744" y="3531204"/>
            <a:ext cx="9818792" cy="2190723"/>
          </a:xfrm>
        </p:spPr>
        <p:txBody>
          <a:bodyPr>
            <a:normAutofit/>
          </a:bodyPr>
          <a:lstStyle/>
          <a:p>
            <a:pPr>
              <a:lnSpc>
                <a:spcPct val="100000"/>
              </a:lnSpc>
              <a:spcBef>
                <a:spcPts val="0"/>
              </a:spcBef>
            </a:pPr>
            <a:r>
              <a:rPr lang="en-US" sz="4400" b="1" dirty="0"/>
              <a:t>RUANG LINGKUP HKI </a:t>
            </a:r>
          </a:p>
          <a:p>
            <a:pPr>
              <a:lnSpc>
                <a:spcPct val="100000"/>
              </a:lnSpc>
              <a:spcBef>
                <a:spcPts val="0"/>
              </a:spcBef>
            </a:pPr>
            <a:r>
              <a:rPr lang="en-US" sz="4400" b="1" dirty="0"/>
              <a:t>MENURUT </a:t>
            </a:r>
            <a:r>
              <a:rPr lang="ms-MY" sz="4400" b="1" dirty="0"/>
              <a:t>TRIPS </a:t>
            </a:r>
          </a:p>
          <a:p>
            <a:pPr>
              <a:lnSpc>
                <a:spcPct val="100000"/>
              </a:lnSpc>
              <a:spcBef>
                <a:spcPts val="0"/>
              </a:spcBef>
            </a:pPr>
            <a:r>
              <a:rPr lang="ms-MY" sz="2000" b="1" dirty="0"/>
              <a:t>(</a:t>
            </a:r>
            <a:r>
              <a:rPr lang="ms-MY" sz="2000" b="1" i="1" dirty="0"/>
              <a:t>Trade-Related Aspects of Intellectual Property Rights) </a:t>
            </a:r>
            <a:endParaRPr lang="en-ID" sz="2000"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ms-MY" b="1" dirty="0"/>
              <a:t>JENIS HAK KEKAYAAN INTELEKTUAL</a:t>
            </a:r>
            <a:endParaRPr lang="en-ID" b="1"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marL="0" indent="0">
              <a:lnSpc>
                <a:spcPct val="100000"/>
              </a:lnSpc>
              <a:spcBef>
                <a:spcPts val="0"/>
              </a:spcBef>
              <a:buNone/>
            </a:pPr>
            <a:r>
              <a:rPr lang="ms-MY" sz="2400" dirty="0"/>
              <a:t>Dalam </a:t>
            </a:r>
            <a:r>
              <a:rPr lang="ms-MY" sz="2400" i="1" dirty="0"/>
              <a:t>TRIPS Agreement</a:t>
            </a:r>
            <a:r>
              <a:rPr lang="ms-MY" sz="2400" dirty="0"/>
              <a:t>, khususnya dalam </a:t>
            </a:r>
            <a:r>
              <a:rPr lang="ms-MY" sz="2400" i="1" dirty="0"/>
              <a:t>Article </a:t>
            </a:r>
            <a:r>
              <a:rPr lang="ms-MY" sz="2400" dirty="0"/>
              <a:t>9-40 menggolongkan jenis-jenis Hak Kekayaan Intelektual yang dilindungi meliputi :</a:t>
            </a:r>
            <a:endParaRPr lang="en-ID" sz="2400" dirty="0"/>
          </a:p>
          <a:p>
            <a:pPr lvl="0">
              <a:lnSpc>
                <a:spcPct val="100000"/>
              </a:lnSpc>
              <a:spcBef>
                <a:spcPts val="0"/>
              </a:spcBef>
            </a:pPr>
            <a:r>
              <a:rPr lang="ms-MY" sz="2400" dirty="0"/>
              <a:t>Hak Cipta </a:t>
            </a:r>
            <a:r>
              <a:rPr lang="ms-MY" sz="2400" i="1" dirty="0"/>
              <a:t>(Copyrights) </a:t>
            </a:r>
            <a:endParaRPr lang="en-ID" sz="2400" dirty="0"/>
          </a:p>
          <a:p>
            <a:pPr lvl="0">
              <a:lnSpc>
                <a:spcPct val="100000"/>
              </a:lnSpc>
              <a:spcBef>
                <a:spcPts val="0"/>
              </a:spcBef>
            </a:pPr>
            <a:r>
              <a:rPr lang="ms-MY" sz="2400" dirty="0"/>
              <a:t>Merek (</a:t>
            </a:r>
            <a:r>
              <a:rPr lang="ms-MY" sz="2400" i="1" dirty="0"/>
              <a:t>Trademarks)</a:t>
            </a:r>
            <a:endParaRPr lang="en-ID" sz="2400" dirty="0"/>
          </a:p>
          <a:p>
            <a:pPr lvl="0">
              <a:lnSpc>
                <a:spcPct val="100000"/>
              </a:lnSpc>
              <a:spcBef>
                <a:spcPts val="0"/>
              </a:spcBef>
            </a:pPr>
            <a:r>
              <a:rPr lang="ms-MY" sz="2400" dirty="0"/>
              <a:t>Indikasi Geografis (</a:t>
            </a:r>
            <a:r>
              <a:rPr lang="ms-MY" sz="2400" i="1" dirty="0"/>
              <a:t>Geographical Indications)</a:t>
            </a:r>
            <a:endParaRPr lang="en-ID" sz="2400" dirty="0"/>
          </a:p>
          <a:p>
            <a:pPr lvl="0">
              <a:lnSpc>
                <a:spcPct val="100000"/>
              </a:lnSpc>
              <a:spcBef>
                <a:spcPts val="0"/>
              </a:spcBef>
            </a:pPr>
            <a:r>
              <a:rPr lang="ms-MY" sz="2400" dirty="0"/>
              <a:t>Desain Industri (</a:t>
            </a:r>
            <a:r>
              <a:rPr lang="ms-MY" sz="2400" i="1" dirty="0"/>
              <a:t>Industrial Design)</a:t>
            </a:r>
            <a:endParaRPr lang="en-ID" sz="2400" dirty="0"/>
          </a:p>
          <a:p>
            <a:pPr lvl="0">
              <a:lnSpc>
                <a:spcPct val="100000"/>
              </a:lnSpc>
              <a:spcBef>
                <a:spcPts val="0"/>
              </a:spcBef>
            </a:pPr>
            <a:r>
              <a:rPr lang="ms-MY" sz="2400" dirty="0"/>
              <a:t>Paten</a:t>
            </a:r>
            <a:endParaRPr lang="en-ID" sz="2400" dirty="0"/>
          </a:p>
          <a:p>
            <a:pPr lvl="0">
              <a:lnSpc>
                <a:spcPct val="100000"/>
              </a:lnSpc>
              <a:spcBef>
                <a:spcPts val="0"/>
              </a:spcBef>
            </a:pPr>
            <a:r>
              <a:rPr lang="ms-MY" sz="2400" dirty="0"/>
              <a:t>Desain Tata Letak Sirkuit Terpadu (</a:t>
            </a:r>
            <a:r>
              <a:rPr lang="ms-MY" sz="2400" i="1" dirty="0"/>
              <a:t>Lay-Out Designs (topographies) of Integrated Circuits).</a:t>
            </a:r>
            <a:endParaRPr lang="en-ID" sz="2400" dirty="0"/>
          </a:p>
          <a:p>
            <a:pPr lvl="0">
              <a:lnSpc>
                <a:spcPct val="100000"/>
              </a:lnSpc>
              <a:spcBef>
                <a:spcPts val="0"/>
              </a:spcBef>
            </a:pPr>
            <a:r>
              <a:rPr lang="ms-MY" sz="2400" dirty="0"/>
              <a:t>Informasi yang Dirahasiakan (</a:t>
            </a:r>
            <a:r>
              <a:rPr lang="ms-MY" sz="2400" i="1" dirty="0"/>
              <a:t>Undisclosed Information</a:t>
            </a:r>
            <a:r>
              <a:rPr lang="ms-MY" sz="2400" dirty="0"/>
              <a:t>) atau yang dikenal dengan istilah Rahasia Dagang/</a:t>
            </a:r>
            <a:r>
              <a:rPr lang="ms-MY" sz="2400" i="1" dirty="0"/>
              <a:t>Trade Secret</a:t>
            </a:r>
            <a:endParaRPr lang="en-ID" sz="2400" dirty="0"/>
          </a:p>
          <a:p>
            <a:pPr lvl="0">
              <a:lnSpc>
                <a:spcPct val="100000"/>
              </a:lnSpc>
              <a:spcBef>
                <a:spcPts val="0"/>
              </a:spcBef>
            </a:pPr>
            <a:r>
              <a:rPr lang="ms-MY" sz="2400" dirty="0"/>
              <a:t>Pengendalian Praktik-praktik Persaingan Curang dalam Perjanjian Lisensi.</a:t>
            </a:r>
            <a:endParaRPr lang="en-ID" sz="2400" dirty="0"/>
          </a:p>
        </p:txBody>
      </p:sp>
    </p:spTree>
    <p:extLst>
      <p:ext uri="{BB962C8B-B14F-4D97-AF65-F5344CB8AC3E}">
        <p14:creationId xmlns:p14="http://schemas.microsoft.com/office/powerpoint/2010/main" val="241229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ms-MY" b="1" dirty="0"/>
              <a:t>JENIS HAK KEKAYAAN INTELEKTUAL</a:t>
            </a:r>
            <a:endParaRPr lang="en-ID" b="1"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algn="just">
              <a:lnSpc>
                <a:spcPct val="100000"/>
              </a:lnSpc>
              <a:spcBef>
                <a:spcPts val="0"/>
              </a:spcBef>
            </a:pPr>
            <a:r>
              <a:rPr lang="ms-MY" sz="2400" dirty="0"/>
              <a:t>Perlindungan hukum terhadap HKI dalam konteks TRIPs   </a:t>
            </a:r>
            <a:r>
              <a:rPr lang="ms-MY" sz="2400" i="1" dirty="0"/>
              <a:t>Agreement</a:t>
            </a:r>
            <a:r>
              <a:rPr lang="ms-MY" sz="2400" dirty="0"/>
              <a:t>, </a:t>
            </a:r>
            <a:r>
              <a:rPr lang="ms-MY" sz="2400" i="1" dirty="0"/>
              <a:t>Annex 1C </a:t>
            </a:r>
            <a:r>
              <a:rPr lang="ms-MY" sz="2400" dirty="0"/>
              <a:t>dari </a:t>
            </a:r>
            <a:r>
              <a:rPr lang="ms-MY" sz="2400" i="1" dirty="0"/>
              <a:t>World Trade Organization </a:t>
            </a:r>
            <a:r>
              <a:rPr lang="ms-MY" sz="2400" dirty="0"/>
              <a:t>(WTO) secara tegas mengatur bahwa seluruh negara anggota wajib mentaati dan melaksanakan standar-standar universal TRIPs secara </a:t>
            </a:r>
            <a:r>
              <a:rPr lang="ms-MY" sz="2400" i="1" dirty="0"/>
              <a:t>full compliance </a:t>
            </a:r>
            <a:r>
              <a:rPr lang="ms-MY" sz="2400" dirty="0"/>
              <a:t>dalam melindungi HKI. Melalui Undang- Undang No. 7 Tahun 1994, Indonesia telah resmi meratfikasi WTO termasuk didalamnya TRIPs </a:t>
            </a:r>
            <a:r>
              <a:rPr lang="ms-MY" sz="2400" i="1" dirty="0"/>
              <a:t>Agreement. </a:t>
            </a:r>
            <a:r>
              <a:rPr lang="ms-MY" sz="2400" dirty="0"/>
              <a:t>Dalam perspektif </a:t>
            </a:r>
            <a:r>
              <a:rPr lang="ms-MY" sz="2400" i="1" dirty="0"/>
              <a:t>The Vienna Convention on the Law of Treaties </a:t>
            </a:r>
            <a:r>
              <a:rPr lang="ms-MY" sz="2400" dirty="0"/>
              <a:t>1969 bahwa keberadaan suatu Traktat (</a:t>
            </a:r>
            <a:r>
              <a:rPr lang="ms-MY" sz="2400" i="1" dirty="0"/>
              <a:t>Treaty</a:t>
            </a:r>
            <a:r>
              <a:rPr lang="ms-MY" sz="2400" dirty="0"/>
              <a:t>) menimbulkan akibat hukum berupa kewajiban dari negara anggota untuk mengharmonisasikan dan menyesuaikan hukum nasionalnya sesuai dengan kaedah-kaedah hukum yang disepakati dalam </a:t>
            </a:r>
            <a:r>
              <a:rPr lang="ms-MY" sz="2400" i="1" dirty="0"/>
              <a:t>Treaty </a:t>
            </a:r>
            <a:r>
              <a:rPr lang="ms-MY" sz="2400" dirty="0"/>
              <a:t>yang bersangkutan.</a:t>
            </a:r>
            <a:endParaRPr lang="en-ID" sz="2400" dirty="0"/>
          </a:p>
          <a:p>
            <a:endParaRPr lang="en-ID" dirty="0"/>
          </a:p>
        </p:txBody>
      </p:sp>
    </p:spTree>
    <p:extLst>
      <p:ext uri="{BB962C8B-B14F-4D97-AF65-F5344CB8AC3E}">
        <p14:creationId xmlns:p14="http://schemas.microsoft.com/office/powerpoint/2010/main" val="380095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ms-MY" b="1" dirty="0"/>
              <a:t>JENIS HAK KEKAYAAN INTELEKTUAL</a:t>
            </a:r>
            <a:endParaRPr lang="en-ID" b="1"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algn="just">
              <a:lnSpc>
                <a:spcPct val="100000"/>
              </a:lnSpc>
              <a:spcBef>
                <a:spcPts val="0"/>
              </a:spcBef>
            </a:pPr>
            <a:r>
              <a:rPr lang="ms-MY" sz="2400" dirty="0"/>
              <a:t>Konsekuensi   Indonesia   wajib   mentaati standard-standard internasional yang telah disepakati dalam WTO, asas </a:t>
            </a:r>
            <a:r>
              <a:rPr lang="ms-MY" sz="2400" i="1" dirty="0"/>
              <a:t>Pacta Sun Servanda </a:t>
            </a:r>
            <a:r>
              <a:rPr lang="ms-MY" sz="2400" dirty="0"/>
              <a:t>wajib ditegakkan. Indonesia diberikan tenggang waktu sampai tanggal 1 Januari tahun 2000 untuk memenuhi kewajibannya terhadap TRIPs </a:t>
            </a:r>
            <a:r>
              <a:rPr lang="ms-MY" sz="2400" i="1" dirty="0"/>
              <a:t>Agreement. </a:t>
            </a:r>
            <a:r>
              <a:rPr lang="ms-MY" sz="2400" dirty="0"/>
              <a:t>Indonesia sebagai salah satu negara anggota WTO wajib mentaati perjanjian TRIPs, dengan cara mengatur perlindungan terhadap HKI dan mengharmonisasikan   aturannya   sesuai   standard   TRIPs   </a:t>
            </a:r>
            <a:r>
              <a:rPr lang="ms-MY" sz="2400" i="1" dirty="0"/>
              <a:t>Agreement</a:t>
            </a:r>
            <a:r>
              <a:rPr lang="ms-MY" sz="2400" dirty="0"/>
              <a:t>,   serta melaksanakan penegakan hukum di bidang HKI. Dalam rangka harmonisasi hukum, Indonesia saat sekarang ini telah memiliki pengaturan mengenai HKI dalam berbagai Undang-Undang di bidang HKI, baik yang berbasis </a:t>
            </a:r>
            <a:r>
              <a:rPr lang="ms-MY" sz="2400" i="1" dirty="0"/>
              <a:t>system </a:t>
            </a:r>
            <a:r>
              <a:rPr lang="ms-MY" sz="2400" dirty="0"/>
              <a:t>perlindungan otomatis untuk Hak Cipta maupun untuk Merek, Paten dan Desain Industri berbasis perlindungannya melalui proses pendaftaran (</a:t>
            </a:r>
            <a:r>
              <a:rPr lang="ms-MY" sz="2400" i="1" dirty="0"/>
              <a:t>first to file system</a:t>
            </a:r>
            <a:r>
              <a:rPr lang="ms-MY" sz="2400" dirty="0"/>
              <a:t>).</a:t>
            </a:r>
            <a:endParaRPr lang="en-ID" sz="2400" dirty="0"/>
          </a:p>
          <a:p>
            <a:pPr marL="0" indent="0">
              <a:buNone/>
            </a:pPr>
            <a:endParaRPr lang="en-ID" dirty="0"/>
          </a:p>
          <a:p>
            <a:r>
              <a:rPr lang="ms-MY" dirty="0"/>
              <a:t> </a:t>
            </a:r>
            <a:endParaRPr lang="en-ID" dirty="0"/>
          </a:p>
        </p:txBody>
      </p:sp>
    </p:spTree>
    <p:extLst>
      <p:ext uri="{BB962C8B-B14F-4D97-AF65-F5344CB8AC3E}">
        <p14:creationId xmlns:p14="http://schemas.microsoft.com/office/powerpoint/2010/main" val="48867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en-US" b="1" dirty="0"/>
              <a:t>PRINSIP-PRINSIP TRIPS</a:t>
            </a:r>
            <a:endParaRPr lang="en-ID"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lvl="0" algn="just">
              <a:lnSpc>
                <a:spcPct val="100000"/>
              </a:lnSpc>
              <a:spcBef>
                <a:spcPts val="0"/>
              </a:spcBef>
            </a:pPr>
            <a:r>
              <a:rPr lang="ms-MY" sz="3200" b="1" i="1" dirty="0"/>
              <a:t>Free to Determine</a:t>
            </a:r>
            <a:r>
              <a:rPr lang="ms-MY" sz="2400" b="1" i="1" dirty="0"/>
              <a:t>; </a:t>
            </a:r>
            <a:r>
              <a:rPr lang="ms-MY" sz="2400" dirty="0"/>
              <a:t>Yaitu ketentuan yang memberikan kebebasan kepada para anggotanya untuk menentukan cara-cara yang dianggap sesuai untuk menerapkan ketentuan- ketentuan yang tercantum dalam TRIPS ke dalam sistem dan praktek hukum mereka. Mereka dapat menerapkan sistem perlindungan yang lebih luas dari yang diwajibkan oleh TRIPs, sepanjang tidak bertentangan dengan ketentuan- ketentuan yang tercantum dalam persetujuan tersebut (Pasal 1 TRIPS). Ketentuan seperti ini secara tidak langsung mengisyaratkan bahwa pengaturan mengenai Hak Milik Intelektual didalam Persetujuan TRIPS hanyalah menyangkut masalah-masalah pokoknya saja (global). Sedangkan pengaturan selanjutnya (yang spesifik) diserahkan sepenuhnya kepada Negara masing-masing. Prinsip pengaturan seperti ini merupakan prinsip yang umum dikenal didalam perjanjian internasional.</a:t>
            </a:r>
            <a:endParaRPr lang="en-ID" sz="2400" dirty="0"/>
          </a:p>
        </p:txBody>
      </p:sp>
    </p:spTree>
    <p:extLst>
      <p:ext uri="{BB962C8B-B14F-4D97-AF65-F5344CB8AC3E}">
        <p14:creationId xmlns:p14="http://schemas.microsoft.com/office/powerpoint/2010/main" val="303672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en-US" b="1" dirty="0"/>
              <a:t>PRINSIP-PRINSIP TRIPS</a:t>
            </a:r>
            <a:endParaRPr lang="en-ID"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lvl="0" algn="just">
              <a:lnSpc>
                <a:spcPct val="100000"/>
              </a:lnSpc>
              <a:spcBef>
                <a:spcPts val="0"/>
              </a:spcBef>
            </a:pPr>
            <a:r>
              <a:rPr lang="ms-MY" sz="2400" b="1" i="1" dirty="0"/>
              <a:t>Intellectual Property Convention</a:t>
            </a:r>
            <a:r>
              <a:rPr lang="ms-MY" sz="2200" b="1" i="1" dirty="0"/>
              <a:t>; </a:t>
            </a:r>
            <a:r>
              <a:rPr lang="ms-MY" sz="2200" dirty="0"/>
              <a:t>Yaitu ketentuan yang mengharuskan para anggotanya menyesuaikan peraturan perundang-undangan dengan berbagai konvensi internasional dibidang Hak Milik Intelektual, khususnya Konvensi Paris, Konvensi Bern, Konvensi Roma, dan </a:t>
            </a:r>
            <a:r>
              <a:rPr lang="ms-MY" sz="2200" i="1" dirty="0"/>
              <a:t>Treaty on Intellectual Property in Respect of Integrated Circuit </a:t>
            </a:r>
            <a:r>
              <a:rPr lang="ms-MY" sz="2200" dirty="0"/>
              <a:t>(Pasal 2 ayat (2)). Ketentuan ini berkaitan erat dengan ketentuan yang terdapat dalam butir 1 diatas, dimana pengaturan selanjutnya yang telah disebutkan, disesuaikan dengan konvensi-konvensi internasional yang telah ada diakui.</a:t>
            </a:r>
            <a:endParaRPr lang="en-ID" sz="2200" dirty="0"/>
          </a:p>
          <a:p>
            <a:pPr lvl="0" algn="just">
              <a:lnSpc>
                <a:spcPct val="100000"/>
              </a:lnSpc>
              <a:spcBef>
                <a:spcPts val="0"/>
              </a:spcBef>
            </a:pPr>
            <a:r>
              <a:rPr lang="ms-MY" sz="2400" b="1" i="1" dirty="0"/>
              <a:t>National Treatment</a:t>
            </a:r>
            <a:r>
              <a:rPr lang="ms-MY" sz="2200" b="1" i="1" dirty="0"/>
              <a:t>; </a:t>
            </a:r>
            <a:r>
              <a:rPr lang="ms-MY" sz="2200" dirty="0"/>
              <a:t>Yaitu ketentuan yang mengharuskan para anggotanya memberikan perlindungan Hak Milik Intelektual yang sama antara warga negaranya sendiri dengan warga Negara anggota lainnya (Pasal 3 ayat (1). Prinsip perlakuan sama ini tidak hanya berlaku untuk warga Negara perseorangan, tetapi juga untuk badan-badan hukum. Ketentuan ini merupakan kelanjutan dari apa yang tercantum dalam Pasal 2 Konvensi Paris mengenai hal yang sama.</a:t>
            </a:r>
            <a:endParaRPr lang="en-ID" sz="2200" dirty="0"/>
          </a:p>
          <a:p>
            <a:pPr lvl="0" algn="just">
              <a:lnSpc>
                <a:spcPct val="100000"/>
              </a:lnSpc>
              <a:spcBef>
                <a:spcPts val="0"/>
              </a:spcBef>
            </a:pPr>
            <a:r>
              <a:rPr lang="ms-MY" sz="2400" dirty="0"/>
              <a:t>l.</a:t>
            </a:r>
            <a:endParaRPr lang="en-ID" sz="2400" dirty="0"/>
          </a:p>
        </p:txBody>
      </p:sp>
    </p:spTree>
    <p:extLst>
      <p:ext uri="{BB962C8B-B14F-4D97-AF65-F5344CB8AC3E}">
        <p14:creationId xmlns:p14="http://schemas.microsoft.com/office/powerpoint/2010/main" val="111984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en-US" b="1" dirty="0"/>
              <a:t>PRINSIP-PRINSIP TRIPS</a:t>
            </a:r>
            <a:endParaRPr lang="en-ID"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lvl="0" algn="just">
              <a:lnSpc>
                <a:spcPct val="100000"/>
              </a:lnSpc>
              <a:spcBef>
                <a:spcPts val="0"/>
              </a:spcBef>
            </a:pPr>
            <a:r>
              <a:rPr lang="ms-MY" sz="2800" b="1" i="1" dirty="0"/>
              <a:t>Most-Favoured-Nation-Treatmen</a:t>
            </a:r>
            <a:r>
              <a:rPr lang="ms-MY" sz="2400" b="1" i="1" dirty="0"/>
              <a:t>t; </a:t>
            </a:r>
            <a:r>
              <a:rPr lang="ms-MY" sz="2400" dirty="0"/>
              <a:t>Yaitu ketentuan yang mengharuskan para anggotanya memberikan perlindungan Hak Milik Intelektual yang sama terhadap seluruh anggotanya (Pasal 4). Ketentuan ini bertujuan untuk menghindarkan terjadinya perlakuan istimewa yang berbeda (diskriminasi) suatu Negara terhadap Negara lain dalam memberikan perlindungan Hak Milik Intelektual. Setiap Negara anggota diharuskan memberikan perlakuan yang sama terhadap anggota-anggota lainnya.</a:t>
            </a:r>
            <a:endParaRPr lang="en-ID" sz="2400" dirty="0"/>
          </a:p>
          <a:p>
            <a:pPr lvl="0" algn="just">
              <a:lnSpc>
                <a:spcPct val="100000"/>
              </a:lnSpc>
              <a:spcBef>
                <a:spcPts val="0"/>
              </a:spcBef>
            </a:pPr>
            <a:endParaRPr lang="en-ID" sz="2400" dirty="0"/>
          </a:p>
        </p:txBody>
      </p:sp>
    </p:spTree>
    <p:extLst>
      <p:ext uri="{BB962C8B-B14F-4D97-AF65-F5344CB8AC3E}">
        <p14:creationId xmlns:p14="http://schemas.microsoft.com/office/powerpoint/2010/main" val="67125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80109" y="798974"/>
            <a:ext cx="10720982" cy="601226"/>
          </a:xfrm>
        </p:spPr>
        <p:txBody>
          <a:bodyPr/>
          <a:lstStyle/>
          <a:p>
            <a:r>
              <a:rPr lang="en-US" b="1" dirty="0"/>
              <a:t>PRINSIP-PRINSIP TRIPS</a:t>
            </a:r>
            <a:endParaRPr lang="en-ID" dirty="0"/>
          </a:p>
        </p:txBody>
      </p:sp>
      <p:pic>
        <p:nvPicPr>
          <p:cNvPr id="10" name="Graphic 9" descr="Star icon">
            <a:extLst>
              <a:ext uri="{FF2B5EF4-FFF2-40B4-BE49-F238E27FC236}">
                <a16:creationId xmlns:a16="http://schemas.microsoft.com/office/drawing/2014/main" id="{F76D2371-447B-414B-9273-61F2CA39A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7703" y="280289"/>
            <a:ext cx="1044000" cy="1044000"/>
          </a:xfrm>
          <a:prstGeom prst="rect">
            <a:avLst/>
          </a:prstGeom>
        </p:spPr>
      </p:pic>
      <p:sp>
        <p:nvSpPr>
          <p:cNvPr id="9" name="Text Placeholder 8">
            <a:extLst>
              <a:ext uri="{FF2B5EF4-FFF2-40B4-BE49-F238E27FC236}">
                <a16:creationId xmlns:a16="http://schemas.microsoft.com/office/drawing/2014/main" id="{1BD5DDD4-B30F-43B5-9BA0-190CC29E9665}"/>
              </a:ext>
            </a:extLst>
          </p:cNvPr>
          <p:cNvSpPr>
            <a:spLocks noGrp="1"/>
          </p:cNvSpPr>
          <p:nvPr>
            <p:ph type="body" sz="quarter" idx="16"/>
          </p:nvPr>
        </p:nvSpPr>
        <p:spPr>
          <a:xfrm>
            <a:off x="180110" y="1617663"/>
            <a:ext cx="10729190" cy="4145828"/>
          </a:xfrm>
        </p:spPr>
        <p:txBody>
          <a:bodyPr/>
          <a:lstStyle/>
          <a:p>
            <a:pPr lvl="0" algn="just">
              <a:lnSpc>
                <a:spcPct val="100000"/>
              </a:lnSpc>
              <a:spcBef>
                <a:spcPts val="0"/>
              </a:spcBef>
            </a:pPr>
            <a:r>
              <a:rPr lang="ms-MY" sz="2800" b="1" i="1" dirty="0"/>
              <a:t>Exhaustion;</a:t>
            </a:r>
            <a:r>
              <a:rPr lang="ms-MY" sz="2400" b="1" i="1" dirty="0"/>
              <a:t> </a:t>
            </a:r>
            <a:r>
              <a:rPr lang="ms-MY" sz="2400" dirty="0"/>
              <a:t>Yaitu ketentuan yang mengharuskan para anggotanya, dalam menyelesaikan sengketa, untuk tidak mengunakan suatu ketentuan pun di dalam Persetujuan TRiPs sebagai alasan tidak optimalnya pengaturan Hak Milik Intelektual di dlaam negeri mereka. Ketentuan ini berkaitan dengan masalah sengketa yang mungkin timbul di antara para anggotanya. Dalam hal menyangkut masalah prosedur penyelesaian sengketa, maka hal tersebut akan diselesaikan melalui mekanisme penyelesaian sengketa terpadu yang akan ditangani oleh suatu badan penyelesaian sengketa yang berada dibawah </a:t>
            </a:r>
            <a:r>
              <a:rPr lang="ms-MY" sz="2400" i="1" dirty="0"/>
              <a:t>Multilateral Trade Organization </a:t>
            </a:r>
            <a:r>
              <a:rPr lang="ms-MY" sz="2400" dirty="0"/>
              <a:t>(MTO), organisasi yang persetujuan pembentukan disepakati dalam paket Persetujuan GATT dengan tugas sebagai pengelola TRIPS. Sedangkan untuk mengawasi pelaksanaan Persetujuan TRIPS, dibentuk dewan yang secar struktural merupakn bagian dari MTO.</a:t>
            </a:r>
            <a:endParaRPr lang="en-ID" sz="2400" dirty="0"/>
          </a:p>
          <a:p>
            <a:pPr lvl="0" algn="just">
              <a:lnSpc>
                <a:spcPct val="100000"/>
              </a:lnSpc>
              <a:spcBef>
                <a:spcPts val="0"/>
              </a:spcBef>
            </a:pPr>
            <a:endParaRPr lang="en-ID" sz="2400" dirty="0"/>
          </a:p>
        </p:txBody>
      </p:sp>
    </p:spTree>
    <p:extLst>
      <p:ext uri="{BB962C8B-B14F-4D97-AF65-F5344CB8AC3E}">
        <p14:creationId xmlns:p14="http://schemas.microsoft.com/office/powerpoint/2010/main" val="296382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CED45-CA91-495F-8329-49163D40BC0B}"/>
              </a:ext>
            </a:extLst>
          </p:cNvPr>
          <p:cNvSpPr>
            <a:spLocks noGrp="1"/>
          </p:cNvSpPr>
          <p:nvPr>
            <p:ph type="body" sz="quarter" idx="12"/>
          </p:nvPr>
        </p:nvSpPr>
        <p:spPr/>
        <p:txBody>
          <a:bodyPr/>
          <a:lstStyle/>
          <a:p>
            <a:pPr>
              <a:lnSpc>
                <a:spcPct val="100000"/>
              </a:lnSpc>
            </a:pPr>
            <a:r>
              <a:rPr lang="en-US" dirty="0">
                <a:solidFill>
                  <a:srgbClr val="0070C0"/>
                </a:solidFill>
              </a:rPr>
              <a:t>SELAMAT BELAJAR</a:t>
            </a: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07819" y="804519"/>
            <a:ext cx="10689820" cy="524617"/>
          </a:xfrm>
        </p:spPr>
        <p:txBody>
          <a:bodyPr>
            <a:normAutofit/>
          </a:bodyPr>
          <a:lstStyle/>
          <a:p>
            <a:r>
              <a:rPr lang="en-ID" sz="2000" b="1" dirty="0"/>
              <a:t>SEJARAH </a:t>
            </a:r>
            <a:r>
              <a:rPr lang="en-ID" sz="2000" b="1" i="1" dirty="0"/>
              <a:t>Trade-Related Aspects of Intellectual Property Rights (</a:t>
            </a:r>
            <a:r>
              <a:rPr lang="en-ID" sz="2000" b="1" dirty="0"/>
              <a:t>TRIPS)</a:t>
            </a:r>
            <a:endParaRPr lang="en-ID" sz="2000"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 y="1454727"/>
            <a:ext cx="10897638" cy="4598753"/>
          </a:xfrm>
        </p:spPr>
        <p:txBody>
          <a:bodyPr>
            <a:normAutofit lnSpcReduction="10000"/>
          </a:bodyPr>
          <a:lstStyle/>
          <a:p>
            <a:pPr lvl="0" algn="just">
              <a:lnSpc>
                <a:spcPct val="110000"/>
              </a:lnSpc>
              <a:spcBef>
                <a:spcPts val="0"/>
              </a:spcBef>
            </a:pPr>
            <a:r>
              <a:rPr lang="en-ID" sz="2200" dirty="0" err="1"/>
              <a:t>Ditinjau</a:t>
            </a:r>
            <a:r>
              <a:rPr lang="en-ID" sz="2200" dirty="0"/>
              <a:t> </a:t>
            </a:r>
            <a:r>
              <a:rPr lang="en-ID" sz="2200" dirty="0" err="1"/>
              <a:t>dari</a:t>
            </a:r>
            <a:r>
              <a:rPr lang="en-ID" sz="2200" dirty="0"/>
              <a:t> </a:t>
            </a:r>
            <a:r>
              <a:rPr lang="en-ID" sz="2200" dirty="0" err="1"/>
              <a:t>sejarah</a:t>
            </a:r>
            <a:r>
              <a:rPr lang="en-ID" sz="2200" dirty="0"/>
              <a:t> </a:t>
            </a:r>
            <a:r>
              <a:rPr lang="en-ID" sz="2200" dirty="0" err="1"/>
              <a:t>lahirnya</a:t>
            </a:r>
            <a:r>
              <a:rPr lang="en-ID" sz="2200" dirty="0"/>
              <a:t> </a:t>
            </a:r>
            <a:r>
              <a:rPr lang="en-ID" sz="2200" dirty="0" err="1"/>
              <a:t>Hak</a:t>
            </a:r>
            <a:r>
              <a:rPr lang="en-ID" sz="2200" dirty="0"/>
              <a:t> </a:t>
            </a:r>
            <a:r>
              <a:rPr lang="en-ID" sz="2200" dirty="0" err="1"/>
              <a:t>Kekayaan</a:t>
            </a:r>
            <a:r>
              <a:rPr lang="en-ID" sz="2200" dirty="0"/>
              <a:t> </a:t>
            </a:r>
            <a:r>
              <a:rPr lang="en-ID" sz="2200" dirty="0" err="1"/>
              <a:t>Intelektual</a:t>
            </a:r>
            <a:r>
              <a:rPr lang="en-ID" sz="2200" dirty="0"/>
              <a:t>, </a:t>
            </a:r>
            <a:r>
              <a:rPr lang="en-ID" sz="2200" i="1" dirty="0"/>
              <a:t>World Intellectual Property Organization (WIPO)</a:t>
            </a:r>
            <a:r>
              <a:rPr lang="en-ID" sz="2200" dirty="0"/>
              <a:t> </a:t>
            </a:r>
            <a:r>
              <a:rPr lang="en-ID" sz="2200" dirty="0" err="1"/>
              <a:t>menyatakan</a:t>
            </a:r>
            <a:r>
              <a:rPr lang="en-ID" sz="2200" dirty="0"/>
              <a:t> </a:t>
            </a:r>
            <a:r>
              <a:rPr lang="en-ID" sz="2200" dirty="0" err="1"/>
              <a:t>bahwa</a:t>
            </a:r>
            <a:r>
              <a:rPr lang="en-ID" sz="2200" dirty="0"/>
              <a:t> yang </a:t>
            </a:r>
            <a:r>
              <a:rPr lang="en-ID" sz="2200" dirty="0" err="1"/>
              <a:t>dimaksud</a:t>
            </a:r>
            <a:r>
              <a:rPr lang="en-ID" sz="2200" dirty="0"/>
              <a:t> </a:t>
            </a:r>
            <a:r>
              <a:rPr lang="en-ID" sz="2200" dirty="0" err="1"/>
              <a:t>dengan</a:t>
            </a:r>
            <a:r>
              <a:rPr lang="en-ID" sz="2200" dirty="0"/>
              <a:t> </a:t>
            </a:r>
            <a:r>
              <a:rPr lang="en-ID" sz="2200" dirty="0" err="1"/>
              <a:t>kekayaan</a:t>
            </a:r>
            <a:r>
              <a:rPr lang="en-ID" sz="2200" dirty="0"/>
              <a:t> </a:t>
            </a:r>
            <a:r>
              <a:rPr lang="en-ID" sz="2200" dirty="0" err="1"/>
              <a:t>intelektual</a:t>
            </a:r>
            <a:r>
              <a:rPr lang="en-ID" sz="2200" dirty="0"/>
              <a:t> </a:t>
            </a:r>
            <a:r>
              <a:rPr lang="en-ID" sz="2200" dirty="0" err="1"/>
              <a:t>adalah</a:t>
            </a:r>
            <a:r>
              <a:rPr lang="en-ID" sz="2200" dirty="0"/>
              <a:t>: </a:t>
            </a:r>
            <a:r>
              <a:rPr lang="en-ID" sz="2200" i="1" dirty="0"/>
              <a:t>Creations of the mind: inventions; literary and artistic works; and symbols, names and images used in commerce</a:t>
            </a:r>
            <a:r>
              <a:rPr lang="en-ID" sz="2200" dirty="0"/>
              <a:t> (</a:t>
            </a:r>
            <a:r>
              <a:rPr lang="en-ID" sz="2200" dirty="0" err="1"/>
              <a:t>hasil</a:t>
            </a:r>
            <a:r>
              <a:rPr lang="en-ID" sz="2200" dirty="0"/>
              <a:t> </a:t>
            </a:r>
            <a:r>
              <a:rPr lang="en-ID" sz="2200" dirty="0" err="1"/>
              <a:t>kreasi</a:t>
            </a:r>
            <a:r>
              <a:rPr lang="en-ID" sz="2200" dirty="0"/>
              <a:t> </a:t>
            </a:r>
            <a:r>
              <a:rPr lang="en-ID" sz="2200" dirty="0" err="1"/>
              <a:t>dari</a:t>
            </a:r>
            <a:r>
              <a:rPr lang="en-ID" sz="2200" dirty="0"/>
              <a:t> </a:t>
            </a:r>
            <a:r>
              <a:rPr lang="en-ID" sz="2200" dirty="0" err="1"/>
              <a:t>pemikiran</a:t>
            </a:r>
            <a:r>
              <a:rPr lang="en-ID" sz="2200" dirty="0"/>
              <a:t> yang </a:t>
            </a:r>
            <a:r>
              <a:rPr lang="en-ID" sz="2200" dirty="0" err="1"/>
              <a:t>berupa</a:t>
            </a:r>
            <a:r>
              <a:rPr lang="en-ID" sz="2200" dirty="0"/>
              <a:t> </a:t>
            </a:r>
            <a:r>
              <a:rPr lang="en-ID" sz="2200" dirty="0" err="1"/>
              <a:t>penemuan</a:t>
            </a:r>
            <a:r>
              <a:rPr lang="en-ID" sz="2200" dirty="0"/>
              <a:t> </a:t>
            </a:r>
            <a:r>
              <a:rPr lang="en-ID" sz="2200" dirty="0" err="1"/>
              <a:t>baru</a:t>
            </a:r>
            <a:r>
              <a:rPr lang="en-ID" sz="2200" dirty="0"/>
              <a:t>, </a:t>
            </a:r>
            <a:r>
              <a:rPr lang="en-ID" sz="2200" dirty="0" err="1"/>
              <a:t>karya</a:t>
            </a:r>
            <a:r>
              <a:rPr lang="en-ID" sz="2200" dirty="0"/>
              <a:t> sastra dan </a:t>
            </a:r>
            <a:r>
              <a:rPr lang="en-ID" sz="2200" dirty="0" err="1"/>
              <a:t>karya-karya</a:t>
            </a:r>
            <a:r>
              <a:rPr lang="en-ID" sz="2200" dirty="0"/>
              <a:t> </a:t>
            </a:r>
            <a:r>
              <a:rPr lang="en-ID" sz="2200" dirty="0" err="1"/>
              <a:t>seni</a:t>
            </a:r>
            <a:r>
              <a:rPr lang="en-ID" sz="2200" dirty="0"/>
              <a:t>, </a:t>
            </a:r>
            <a:r>
              <a:rPr lang="en-ID" sz="2200" dirty="0" err="1"/>
              <a:t>simbol</a:t>
            </a:r>
            <a:r>
              <a:rPr lang="en-ID" sz="2200" dirty="0"/>
              <a:t>, </a:t>
            </a:r>
            <a:r>
              <a:rPr lang="en-ID" sz="2200" dirty="0" err="1"/>
              <a:t>nama</a:t>
            </a:r>
            <a:r>
              <a:rPr lang="en-ID" sz="2200" dirty="0"/>
              <a:t>, dan </a:t>
            </a:r>
            <a:r>
              <a:rPr lang="en-ID" sz="2200" dirty="0" err="1"/>
              <a:t>gambar</a:t>
            </a:r>
            <a:r>
              <a:rPr lang="en-ID" sz="2200" dirty="0"/>
              <a:t> yang </a:t>
            </a:r>
            <a:r>
              <a:rPr lang="en-ID" sz="2200" dirty="0" err="1"/>
              <a:t>digunakan</a:t>
            </a:r>
            <a:r>
              <a:rPr lang="en-ID" sz="2200" dirty="0"/>
              <a:t> </a:t>
            </a:r>
            <a:r>
              <a:rPr lang="en-ID" sz="2200" dirty="0" err="1"/>
              <a:t>dalam</a:t>
            </a:r>
            <a:r>
              <a:rPr lang="en-ID" sz="2200" dirty="0"/>
              <a:t> </a:t>
            </a:r>
            <a:r>
              <a:rPr lang="en-ID" sz="2200" dirty="0" err="1"/>
              <a:t>perdagangan</a:t>
            </a:r>
            <a:r>
              <a:rPr lang="en-ID" sz="2200" dirty="0"/>
              <a:t>).</a:t>
            </a:r>
          </a:p>
          <a:p>
            <a:pPr lvl="0" algn="just">
              <a:lnSpc>
                <a:spcPct val="110000"/>
              </a:lnSpc>
              <a:spcBef>
                <a:spcPts val="0"/>
              </a:spcBef>
            </a:pPr>
            <a:r>
              <a:rPr lang="en-ID" sz="2200" dirty="0" err="1"/>
              <a:t>Kekayaan</a:t>
            </a:r>
            <a:r>
              <a:rPr lang="en-ID" sz="2200" dirty="0"/>
              <a:t> </a:t>
            </a:r>
            <a:r>
              <a:rPr lang="en-ID" sz="2200" dirty="0" err="1"/>
              <a:t>intelektual</a:t>
            </a:r>
            <a:r>
              <a:rPr lang="en-ID" sz="2200" dirty="0"/>
              <a:t> </a:t>
            </a:r>
            <a:r>
              <a:rPr lang="en-ID" sz="2200" dirty="0" err="1"/>
              <a:t>erat</a:t>
            </a:r>
            <a:r>
              <a:rPr lang="en-ID" sz="2200" dirty="0"/>
              <a:t> </a:t>
            </a:r>
            <a:r>
              <a:rPr lang="en-ID" sz="2200" dirty="0" err="1"/>
              <a:t>kaitannya</a:t>
            </a:r>
            <a:r>
              <a:rPr lang="en-ID" sz="2200" dirty="0"/>
              <a:t> </a:t>
            </a:r>
            <a:r>
              <a:rPr lang="en-ID" sz="2200" dirty="0" err="1"/>
              <a:t>dengan</a:t>
            </a:r>
            <a:r>
              <a:rPr lang="en-ID" sz="2200" dirty="0"/>
              <a:t> dunia </a:t>
            </a:r>
            <a:r>
              <a:rPr lang="en-ID" sz="2200" dirty="0" err="1"/>
              <a:t>perdagangan</a:t>
            </a:r>
            <a:r>
              <a:rPr lang="en-ID" sz="2200" dirty="0"/>
              <a:t> </a:t>
            </a:r>
            <a:r>
              <a:rPr lang="en-ID" sz="2200" dirty="0" err="1"/>
              <a:t>karena</a:t>
            </a:r>
            <a:r>
              <a:rPr lang="en-ID" sz="2200" dirty="0"/>
              <a:t> </a:t>
            </a:r>
            <a:r>
              <a:rPr lang="en-ID" sz="2200" dirty="0" err="1"/>
              <a:t>kemunculannya</a:t>
            </a:r>
            <a:r>
              <a:rPr lang="en-ID" sz="2200" dirty="0"/>
              <a:t> </a:t>
            </a:r>
            <a:r>
              <a:rPr lang="en-ID" sz="2200" dirty="0" err="1"/>
              <a:t>dipicu</a:t>
            </a:r>
            <a:r>
              <a:rPr lang="en-ID" sz="2200" dirty="0"/>
              <a:t> oleh </a:t>
            </a:r>
            <a:r>
              <a:rPr lang="en-ID" sz="2200" dirty="0" err="1"/>
              <a:t>keinginan</a:t>
            </a:r>
            <a:r>
              <a:rPr lang="en-ID" sz="2200" dirty="0"/>
              <a:t> para negara </a:t>
            </a:r>
            <a:r>
              <a:rPr lang="en-ID" sz="2200" dirty="0" err="1"/>
              <a:t>anggota</a:t>
            </a:r>
            <a:r>
              <a:rPr lang="en-ID" sz="2200" dirty="0"/>
              <a:t> WIPO yang </a:t>
            </a:r>
            <a:r>
              <a:rPr lang="en-ID" sz="2200" dirty="0" err="1"/>
              <a:t>ingin</a:t>
            </a:r>
            <a:r>
              <a:rPr lang="en-ID" sz="2200" dirty="0"/>
              <a:t> </a:t>
            </a:r>
            <a:r>
              <a:rPr lang="en-ID" sz="2200" dirty="0" err="1"/>
              <a:t>melindungi</a:t>
            </a:r>
            <a:r>
              <a:rPr lang="en-ID" sz="2200" dirty="0"/>
              <a:t> </a:t>
            </a:r>
            <a:r>
              <a:rPr lang="en-ID" sz="2200" dirty="0" err="1"/>
              <a:t>perekonomian</a:t>
            </a:r>
            <a:r>
              <a:rPr lang="en-ID" sz="2200" dirty="0"/>
              <a:t> </a:t>
            </a:r>
            <a:r>
              <a:rPr lang="en-ID" sz="2200" dirty="0" err="1"/>
              <a:t>mereka</a:t>
            </a:r>
            <a:r>
              <a:rPr lang="en-ID" sz="2200" dirty="0"/>
              <a:t> </a:t>
            </a:r>
            <a:r>
              <a:rPr lang="en-ID" sz="2200" dirty="0" err="1"/>
              <a:t>dalam</a:t>
            </a:r>
            <a:r>
              <a:rPr lang="en-ID" sz="2200" dirty="0"/>
              <a:t> era </a:t>
            </a:r>
            <a:r>
              <a:rPr lang="en-ID" sz="2200" dirty="0" err="1"/>
              <a:t>perdagangan</a:t>
            </a:r>
            <a:r>
              <a:rPr lang="en-ID" sz="2200" dirty="0"/>
              <a:t> </a:t>
            </a:r>
            <a:r>
              <a:rPr lang="en-ID" sz="2200" dirty="0" err="1"/>
              <a:t>bebas</a:t>
            </a:r>
            <a:r>
              <a:rPr lang="en-ID" sz="2200" dirty="0"/>
              <a:t>. </a:t>
            </a:r>
          </a:p>
          <a:p>
            <a:pPr lvl="0" algn="just">
              <a:lnSpc>
                <a:spcPct val="110000"/>
              </a:lnSpc>
              <a:spcBef>
                <a:spcPts val="0"/>
              </a:spcBef>
            </a:pPr>
            <a:r>
              <a:rPr lang="en-ID" sz="2200" dirty="0" err="1"/>
              <a:t>Putaran</a:t>
            </a:r>
            <a:r>
              <a:rPr lang="en-ID" sz="2200" dirty="0"/>
              <a:t> Uruguay ke-8 </a:t>
            </a:r>
            <a:r>
              <a:rPr lang="en-ID" sz="2200" i="1" dirty="0"/>
              <a:t>(Uruguay Round)</a:t>
            </a:r>
            <a:r>
              <a:rPr lang="en-ID" sz="2200" dirty="0"/>
              <a:t> </a:t>
            </a:r>
            <a:r>
              <a:rPr lang="en-ID" sz="2200" dirty="0" err="1"/>
              <a:t>telah</a:t>
            </a:r>
            <a:r>
              <a:rPr lang="en-ID" sz="2200" dirty="0"/>
              <a:t> </a:t>
            </a:r>
            <a:r>
              <a:rPr lang="en-ID" sz="2200" dirty="0" err="1"/>
              <a:t>membawa</a:t>
            </a:r>
            <a:r>
              <a:rPr lang="en-ID" sz="2200" dirty="0"/>
              <a:t> negara-negara </a:t>
            </a:r>
            <a:r>
              <a:rPr lang="en-ID" sz="2200" dirty="0" err="1"/>
              <a:t>peserta</a:t>
            </a:r>
            <a:r>
              <a:rPr lang="en-ID" sz="2200" dirty="0"/>
              <a:t> pada </a:t>
            </a:r>
            <a:r>
              <a:rPr lang="en-ID" sz="2200" dirty="0" err="1"/>
              <a:t>kesepakatan</a:t>
            </a:r>
            <a:r>
              <a:rPr lang="en-ID" sz="2200" dirty="0"/>
              <a:t> yang </a:t>
            </a:r>
            <a:r>
              <a:rPr lang="en-ID" sz="2200" dirty="0" err="1"/>
              <a:t>berpengaruh</a:t>
            </a:r>
            <a:r>
              <a:rPr lang="en-ID" sz="2200" dirty="0"/>
              <a:t> pada </a:t>
            </a:r>
            <a:r>
              <a:rPr lang="en-ID" sz="2200" dirty="0" err="1"/>
              <a:t>perdagangan</a:t>
            </a:r>
            <a:r>
              <a:rPr lang="en-ID" sz="2200" dirty="0"/>
              <a:t> </a:t>
            </a:r>
            <a:r>
              <a:rPr lang="en-ID" sz="2200" dirty="0" err="1"/>
              <a:t>internasional</a:t>
            </a:r>
            <a:r>
              <a:rPr lang="en-ID" sz="2200" dirty="0"/>
              <a:t>. Pada </a:t>
            </a:r>
            <a:r>
              <a:rPr lang="en-ID" sz="2200" dirty="0" err="1"/>
              <a:t>pertemuan</a:t>
            </a:r>
            <a:r>
              <a:rPr lang="en-ID" sz="2200" dirty="0"/>
              <a:t> </a:t>
            </a:r>
            <a:r>
              <a:rPr lang="en-ID" sz="2200" dirty="0" err="1"/>
              <a:t>itu</a:t>
            </a:r>
            <a:r>
              <a:rPr lang="en-ID" sz="2200" dirty="0"/>
              <a:t> </a:t>
            </a:r>
            <a:r>
              <a:rPr lang="en-ID" sz="2200" dirty="0" err="1"/>
              <a:t>disepakati</a:t>
            </a:r>
            <a:r>
              <a:rPr lang="en-ID" sz="2200" dirty="0"/>
              <a:t> </a:t>
            </a:r>
            <a:r>
              <a:rPr lang="en-ID" sz="2200" dirty="0" err="1"/>
              <a:t>perjanjian</a:t>
            </a:r>
            <a:r>
              <a:rPr lang="en-ID" sz="2200" dirty="0"/>
              <a:t> multilateral yang </a:t>
            </a:r>
            <a:r>
              <a:rPr lang="en-ID" sz="2200" dirty="0" err="1"/>
              <a:t>dinamakan</a:t>
            </a:r>
            <a:r>
              <a:rPr lang="en-ID" sz="2200" dirty="0"/>
              <a:t> </a:t>
            </a:r>
            <a:r>
              <a:rPr lang="en-ID" sz="2200" i="1" dirty="0"/>
              <a:t>WTO Agreement</a:t>
            </a:r>
            <a:r>
              <a:rPr lang="en-ID" sz="2200" dirty="0"/>
              <a:t>. Negara-negara </a:t>
            </a:r>
            <a:r>
              <a:rPr lang="en-ID" sz="2200" dirty="0" err="1"/>
              <a:t>peserta</a:t>
            </a:r>
            <a:r>
              <a:rPr lang="en-ID" sz="2200" dirty="0"/>
              <a:t> </a:t>
            </a:r>
            <a:r>
              <a:rPr lang="en-ID" sz="2200" dirty="0" err="1"/>
              <a:t>menandatangani</a:t>
            </a:r>
            <a:r>
              <a:rPr lang="en-ID" sz="2200" dirty="0"/>
              <a:t> </a:t>
            </a:r>
            <a:r>
              <a:rPr lang="en-ID" sz="2200" i="1" dirty="0"/>
              <a:t>Final Act Embodying the Result of the Uruguay Round of Multilateral Trade Negotiations</a:t>
            </a:r>
            <a:r>
              <a:rPr lang="en-ID" sz="2200" dirty="0"/>
              <a:t> pada </a:t>
            </a:r>
            <a:r>
              <a:rPr lang="en-ID" sz="2200" dirty="0" err="1"/>
              <a:t>tahun</a:t>
            </a:r>
            <a:r>
              <a:rPr lang="en-ID" sz="2200" dirty="0"/>
              <a:t> 1994 di Marrakesh, </a:t>
            </a:r>
            <a:r>
              <a:rPr lang="en-ID" sz="2200" dirty="0" err="1"/>
              <a:t>Maroko</a:t>
            </a:r>
            <a:r>
              <a:rPr lang="en-ID" sz="2200" dirty="0"/>
              <a:t>. </a:t>
            </a:r>
          </a:p>
          <a:p>
            <a:endParaRPr lang="en-US" dirty="0"/>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07819" y="804519"/>
            <a:ext cx="10689820" cy="524617"/>
          </a:xfrm>
        </p:spPr>
        <p:txBody>
          <a:bodyPr>
            <a:normAutofit/>
          </a:bodyPr>
          <a:lstStyle/>
          <a:p>
            <a:r>
              <a:rPr lang="en-ID" sz="2000" b="1" dirty="0"/>
              <a:t>SEJARAH </a:t>
            </a:r>
            <a:r>
              <a:rPr lang="en-ID" sz="2000" b="1" i="1" dirty="0"/>
              <a:t>Trade-Related Aspects of Intellectual Property Rights (</a:t>
            </a:r>
            <a:r>
              <a:rPr lang="en-ID" sz="2000" b="1" dirty="0"/>
              <a:t>TRIPS)</a:t>
            </a:r>
            <a:endParaRPr lang="en-ID" sz="2000"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 y="1454727"/>
            <a:ext cx="10897638" cy="4598753"/>
          </a:xfrm>
        </p:spPr>
        <p:txBody>
          <a:bodyPr>
            <a:normAutofit/>
          </a:bodyPr>
          <a:lstStyle/>
          <a:p>
            <a:pPr lvl="0" algn="just">
              <a:lnSpc>
                <a:spcPct val="110000"/>
              </a:lnSpc>
              <a:spcBef>
                <a:spcPts val="0"/>
              </a:spcBef>
            </a:pPr>
            <a:r>
              <a:rPr lang="en-ID" sz="2400" dirty="0" err="1"/>
              <a:t>Dengan</a:t>
            </a:r>
            <a:r>
              <a:rPr lang="en-ID" sz="2400" dirty="0"/>
              <a:t> </a:t>
            </a:r>
            <a:r>
              <a:rPr lang="en-ID" sz="2400" dirty="0" err="1"/>
              <a:t>menandatangani</a:t>
            </a:r>
            <a:r>
              <a:rPr lang="en-ID" sz="2400" dirty="0"/>
              <a:t> </a:t>
            </a:r>
            <a:r>
              <a:rPr lang="en-ID" sz="2400" i="1" dirty="0"/>
              <a:t>Final Act</a:t>
            </a:r>
            <a:r>
              <a:rPr lang="en-ID" sz="2400" dirty="0"/>
              <a:t> </a:t>
            </a:r>
            <a:r>
              <a:rPr lang="en-ID" sz="2400" dirty="0" err="1"/>
              <a:t>ini</a:t>
            </a:r>
            <a:r>
              <a:rPr lang="en-ID" sz="2400" dirty="0"/>
              <a:t>, negara-negara </a:t>
            </a:r>
            <a:r>
              <a:rPr lang="en-ID" sz="2400" dirty="0" err="1"/>
              <a:t>penandatangan</a:t>
            </a:r>
            <a:r>
              <a:rPr lang="en-ID" sz="2400" dirty="0"/>
              <a:t> </a:t>
            </a:r>
            <a:r>
              <a:rPr lang="en-ID" sz="2400" dirty="0" err="1"/>
              <a:t>sepakat</a:t>
            </a:r>
            <a:r>
              <a:rPr lang="en-ID" sz="2400" dirty="0"/>
              <a:t> </a:t>
            </a:r>
            <a:r>
              <a:rPr lang="en-ID" sz="2400" dirty="0" err="1"/>
              <a:t>untuk</a:t>
            </a:r>
            <a:r>
              <a:rPr lang="en-ID" sz="2400" dirty="0"/>
              <a:t> </a:t>
            </a:r>
            <a:r>
              <a:rPr lang="en-ID" sz="2400" dirty="0" err="1"/>
              <a:t>menandatangani</a:t>
            </a:r>
            <a:r>
              <a:rPr lang="en-ID" sz="2400" dirty="0"/>
              <a:t> </a:t>
            </a:r>
            <a:r>
              <a:rPr lang="en-ID" sz="2400" dirty="0" err="1"/>
              <a:t>Perjanjian</a:t>
            </a:r>
            <a:r>
              <a:rPr lang="en-ID" sz="2400" dirty="0"/>
              <a:t> </a:t>
            </a:r>
            <a:r>
              <a:rPr lang="en-ID" sz="2400" i="1" dirty="0"/>
              <a:t>WTO (World Trade Organization Agreement)</a:t>
            </a:r>
            <a:r>
              <a:rPr lang="en-ID" sz="2400" dirty="0"/>
              <a:t> </a:t>
            </a:r>
            <a:r>
              <a:rPr lang="en-ID" sz="2400" dirty="0" err="1"/>
              <a:t>beserta</a:t>
            </a:r>
            <a:r>
              <a:rPr lang="en-ID" sz="2400" dirty="0"/>
              <a:t> </a:t>
            </a:r>
            <a:r>
              <a:rPr lang="en-ID" sz="2400" dirty="0" err="1"/>
              <a:t>lampiran-lampirannya</a:t>
            </a:r>
            <a:r>
              <a:rPr lang="en-ID" sz="2400" dirty="0"/>
              <a:t>.</a:t>
            </a:r>
          </a:p>
          <a:p>
            <a:pPr lvl="0" algn="just">
              <a:lnSpc>
                <a:spcPct val="110000"/>
              </a:lnSpc>
              <a:spcBef>
                <a:spcPts val="0"/>
              </a:spcBef>
            </a:pPr>
            <a:r>
              <a:rPr lang="en-ID" sz="2400" dirty="0" err="1"/>
              <a:t>Ketentuan</a:t>
            </a:r>
            <a:r>
              <a:rPr lang="en-ID" sz="2400" dirty="0"/>
              <a:t> </a:t>
            </a:r>
            <a:r>
              <a:rPr lang="en-ID" sz="2400" dirty="0" err="1"/>
              <a:t>tentang</a:t>
            </a:r>
            <a:r>
              <a:rPr lang="en-ID" sz="2400" dirty="0"/>
              <a:t> </a:t>
            </a:r>
            <a:r>
              <a:rPr lang="en-ID" sz="2400" dirty="0" err="1"/>
              <a:t>Hak</a:t>
            </a:r>
            <a:r>
              <a:rPr lang="en-ID" sz="2400" dirty="0"/>
              <a:t> </a:t>
            </a:r>
            <a:r>
              <a:rPr lang="en-ID" sz="2400" dirty="0" err="1"/>
              <a:t>Kekayaan</a:t>
            </a:r>
            <a:r>
              <a:rPr lang="en-ID" sz="2400" dirty="0"/>
              <a:t> </a:t>
            </a:r>
            <a:r>
              <a:rPr lang="en-ID" sz="2400" dirty="0" err="1"/>
              <a:t>Intelektual</a:t>
            </a:r>
            <a:r>
              <a:rPr lang="en-ID" sz="2400" dirty="0"/>
              <a:t> </a:t>
            </a:r>
            <a:r>
              <a:rPr lang="en-ID" sz="2400" dirty="0" err="1"/>
              <a:t>terdapat</a:t>
            </a:r>
            <a:r>
              <a:rPr lang="en-ID" sz="2400" dirty="0"/>
              <a:t> pada </a:t>
            </a:r>
            <a:r>
              <a:rPr lang="en-ID" sz="2400" dirty="0" err="1"/>
              <a:t>lampiran</a:t>
            </a:r>
            <a:r>
              <a:rPr lang="en-ID" sz="2400" dirty="0"/>
              <a:t> </a:t>
            </a:r>
            <a:r>
              <a:rPr lang="en-ID" sz="2400" dirty="0" err="1"/>
              <a:t>Perjanjian</a:t>
            </a:r>
            <a:r>
              <a:rPr lang="en-ID" sz="2400" dirty="0"/>
              <a:t> </a:t>
            </a:r>
            <a:r>
              <a:rPr lang="en-ID" sz="2400" i="1" dirty="0"/>
              <a:t>WTO</a:t>
            </a:r>
            <a:r>
              <a:rPr lang="en-ID" sz="2400" dirty="0"/>
              <a:t> </a:t>
            </a:r>
            <a:r>
              <a:rPr lang="en-ID" sz="2400" dirty="0" err="1"/>
              <a:t>yaitu</a:t>
            </a:r>
            <a:r>
              <a:rPr lang="en-ID" sz="2400" dirty="0"/>
              <a:t> </a:t>
            </a:r>
            <a:r>
              <a:rPr lang="en-ID" sz="2400" i="1" dirty="0"/>
              <a:t>Annex 1C</a:t>
            </a:r>
            <a:r>
              <a:rPr lang="en-ID" sz="2400" dirty="0"/>
              <a:t> yang </a:t>
            </a:r>
            <a:r>
              <a:rPr lang="en-ID" sz="2400" dirty="0" err="1"/>
              <a:t>berjudul</a:t>
            </a:r>
            <a:r>
              <a:rPr lang="en-ID" sz="2400" dirty="0"/>
              <a:t> </a:t>
            </a:r>
            <a:r>
              <a:rPr lang="en-ID" sz="2400" i="1" dirty="0"/>
              <a:t>Agreement on Trade-Related Aspects of Intellectual Property Rights (TRIPs Agreement)</a:t>
            </a:r>
            <a:r>
              <a:rPr lang="en-ID" sz="2400" dirty="0"/>
              <a:t>. TRIPS</a:t>
            </a:r>
            <a:r>
              <a:rPr lang="en-ID" sz="2400" i="1" dirty="0"/>
              <a:t> Agreement</a:t>
            </a:r>
            <a:r>
              <a:rPr lang="en-ID" sz="2400" dirty="0"/>
              <a:t> </a:t>
            </a:r>
            <a:r>
              <a:rPr lang="en-ID" sz="2400" dirty="0" err="1"/>
              <a:t>mulai</a:t>
            </a:r>
            <a:r>
              <a:rPr lang="en-ID" sz="2400" dirty="0"/>
              <a:t> </a:t>
            </a:r>
            <a:r>
              <a:rPr lang="en-ID" sz="2400" dirty="0" err="1"/>
              <a:t>berlaku</a:t>
            </a:r>
            <a:r>
              <a:rPr lang="en-ID" sz="2400" dirty="0"/>
              <a:t> </a:t>
            </a:r>
            <a:r>
              <a:rPr lang="en-ID" sz="2400" dirty="0" err="1"/>
              <a:t>sejak</a:t>
            </a:r>
            <a:r>
              <a:rPr lang="en-ID" sz="2400" dirty="0"/>
              <a:t> </a:t>
            </a:r>
            <a:r>
              <a:rPr lang="en-ID" sz="2400" dirty="0" err="1"/>
              <a:t>tahun</a:t>
            </a:r>
            <a:r>
              <a:rPr lang="en-ID" sz="2400" dirty="0"/>
              <a:t> 1995. Masa </a:t>
            </a:r>
            <a:r>
              <a:rPr lang="en-ID" sz="2400" dirty="0" err="1"/>
              <a:t>peralihan</a:t>
            </a:r>
            <a:r>
              <a:rPr lang="en-ID" sz="2400" dirty="0"/>
              <a:t> </a:t>
            </a:r>
            <a:r>
              <a:rPr lang="en-ID" sz="2400" dirty="0" err="1"/>
              <a:t>diberlakukan</a:t>
            </a:r>
            <a:r>
              <a:rPr lang="en-ID" sz="2400" dirty="0"/>
              <a:t> </a:t>
            </a:r>
            <a:r>
              <a:rPr lang="en-ID" sz="2400" dirty="0" err="1"/>
              <a:t>bagi</a:t>
            </a:r>
            <a:r>
              <a:rPr lang="en-ID" sz="2400" dirty="0"/>
              <a:t> negara-negara </a:t>
            </a:r>
            <a:r>
              <a:rPr lang="en-ID" sz="2400" dirty="0" err="1"/>
              <a:t>berkembang</a:t>
            </a:r>
            <a:r>
              <a:rPr lang="en-ID" sz="2400" dirty="0"/>
              <a:t> yang </a:t>
            </a:r>
            <a:r>
              <a:rPr lang="en-ID" sz="2400" dirty="0" err="1"/>
              <a:t>wajib</a:t>
            </a:r>
            <a:r>
              <a:rPr lang="en-ID" sz="2400" dirty="0"/>
              <a:t> </a:t>
            </a:r>
            <a:r>
              <a:rPr lang="en-ID" sz="2400" dirty="0" err="1"/>
              <a:t>memberlakukan</a:t>
            </a:r>
            <a:r>
              <a:rPr lang="en-ID" sz="2400" dirty="0"/>
              <a:t> paling </a:t>
            </a:r>
            <a:r>
              <a:rPr lang="en-ID" sz="2400" dirty="0" err="1"/>
              <a:t>lambat</a:t>
            </a:r>
            <a:r>
              <a:rPr lang="en-ID" sz="2400" dirty="0"/>
              <a:t> </a:t>
            </a:r>
            <a:r>
              <a:rPr lang="en-ID" sz="2400" dirty="0" err="1"/>
              <a:t>empat</a:t>
            </a:r>
            <a:r>
              <a:rPr lang="en-ID" sz="2400" dirty="0"/>
              <a:t> </a:t>
            </a:r>
            <a:r>
              <a:rPr lang="en-ID" sz="2400" dirty="0" err="1"/>
              <a:t>tahun</a:t>
            </a:r>
            <a:r>
              <a:rPr lang="en-ID" sz="2400" dirty="0"/>
              <a:t> </a:t>
            </a:r>
            <a:r>
              <a:rPr lang="en-ID" sz="2400" dirty="0" err="1"/>
              <a:t>setelahnya</a:t>
            </a:r>
            <a:r>
              <a:rPr lang="en-ID" sz="2400" dirty="0"/>
              <a:t> </a:t>
            </a:r>
            <a:r>
              <a:rPr lang="en-ID" sz="2400" dirty="0" err="1"/>
              <a:t>atau</a:t>
            </a:r>
            <a:r>
              <a:rPr lang="en-ID" sz="2400" dirty="0"/>
              <a:t> pada </a:t>
            </a:r>
            <a:r>
              <a:rPr lang="en-ID" sz="2400" dirty="0" err="1"/>
              <a:t>tahun</a:t>
            </a:r>
            <a:r>
              <a:rPr lang="en-ID" sz="2400" dirty="0"/>
              <a:t> 2000, </a:t>
            </a:r>
            <a:r>
              <a:rPr lang="en-ID" sz="2400" dirty="0" err="1"/>
              <a:t>sedangkan</a:t>
            </a:r>
            <a:r>
              <a:rPr lang="en-ID" sz="2400" dirty="0"/>
              <a:t> negara-negara </a:t>
            </a:r>
            <a:r>
              <a:rPr lang="en-ID" sz="2400" dirty="0" err="1"/>
              <a:t>terbelakang</a:t>
            </a:r>
            <a:r>
              <a:rPr lang="en-ID" sz="2400" dirty="0"/>
              <a:t> </a:t>
            </a:r>
            <a:r>
              <a:rPr lang="en-ID" sz="2400" dirty="0" err="1"/>
              <a:t>diberi</a:t>
            </a:r>
            <a:r>
              <a:rPr lang="en-ID" sz="2400" dirty="0"/>
              <a:t> </a:t>
            </a:r>
            <a:r>
              <a:rPr lang="en-ID" sz="2400" dirty="0" err="1"/>
              <a:t>waktu</a:t>
            </a:r>
            <a:r>
              <a:rPr lang="en-ID" sz="2400" dirty="0"/>
              <a:t> paling </a:t>
            </a:r>
            <a:r>
              <a:rPr lang="en-ID" sz="2400" dirty="0" err="1"/>
              <a:t>lambat</a:t>
            </a:r>
            <a:r>
              <a:rPr lang="en-ID" sz="2400" dirty="0"/>
              <a:t> </a:t>
            </a:r>
            <a:r>
              <a:rPr lang="en-ID" sz="2400" dirty="0" err="1"/>
              <a:t>awal</a:t>
            </a:r>
            <a:r>
              <a:rPr lang="en-ID" sz="2400" dirty="0"/>
              <a:t> </a:t>
            </a:r>
            <a:r>
              <a:rPr lang="en-ID" sz="2400" dirty="0" err="1"/>
              <a:t>tahun</a:t>
            </a:r>
            <a:r>
              <a:rPr lang="en-ID" sz="2400" dirty="0"/>
              <a:t> 2006.</a:t>
            </a:r>
          </a:p>
          <a:p>
            <a:pPr marL="0" indent="0" algn="just">
              <a:lnSpc>
                <a:spcPct val="110000"/>
              </a:lnSpc>
              <a:spcBef>
                <a:spcPts val="0"/>
              </a:spcBef>
              <a:buNone/>
            </a:pPr>
            <a:endParaRPr lang="en-ID" sz="2400" dirty="0"/>
          </a:p>
          <a:p>
            <a:endParaRPr lang="en-US" dirty="0"/>
          </a:p>
          <a:p>
            <a:endParaRPr lang="en-US" dirty="0"/>
          </a:p>
        </p:txBody>
      </p:sp>
    </p:spTree>
    <p:extLst>
      <p:ext uri="{BB962C8B-B14F-4D97-AF65-F5344CB8AC3E}">
        <p14:creationId xmlns:p14="http://schemas.microsoft.com/office/powerpoint/2010/main" val="11097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49383" y="804519"/>
            <a:ext cx="10648256" cy="1049235"/>
          </a:xfrm>
        </p:spPr>
        <p:txBody>
          <a:bodyPr/>
          <a:lstStyle/>
          <a:p>
            <a:r>
              <a:rPr lang="en-ID" b="1" dirty="0"/>
              <a:t>HKI DALAM PERDAGANGAN DUNIA </a:t>
            </a:r>
            <a:endParaRPr lang="en-ID" dirty="0"/>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249383" y="1662546"/>
            <a:ext cx="10648256" cy="3803800"/>
          </a:xfrm>
        </p:spPr>
        <p:txBody>
          <a:bodyPr>
            <a:normAutofit lnSpcReduction="10000"/>
          </a:bodyPr>
          <a:lstStyle/>
          <a:p>
            <a:pPr lvl="0" algn="just">
              <a:lnSpc>
                <a:spcPct val="110000"/>
              </a:lnSpc>
              <a:spcBef>
                <a:spcPts val="0"/>
              </a:spcBef>
            </a:pPr>
            <a:r>
              <a:rPr lang="en-ID" sz="2400" dirty="0" err="1"/>
              <a:t>Pemasukan</a:t>
            </a:r>
            <a:r>
              <a:rPr lang="en-ID" sz="2400" dirty="0"/>
              <a:t> </a:t>
            </a:r>
            <a:r>
              <a:rPr lang="en-ID" sz="2400" dirty="0" err="1"/>
              <a:t>perlindungan</a:t>
            </a:r>
            <a:r>
              <a:rPr lang="en-ID" sz="2400" dirty="0"/>
              <a:t> </a:t>
            </a:r>
            <a:r>
              <a:rPr lang="en-ID" sz="2400" dirty="0" err="1"/>
              <a:t>Hak</a:t>
            </a:r>
            <a:r>
              <a:rPr lang="en-ID" sz="2400" dirty="0"/>
              <a:t> </a:t>
            </a:r>
            <a:r>
              <a:rPr lang="en-ID" sz="2400" dirty="0" err="1"/>
              <a:t>Kekayaan</a:t>
            </a:r>
            <a:r>
              <a:rPr lang="en-ID" sz="2400" dirty="0"/>
              <a:t> </a:t>
            </a:r>
            <a:r>
              <a:rPr lang="en-ID" sz="2400" dirty="0" err="1"/>
              <a:t>Intelektual</a:t>
            </a:r>
            <a:r>
              <a:rPr lang="en-ID" sz="2400" dirty="0"/>
              <a:t> </a:t>
            </a:r>
            <a:r>
              <a:rPr lang="en-ID" sz="2400" dirty="0" err="1"/>
              <a:t>ke</a:t>
            </a:r>
            <a:r>
              <a:rPr lang="en-ID" sz="2400" dirty="0"/>
              <a:t> </a:t>
            </a:r>
            <a:r>
              <a:rPr lang="en-ID" sz="2400" dirty="0" err="1"/>
              <a:t>dalam</a:t>
            </a:r>
            <a:r>
              <a:rPr lang="en-ID" sz="2400" dirty="0"/>
              <a:t> </a:t>
            </a:r>
            <a:r>
              <a:rPr lang="en-ID" sz="2400" dirty="0" err="1"/>
              <a:t>sistem</a:t>
            </a:r>
            <a:r>
              <a:rPr lang="en-ID" sz="2400" dirty="0"/>
              <a:t> </a:t>
            </a:r>
            <a:r>
              <a:rPr lang="en-ID" sz="2400" dirty="0" err="1"/>
              <a:t>perdagangan</a:t>
            </a:r>
            <a:r>
              <a:rPr lang="en-ID" sz="2400" dirty="0"/>
              <a:t> dunia yang pada </a:t>
            </a:r>
            <a:r>
              <a:rPr lang="en-ID" sz="2400" dirty="0" err="1"/>
              <a:t>waktu</a:t>
            </a:r>
            <a:r>
              <a:rPr lang="en-ID" sz="2400" dirty="0"/>
              <a:t> </a:t>
            </a:r>
            <a:r>
              <a:rPr lang="en-ID" sz="2400" dirty="0" err="1"/>
              <a:t>itu</a:t>
            </a:r>
            <a:r>
              <a:rPr lang="en-ID" sz="2400" dirty="0"/>
              <a:t> </a:t>
            </a:r>
            <a:r>
              <a:rPr lang="en-ID" sz="2400" dirty="0" err="1"/>
              <a:t>disebut</a:t>
            </a:r>
            <a:r>
              <a:rPr lang="en-ID" sz="2400" dirty="0"/>
              <a:t> </a:t>
            </a:r>
            <a:r>
              <a:rPr lang="en-ID" sz="2400" i="1" dirty="0"/>
              <a:t>General Agreement on Tariffs and Trade (GATT)</a:t>
            </a:r>
            <a:r>
              <a:rPr lang="en-ID" sz="2400" dirty="0"/>
              <a:t> </a:t>
            </a:r>
            <a:r>
              <a:rPr lang="en-ID" sz="2400" dirty="0" err="1"/>
              <a:t>tak</a:t>
            </a:r>
            <a:r>
              <a:rPr lang="en-ID" sz="2400" dirty="0"/>
              <a:t> </a:t>
            </a:r>
            <a:r>
              <a:rPr lang="en-ID" sz="2400" dirty="0" err="1"/>
              <a:t>lepas</a:t>
            </a:r>
            <a:r>
              <a:rPr lang="en-ID" sz="2400" dirty="0"/>
              <a:t> </a:t>
            </a:r>
            <a:r>
              <a:rPr lang="en-ID" sz="2400" dirty="0" err="1"/>
              <a:t>dari</a:t>
            </a:r>
            <a:r>
              <a:rPr lang="en-ID" sz="2400" dirty="0"/>
              <a:t> </a:t>
            </a:r>
            <a:r>
              <a:rPr lang="en-ID" sz="2400" dirty="0" err="1"/>
              <a:t>peran</a:t>
            </a:r>
            <a:r>
              <a:rPr lang="en-ID" sz="2400" dirty="0"/>
              <a:t> Amerika </a:t>
            </a:r>
            <a:r>
              <a:rPr lang="en-ID" sz="2400" dirty="0" err="1"/>
              <a:t>Serikat</a:t>
            </a:r>
            <a:r>
              <a:rPr lang="en-ID" sz="2400" dirty="0"/>
              <a:t> yang </a:t>
            </a:r>
            <a:r>
              <a:rPr lang="en-ID" sz="2400" dirty="0" err="1"/>
              <a:t>mengusulkan</a:t>
            </a:r>
            <a:r>
              <a:rPr lang="en-ID" sz="2400" dirty="0"/>
              <a:t> </a:t>
            </a:r>
            <a:r>
              <a:rPr lang="en-ID" sz="2400" i="1" dirty="0"/>
              <a:t>Proposal for Negotiations on Trade-Related Aspects of Intellectual Property Rights</a:t>
            </a:r>
            <a:r>
              <a:rPr lang="en-ID" sz="2400" dirty="0"/>
              <a:t>. </a:t>
            </a:r>
            <a:r>
              <a:rPr lang="en-ID" sz="2400" i="1" dirty="0"/>
              <a:t>European Community</a:t>
            </a:r>
            <a:r>
              <a:rPr lang="en-ID" sz="2400" dirty="0"/>
              <a:t> juga </a:t>
            </a:r>
            <a:r>
              <a:rPr lang="en-ID" sz="2400" dirty="0" err="1"/>
              <a:t>mengusulkan</a:t>
            </a:r>
            <a:r>
              <a:rPr lang="en-ID" sz="2400" dirty="0"/>
              <a:t> </a:t>
            </a:r>
            <a:r>
              <a:rPr lang="en-ID" sz="2400" i="1" dirty="0"/>
              <a:t>Proposal of Guidelines and Objectives</a:t>
            </a:r>
            <a:r>
              <a:rPr lang="en-ID" sz="2400" dirty="0"/>
              <a:t>. </a:t>
            </a:r>
          </a:p>
          <a:p>
            <a:pPr lvl="0" algn="just">
              <a:lnSpc>
                <a:spcPct val="110000"/>
              </a:lnSpc>
              <a:spcBef>
                <a:spcPts val="0"/>
              </a:spcBef>
            </a:pPr>
            <a:r>
              <a:rPr lang="en-ID" sz="2400" dirty="0" err="1"/>
              <a:t>Terhadap</a:t>
            </a:r>
            <a:r>
              <a:rPr lang="en-ID" sz="2400" dirty="0"/>
              <a:t> </a:t>
            </a:r>
            <a:r>
              <a:rPr lang="en-ID" sz="2400" dirty="0" err="1"/>
              <a:t>usulan</a:t>
            </a:r>
            <a:r>
              <a:rPr lang="en-ID" sz="2400" dirty="0"/>
              <a:t> </a:t>
            </a:r>
            <a:r>
              <a:rPr lang="en-ID" sz="2400" dirty="0" err="1"/>
              <a:t>dari</a:t>
            </a:r>
            <a:r>
              <a:rPr lang="en-ID" sz="2400" dirty="0"/>
              <a:t> negara-negara </a:t>
            </a:r>
            <a:r>
              <a:rPr lang="en-ID" sz="2400" dirty="0" err="1"/>
              <a:t>tersebut</a:t>
            </a:r>
            <a:r>
              <a:rPr lang="en-ID" sz="2400" dirty="0"/>
              <a:t>, India </a:t>
            </a:r>
            <a:r>
              <a:rPr lang="en-ID" sz="2400" dirty="0" err="1"/>
              <a:t>adalah</a:t>
            </a:r>
            <a:r>
              <a:rPr lang="en-ID" sz="2400" dirty="0"/>
              <a:t> salah </a:t>
            </a:r>
            <a:r>
              <a:rPr lang="en-ID" sz="2400" dirty="0" err="1"/>
              <a:t>satu</a:t>
            </a:r>
            <a:r>
              <a:rPr lang="en-ID" sz="2400" dirty="0"/>
              <a:t> negara yang paling </a:t>
            </a:r>
            <a:r>
              <a:rPr lang="en-ID" sz="2400" dirty="0" err="1"/>
              <a:t>keras</a:t>
            </a:r>
            <a:r>
              <a:rPr lang="en-ID" sz="2400" dirty="0"/>
              <a:t> </a:t>
            </a:r>
            <a:r>
              <a:rPr lang="en-ID" sz="2400" dirty="0" err="1"/>
              <a:t>menentang</a:t>
            </a:r>
            <a:r>
              <a:rPr lang="en-ID" sz="2400" dirty="0"/>
              <a:t> </a:t>
            </a:r>
            <a:r>
              <a:rPr lang="en-ID" sz="2400" dirty="0" err="1"/>
              <a:t>gagasan</a:t>
            </a:r>
            <a:r>
              <a:rPr lang="en-ID" sz="2400" dirty="0"/>
              <a:t> </a:t>
            </a:r>
            <a:r>
              <a:rPr lang="en-ID" sz="2400" dirty="0" err="1"/>
              <a:t>untuk</a:t>
            </a:r>
            <a:r>
              <a:rPr lang="en-ID" sz="2400" dirty="0"/>
              <a:t> </a:t>
            </a:r>
            <a:r>
              <a:rPr lang="en-ID" sz="2400" dirty="0" err="1"/>
              <a:t>memasukkan</a:t>
            </a:r>
            <a:r>
              <a:rPr lang="en-ID" sz="2400" dirty="0"/>
              <a:t> </a:t>
            </a:r>
            <a:r>
              <a:rPr lang="en-ID" sz="2400" dirty="0" err="1"/>
              <a:t>perlindungan</a:t>
            </a:r>
            <a:r>
              <a:rPr lang="en-ID" sz="2400" dirty="0"/>
              <a:t> </a:t>
            </a:r>
            <a:r>
              <a:rPr lang="en-ID" sz="2400" dirty="0" err="1"/>
              <a:t>Hak</a:t>
            </a:r>
            <a:r>
              <a:rPr lang="en-ID" sz="2400" dirty="0"/>
              <a:t> </a:t>
            </a:r>
            <a:r>
              <a:rPr lang="en-ID" sz="2400" dirty="0" err="1"/>
              <a:t>Kekayaan</a:t>
            </a:r>
            <a:r>
              <a:rPr lang="en-ID" sz="2400" dirty="0"/>
              <a:t> </a:t>
            </a:r>
            <a:r>
              <a:rPr lang="en-ID" sz="2400" dirty="0" err="1"/>
              <a:t>Intelektual</a:t>
            </a:r>
            <a:r>
              <a:rPr lang="en-ID" sz="2400" dirty="0"/>
              <a:t>. Akan </a:t>
            </a:r>
            <a:r>
              <a:rPr lang="en-ID" sz="2400" dirty="0" err="1"/>
              <a:t>tetapi</a:t>
            </a:r>
            <a:r>
              <a:rPr lang="en-ID" sz="2400" dirty="0"/>
              <a:t>, </a:t>
            </a:r>
            <a:r>
              <a:rPr lang="en-ID" sz="2400" dirty="0" err="1"/>
              <a:t>setelah</a:t>
            </a:r>
            <a:r>
              <a:rPr lang="en-ID" sz="2400" dirty="0"/>
              <a:t> </a:t>
            </a:r>
            <a:r>
              <a:rPr lang="en-ID" sz="2400" dirty="0" err="1"/>
              <a:t>terjadi</a:t>
            </a:r>
            <a:r>
              <a:rPr lang="en-ID" sz="2400" dirty="0"/>
              <a:t> </a:t>
            </a:r>
            <a:r>
              <a:rPr lang="en-ID" sz="2400" dirty="0" err="1"/>
              <a:t>perdebatan</a:t>
            </a:r>
            <a:r>
              <a:rPr lang="en-ID" sz="2400" dirty="0"/>
              <a:t> </a:t>
            </a:r>
            <a:r>
              <a:rPr lang="en-ID" sz="2400" dirty="0" err="1"/>
              <a:t>antara</a:t>
            </a:r>
            <a:r>
              <a:rPr lang="en-ID" sz="2400" dirty="0"/>
              <a:t> negara-negara </a:t>
            </a:r>
            <a:r>
              <a:rPr lang="en-ID" sz="2400" dirty="0" err="1"/>
              <a:t>berkembang</a:t>
            </a:r>
            <a:r>
              <a:rPr lang="en-ID" sz="2400" dirty="0"/>
              <a:t> </a:t>
            </a:r>
            <a:r>
              <a:rPr lang="en-ID" sz="2400" dirty="0" err="1"/>
              <a:t>dengan</a:t>
            </a:r>
            <a:r>
              <a:rPr lang="en-ID" sz="2400" dirty="0"/>
              <a:t> negara-negara </a:t>
            </a:r>
            <a:r>
              <a:rPr lang="en-ID" sz="2400" dirty="0" err="1"/>
              <a:t>maju</a:t>
            </a:r>
            <a:r>
              <a:rPr lang="en-ID" sz="2400" dirty="0"/>
              <a:t>, </a:t>
            </a:r>
            <a:r>
              <a:rPr lang="en-ID" sz="2400" dirty="0" err="1"/>
              <a:t>maka</a:t>
            </a:r>
            <a:r>
              <a:rPr lang="en-ID" sz="2400" dirty="0"/>
              <a:t> </a:t>
            </a:r>
            <a:r>
              <a:rPr lang="en-ID" sz="2400" dirty="0" err="1"/>
              <a:t>pemenangnya</a:t>
            </a:r>
            <a:r>
              <a:rPr lang="en-ID" sz="2400" dirty="0"/>
              <a:t> </a:t>
            </a:r>
            <a:r>
              <a:rPr lang="en-ID" sz="2400" dirty="0" err="1"/>
              <a:t>adalah</a:t>
            </a:r>
            <a:r>
              <a:rPr lang="en-ID" sz="2400" dirty="0"/>
              <a:t> yang paling </a:t>
            </a:r>
            <a:r>
              <a:rPr lang="en-ID" sz="2400" dirty="0" err="1"/>
              <a:t>berkepentingan</a:t>
            </a:r>
            <a:r>
              <a:rPr lang="en-ID" sz="2400" dirty="0"/>
              <a:t> </a:t>
            </a:r>
            <a:r>
              <a:rPr lang="en-ID" sz="2400" dirty="0" err="1"/>
              <a:t>untuk</a:t>
            </a:r>
            <a:r>
              <a:rPr lang="en-ID" sz="2400" dirty="0"/>
              <a:t> </a:t>
            </a:r>
            <a:r>
              <a:rPr lang="en-ID" sz="2400" dirty="0" err="1"/>
              <a:t>melindungi</a:t>
            </a:r>
            <a:r>
              <a:rPr lang="en-ID" sz="2400" dirty="0"/>
              <a:t> </a:t>
            </a:r>
            <a:r>
              <a:rPr lang="en-ID" sz="2400" dirty="0" err="1"/>
              <a:t>karya-karya</a:t>
            </a:r>
            <a:r>
              <a:rPr lang="en-ID" sz="2400" dirty="0"/>
              <a:t> </a:t>
            </a:r>
            <a:r>
              <a:rPr lang="en-ID" sz="2400" dirty="0" err="1"/>
              <a:t>mereka</a:t>
            </a:r>
            <a:r>
              <a:rPr lang="en-ID" sz="2400" dirty="0"/>
              <a:t> </a:t>
            </a:r>
            <a:r>
              <a:rPr lang="en-ID" sz="2400" dirty="0" err="1"/>
              <a:t>yaitu</a:t>
            </a:r>
            <a:r>
              <a:rPr lang="en-ID" sz="2400" dirty="0"/>
              <a:t> negara-negara </a:t>
            </a:r>
            <a:r>
              <a:rPr lang="en-ID" sz="2400" dirty="0" err="1"/>
              <a:t>maju</a:t>
            </a:r>
            <a:r>
              <a:rPr lang="en-ID" sz="2400" dirty="0"/>
              <a:t>.</a:t>
            </a:r>
          </a:p>
          <a:p>
            <a:pPr marL="0" indent="0">
              <a:buNone/>
            </a:pPr>
            <a:endParaRPr lang="en-ID" dirty="0"/>
          </a:p>
        </p:txBody>
      </p:sp>
    </p:spTree>
    <p:extLst>
      <p:ext uri="{BB962C8B-B14F-4D97-AF65-F5344CB8AC3E}">
        <p14:creationId xmlns:p14="http://schemas.microsoft.com/office/powerpoint/2010/main" val="244943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49383" y="804519"/>
            <a:ext cx="10648256" cy="1049235"/>
          </a:xfrm>
        </p:spPr>
        <p:txBody>
          <a:bodyPr/>
          <a:lstStyle/>
          <a:p>
            <a:r>
              <a:rPr lang="en-ID" b="1" dirty="0"/>
              <a:t>HKI DALAM PERDAGANGAN DUNIA </a:t>
            </a:r>
            <a:endParaRPr lang="en-ID" dirty="0"/>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249383" y="1662546"/>
            <a:ext cx="10648256" cy="3803800"/>
          </a:xfrm>
        </p:spPr>
        <p:txBody>
          <a:bodyPr>
            <a:normAutofit lnSpcReduction="10000"/>
          </a:bodyPr>
          <a:lstStyle/>
          <a:p>
            <a:pPr lvl="0" algn="just">
              <a:lnSpc>
                <a:spcPct val="100000"/>
              </a:lnSpc>
              <a:spcBef>
                <a:spcPts val="0"/>
              </a:spcBef>
            </a:pPr>
            <a:r>
              <a:rPr lang="en-ID" sz="2800" dirty="0"/>
              <a:t>TRIPS</a:t>
            </a:r>
            <a:r>
              <a:rPr lang="en-ID" sz="2800" i="1" dirty="0"/>
              <a:t> Agreement</a:t>
            </a:r>
            <a:r>
              <a:rPr lang="en-ID" sz="2800" dirty="0"/>
              <a:t> </a:t>
            </a:r>
            <a:r>
              <a:rPr lang="en-ID" sz="2800" dirty="0" err="1"/>
              <a:t>adalah</a:t>
            </a:r>
            <a:r>
              <a:rPr lang="en-ID" sz="2800" dirty="0"/>
              <a:t> </a:t>
            </a:r>
            <a:r>
              <a:rPr lang="en-ID" sz="2800" dirty="0" err="1"/>
              <a:t>hasil</a:t>
            </a:r>
            <a:r>
              <a:rPr lang="en-ID" sz="2800" dirty="0"/>
              <a:t> yang </a:t>
            </a:r>
            <a:r>
              <a:rPr lang="en-ID" sz="2800" dirty="0" err="1"/>
              <a:t>dicapai</a:t>
            </a:r>
            <a:r>
              <a:rPr lang="en-ID" sz="2800" dirty="0"/>
              <a:t> dan juga </a:t>
            </a:r>
            <a:r>
              <a:rPr lang="en-ID" sz="2800" dirty="0" err="1"/>
              <a:t>telah</a:t>
            </a:r>
            <a:r>
              <a:rPr lang="en-ID" sz="2800" dirty="0"/>
              <a:t> </a:t>
            </a:r>
            <a:r>
              <a:rPr lang="en-ID" sz="2800" dirty="0" err="1"/>
              <a:t>mengadopsi</a:t>
            </a:r>
            <a:r>
              <a:rPr lang="en-ID" sz="2800" dirty="0"/>
              <a:t> </a:t>
            </a:r>
            <a:r>
              <a:rPr lang="en-ID" sz="2800" dirty="0" err="1"/>
              <a:t>dua</a:t>
            </a:r>
            <a:r>
              <a:rPr lang="en-ID" sz="2800" dirty="0"/>
              <a:t> </a:t>
            </a:r>
            <a:r>
              <a:rPr lang="en-ID" sz="2800" dirty="0" err="1"/>
              <a:t>konvensi</a:t>
            </a:r>
            <a:r>
              <a:rPr lang="en-ID" sz="2800" dirty="0"/>
              <a:t> </a:t>
            </a:r>
            <a:r>
              <a:rPr lang="en-ID" sz="2800" dirty="0" err="1"/>
              <a:t>internasional</a:t>
            </a:r>
            <a:r>
              <a:rPr lang="en-ID" sz="2800" dirty="0"/>
              <a:t> </a:t>
            </a:r>
            <a:r>
              <a:rPr lang="en-ID" sz="2800" dirty="0" err="1"/>
              <a:t>utama</a:t>
            </a:r>
            <a:r>
              <a:rPr lang="en-ID" sz="2800" dirty="0"/>
              <a:t> di </a:t>
            </a:r>
            <a:r>
              <a:rPr lang="en-ID" sz="2800" dirty="0" err="1"/>
              <a:t>bidang</a:t>
            </a:r>
            <a:r>
              <a:rPr lang="en-ID" sz="2800" dirty="0"/>
              <a:t> </a:t>
            </a:r>
            <a:r>
              <a:rPr lang="en-ID" sz="2800" i="1" dirty="0"/>
              <a:t>industrial property</a:t>
            </a:r>
            <a:r>
              <a:rPr lang="en-ID" sz="2800" dirty="0"/>
              <a:t> dan c</a:t>
            </a:r>
            <a:r>
              <a:rPr lang="en-ID" sz="2800" i="1" dirty="0"/>
              <a:t>opyright</a:t>
            </a:r>
            <a:r>
              <a:rPr lang="en-ID" sz="2800" dirty="0"/>
              <a:t> </a:t>
            </a:r>
            <a:r>
              <a:rPr lang="en-ID" sz="2800" dirty="0" err="1"/>
              <a:t>yaitu</a:t>
            </a:r>
            <a:r>
              <a:rPr lang="en-ID" sz="2800" dirty="0"/>
              <a:t> </a:t>
            </a:r>
            <a:r>
              <a:rPr lang="en-ID" sz="2800" i="1" dirty="0"/>
              <a:t>Paris Convention for the Protection of Industrial Property </a:t>
            </a:r>
            <a:r>
              <a:rPr lang="en-ID" sz="2800" dirty="0"/>
              <a:t>dan </a:t>
            </a:r>
            <a:r>
              <a:rPr lang="en-ID" sz="2800" i="1" dirty="0"/>
              <a:t>Berne Convention for the Protection of Literary and Artistic Works</a:t>
            </a:r>
            <a:r>
              <a:rPr lang="en-ID" sz="2800" dirty="0"/>
              <a:t>. </a:t>
            </a:r>
            <a:r>
              <a:rPr lang="en-ID" sz="2800" dirty="0" err="1"/>
              <a:t>Konsekuensi</a:t>
            </a:r>
            <a:r>
              <a:rPr lang="en-ID" sz="2800" dirty="0"/>
              <a:t> </a:t>
            </a:r>
            <a:r>
              <a:rPr lang="en-ID" sz="2800" dirty="0" err="1"/>
              <a:t>dari</a:t>
            </a:r>
            <a:r>
              <a:rPr lang="en-ID" sz="2800" dirty="0"/>
              <a:t> </a:t>
            </a:r>
            <a:r>
              <a:rPr lang="en-ID" sz="2800" dirty="0" err="1"/>
              <a:t>kemenangan</a:t>
            </a:r>
            <a:r>
              <a:rPr lang="en-ID" sz="2800" dirty="0"/>
              <a:t> negara-negara </a:t>
            </a:r>
            <a:r>
              <a:rPr lang="en-ID" sz="2800" dirty="0" err="1"/>
              <a:t>maju</a:t>
            </a:r>
            <a:r>
              <a:rPr lang="en-ID" sz="2800" dirty="0"/>
              <a:t> </a:t>
            </a:r>
            <a:r>
              <a:rPr lang="en-ID" sz="2800" dirty="0" err="1"/>
              <a:t>dalam</a:t>
            </a:r>
            <a:r>
              <a:rPr lang="en-ID" sz="2800" dirty="0"/>
              <a:t> </a:t>
            </a:r>
            <a:r>
              <a:rPr lang="en-ID" sz="2800" dirty="0" err="1"/>
              <a:t>perundingan</a:t>
            </a:r>
            <a:r>
              <a:rPr lang="en-ID" sz="2800" dirty="0"/>
              <a:t> </a:t>
            </a:r>
            <a:r>
              <a:rPr lang="en-ID" sz="2800" i="1" dirty="0"/>
              <a:t>GATT Uruguay Round</a:t>
            </a:r>
            <a:r>
              <a:rPr lang="en-ID" sz="2800" dirty="0"/>
              <a:t> yang </a:t>
            </a:r>
            <a:r>
              <a:rPr lang="en-ID" sz="2800" dirty="0" err="1"/>
              <a:t>terkait</a:t>
            </a:r>
            <a:r>
              <a:rPr lang="en-ID" sz="2800" dirty="0"/>
              <a:t> </a:t>
            </a:r>
            <a:r>
              <a:rPr lang="en-ID" sz="2800" dirty="0" err="1"/>
              <a:t>dengan</a:t>
            </a:r>
            <a:r>
              <a:rPr lang="en-ID" sz="2800" dirty="0"/>
              <a:t> </a:t>
            </a:r>
            <a:r>
              <a:rPr lang="en-ID" sz="2800" dirty="0" err="1"/>
              <a:t>Hak</a:t>
            </a:r>
            <a:r>
              <a:rPr lang="en-ID" sz="2800" dirty="0"/>
              <a:t> </a:t>
            </a:r>
            <a:r>
              <a:rPr lang="en-ID" sz="2800" dirty="0" err="1"/>
              <a:t>Kekayaan</a:t>
            </a:r>
            <a:r>
              <a:rPr lang="en-ID" sz="2800" dirty="0"/>
              <a:t> </a:t>
            </a:r>
            <a:r>
              <a:rPr lang="en-ID" sz="2800" dirty="0" err="1"/>
              <a:t>Intelektual</a:t>
            </a:r>
            <a:r>
              <a:rPr lang="en-ID" sz="2800" dirty="0"/>
              <a:t> </a:t>
            </a:r>
            <a:r>
              <a:rPr lang="en-ID" sz="2800" dirty="0" err="1"/>
              <a:t>inilah</a:t>
            </a:r>
            <a:r>
              <a:rPr lang="en-ID" sz="2800" dirty="0"/>
              <a:t> yang </a:t>
            </a:r>
            <a:r>
              <a:rPr lang="en-ID" sz="2800" dirty="0" err="1"/>
              <a:t>membawa</a:t>
            </a:r>
            <a:r>
              <a:rPr lang="en-ID" sz="2800" dirty="0"/>
              <a:t> </a:t>
            </a:r>
            <a:r>
              <a:rPr lang="en-ID" sz="2800" dirty="0" err="1"/>
              <a:t>masuknya</a:t>
            </a:r>
            <a:r>
              <a:rPr lang="en-ID" sz="2800" dirty="0"/>
              <a:t> </a:t>
            </a:r>
            <a:r>
              <a:rPr lang="en-ID" sz="2800" dirty="0" err="1"/>
              <a:t>konsep</a:t>
            </a:r>
            <a:r>
              <a:rPr lang="en-ID" sz="2800" dirty="0"/>
              <a:t> negara-negara </a:t>
            </a:r>
            <a:r>
              <a:rPr lang="en-ID" sz="2800" dirty="0" err="1"/>
              <a:t>barat</a:t>
            </a:r>
            <a:r>
              <a:rPr lang="en-ID" sz="2800" dirty="0"/>
              <a:t> </a:t>
            </a:r>
            <a:r>
              <a:rPr lang="en-ID" sz="2800" dirty="0" err="1"/>
              <a:t>mengenai</a:t>
            </a:r>
            <a:r>
              <a:rPr lang="en-ID" sz="2800" dirty="0"/>
              <a:t> </a:t>
            </a:r>
            <a:r>
              <a:rPr lang="en-ID" sz="2800" i="1" dirty="0"/>
              <a:t>property</a:t>
            </a:r>
            <a:r>
              <a:rPr lang="en-ID" sz="2800" dirty="0"/>
              <a:t> dan </a:t>
            </a:r>
            <a:r>
              <a:rPr lang="en-ID" sz="2800" i="1" dirty="0"/>
              <a:t>ownership </a:t>
            </a:r>
            <a:r>
              <a:rPr lang="en-ID" sz="2800" dirty="0" err="1"/>
              <a:t>ke</a:t>
            </a:r>
            <a:r>
              <a:rPr lang="en-ID" sz="2800" dirty="0"/>
              <a:t> </a:t>
            </a:r>
            <a:r>
              <a:rPr lang="en-ID" sz="2800" dirty="0" err="1"/>
              <a:t>dalam</a:t>
            </a:r>
            <a:r>
              <a:rPr lang="en-ID" sz="2800" dirty="0"/>
              <a:t> </a:t>
            </a:r>
            <a:r>
              <a:rPr lang="en-ID" sz="2800" dirty="0" err="1"/>
              <a:t>hukum</a:t>
            </a:r>
            <a:r>
              <a:rPr lang="en-ID" sz="2800" dirty="0"/>
              <a:t> di negara-negara </a:t>
            </a:r>
            <a:r>
              <a:rPr lang="en-ID" sz="2800" dirty="0" err="1"/>
              <a:t>berkembang</a:t>
            </a:r>
            <a:r>
              <a:rPr lang="en-ID" sz="2800" dirty="0"/>
              <a:t> </a:t>
            </a:r>
            <a:r>
              <a:rPr lang="en-ID" sz="2800" dirty="0" err="1"/>
              <a:t>termasuk</a:t>
            </a:r>
            <a:r>
              <a:rPr lang="en-ID" sz="2800" dirty="0"/>
              <a:t> Indonesia.</a:t>
            </a:r>
          </a:p>
          <a:p>
            <a:pPr marL="0" indent="0">
              <a:buNone/>
            </a:pPr>
            <a:endParaRPr lang="en-ID" dirty="0"/>
          </a:p>
        </p:txBody>
      </p:sp>
    </p:spTree>
    <p:extLst>
      <p:ext uri="{BB962C8B-B14F-4D97-AF65-F5344CB8AC3E}">
        <p14:creationId xmlns:p14="http://schemas.microsoft.com/office/powerpoint/2010/main" val="188792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07819" y="804520"/>
            <a:ext cx="10689820" cy="587136"/>
          </a:xfrm>
        </p:spPr>
        <p:txBody>
          <a:bodyPr/>
          <a:lstStyle/>
          <a:p>
            <a:r>
              <a:rPr lang="en-ID" b="1" dirty="0"/>
              <a:t>HKI DAN TRIPS</a:t>
            </a:r>
            <a:r>
              <a:rPr lang="en-ID" b="1" i="1" dirty="0"/>
              <a:t> AGREEMENT</a:t>
            </a:r>
            <a:r>
              <a:rPr lang="en-ID" b="1" dirty="0"/>
              <a:t> </a:t>
            </a:r>
            <a:endParaRPr lang="en-ID" dirty="0"/>
          </a:p>
        </p:txBody>
      </p:sp>
      <p:pic>
        <p:nvPicPr>
          <p:cNvPr id="6" name="Graphic 5" descr="Tools icon">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4045" y="340011"/>
            <a:ext cx="1044000" cy="104400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207819" y="1537854"/>
            <a:ext cx="10689820" cy="4515625"/>
          </a:xfrm>
        </p:spPr>
        <p:txBody>
          <a:bodyPr>
            <a:noAutofit/>
          </a:bodyPr>
          <a:lstStyle/>
          <a:p>
            <a:pPr lvl="0" algn="just">
              <a:lnSpc>
                <a:spcPct val="100000"/>
              </a:lnSpc>
              <a:spcBef>
                <a:spcPts val="0"/>
              </a:spcBef>
            </a:pPr>
            <a:r>
              <a:rPr lang="en-ID" sz="3200" dirty="0"/>
              <a:t>TRIPS</a:t>
            </a:r>
            <a:r>
              <a:rPr lang="en-ID" sz="3200" i="1" dirty="0"/>
              <a:t> Agreement</a:t>
            </a:r>
            <a:r>
              <a:rPr lang="en-ID" sz="3200" dirty="0"/>
              <a:t> </a:t>
            </a:r>
            <a:r>
              <a:rPr lang="en-ID" sz="3200" dirty="0" err="1"/>
              <a:t>bukanlah</a:t>
            </a:r>
            <a:r>
              <a:rPr lang="en-ID" sz="3200" dirty="0"/>
              <a:t> </a:t>
            </a:r>
            <a:r>
              <a:rPr lang="en-ID" sz="3200" dirty="0" err="1"/>
              <a:t>aturan</a:t>
            </a:r>
            <a:r>
              <a:rPr lang="en-ID" sz="3200" dirty="0"/>
              <a:t> </a:t>
            </a:r>
            <a:r>
              <a:rPr lang="en-ID" sz="3200" dirty="0" err="1"/>
              <a:t>mengenai</a:t>
            </a:r>
            <a:r>
              <a:rPr lang="en-ID" sz="3200" dirty="0"/>
              <a:t> </a:t>
            </a:r>
            <a:r>
              <a:rPr lang="en-ID" sz="3200" dirty="0" err="1"/>
              <a:t>perlindungan</a:t>
            </a:r>
            <a:r>
              <a:rPr lang="en-ID" sz="3200" dirty="0"/>
              <a:t> </a:t>
            </a:r>
            <a:r>
              <a:rPr lang="en-ID" sz="3200" dirty="0" err="1"/>
              <a:t>hak</a:t>
            </a:r>
            <a:r>
              <a:rPr lang="en-ID" sz="3200" dirty="0"/>
              <a:t> </a:t>
            </a:r>
            <a:r>
              <a:rPr lang="en-ID" sz="3200" dirty="0" err="1"/>
              <a:t>kekayaan</a:t>
            </a:r>
            <a:r>
              <a:rPr lang="en-ID" sz="3200" dirty="0"/>
              <a:t> </a:t>
            </a:r>
            <a:r>
              <a:rPr lang="en-ID" sz="3200" dirty="0" err="1"/>
              <a:t>intelektual</a:t>
            </a:r>
            <a:r>
              <a:rPr lang="en-ID" sz="3200" dirty="0"/>
              <a:t> </a:t>
            </a:r>
            <a:r>
              <a:rPr lang="en-ID" sz="3200" dirty="0" err="1"/>
              <a:t>secara</a:t>
            </a:r>
            <a:r>
              <a:rPr lang="en-ID" sz="3200" dirty="0"/>
              <a:t> </a:t>
            </a:r>
            <a:r>
              <a:rPr lang="en-ID" sz="3200" dirty="0" err="1"/>
              <a:t>khusus</a:t>
            </a:r>
            <a:r>
              <a:rPr lang="en-ID" sz="3200" dirty="0"/>
              <a:t>. TRIPS </a:t>
            </a:r>
            <a:r>
              <a:rPr lang="en-ID" sz="3200" i="1" dirty="0"/>
              <a:t>Agreement</a:t>
            </a:r>
            <a:r>
              <a:rPr lang="en-ID" sz="3200" dirty="0"/>
              <a:t> </a:t>
            </a:r>
            <a:r>
              <a:rPr lang="en-ID" sz="3200" dirty="0" err="1"/>
              <a:t>adalah</a:t>
            </a:r>
            <a:r>
              <a:rPr lang="en-ID" sz="3200" dirty="0"/>
              <a:t> </a:t>
            </a:r>
            <a:r>
              <a:rPr lang="en-ID" sz="3200" dirty="0" err="1"/>
              <a:t>perjanjian</a:t>
            </a:r>
            <a:r>
              <a:rPr lang="en-ID" sz="3200" dirty="0"/>
              <a:t> yang </a:t>
            </a:r>
            <a:r>
              <a:rPr lang="en-ID" sz="3200" dirty="0" err="1"/>
              <a:t>merupakan</a:t>
            </a:r>
            <a:r>
              <a:rPr lang="en-ID" sz="3200" dirty="0"/>
              <a:t> </a:t>
            </a:r>
            <a:r>
              <a:rPr lang="en-ID" sz="3200" b="1" dirty="0" err="1"/>
              <a:t>bagian</a:t>
            </a:r>
            <a:r>
              <a:rPr lang="en-ID" sz="3200" b="1" dirty="0"/>
              <a:t> </a:t>
            </a:r>
            <a:r>
              <a:rPr lang="en-ID" sz="3200" b="1" dirty="0" err="1"/>
              <a:t>dari</a:t>
            </a:r>
            <a:r>
              <a:rPr lang="en-ID" sz="3200" b="1" dirty="0"/>
              <a:t> WTO </a:t>
            </a:r>
            <a:r>
              <a:rPr lang="en-ID" sz="3200" b="1" i="1" dirty="0"/>
              <a:t>Agreement</a:t>
            </a:r>
            <a:r>
              <a:rPr lang="en-ID" sz="3200" dirty="0"/>
              <a:t> yang </a:t>
            </a:r>
            <a:r>
              <a:rPr lang="en-ID" sz="3200" dirty="0" err="1"/>
              <a:t>ditandatangani</a:t>
            </a:r>
            <a:r>
              <a:rPr lang="en-ID" sz="3200" dirty="0"/>
              <a:t> oleh negara-negara </a:t>
            </a:r>
            <a:r>
              <a:rPr lang="en-ID" sz="3200" dirty="0" err="1"/>
              <a:t>anggotanya</a:t>
            </a:r>
            <a:r>
              <a:rPr lang="en-ID" sz="3200" dirty="0"/>
              <a:t> yang </a:t>
            </a:r>
            <a:r>
              <a:rPr lang="en-ID" sz="3200" b="1" dirty="0" err="1"/>
              <a:t>mewajibkan</a:t>
            </a:r>
            <a:r>
              <a:rPr lang="en-ID" sz="3200" b="1" dirty="0"/>
              <a:t> </a:t>
            </a:r>
            <a:r>
              <a:rPr lang="en-ID" sz="3200" b="1" dirty="0" err="1"/>
              <a:t>seluruh</a:t>
            </a:r>
            <a:r>
              <a:rPr lang="en-ID" sz="3200" b="1" dirty="0"/>
              <a:t> </a:t>
            </a:r>
            <a:r>
              <a:rPr lang="en-ID" sz="3200" b="1" dirty="0" err="1"/>
              <a:t>anggotanya</a:t>
            </a:r>
            <a:r>
              <a:rPr lang="en-ID" sz="3200" b="1" dirty="0"/>
              <a:t> </a:t>
            </a:r>
            <a:r>
              <a:rPr lang="en-ID" sz="3200" b="1" dirty="0" err="1"/>
              <a:t>untuk</a:t>
            </a:r>
            <a:r>
              <a:rPr lang="en-ID" sz="3200" b="1" dirty="0"/>
              <a:t> </a:t>
            </a:r>
            <a:r>
              <a:rPr lang="en-ID" sz="3200" b="1" dirty="0" err="1"/>
              <a:t>membuat</a:t>
            </a:r>
            <a:r>
              <a:rPr lang="en-ID" sz="3200" b="1" dirty="0"/>
              <a:t> </a:t>
            </a:r>
            <a:r>
              <a:rPr lang="en-ID" sz="3200" b="1" dirty="0" err="1"/>
              <a:t>aturan-aturan</a:t>
            </a:r>
            <a:r>
              <a:rPr lang="en-ID" sz="3200" b="1" dirty="0"/>
              <a:t> </a:t>
            </a:r>
            <a:r>
              <a:rPr lang="en-ID" sz="3200" b="1" dirty="0" err="1"/>
              <a:t>mengenai</a:t>
            </a:r>
            <a:r>
              <a:rPr lang="en-ID" sz="3200" b="1" dirty="0"/>
              <a:t> </a:t>
            </a:r>
            <a:r>
              <a:rPr lang="en-ID" sz="3200" b="1" dirty="0" err="1"/>
              <a:t>hak</a:t>
            </a:r>
            <a:r>
              <a:rPr lang="en-ID" sz="3200" b="1" dirty="0"/>
              <a:t> </a:t>
            </a:r>
            <a:r>
              <a:rPr lang="en-ID" sz="3200" b="1" dirty="0" err="1"/>
              <a:t>kekayaan</a:t>
            </a:r>
            <a:r>
              <a:rPr lang="en-ID" sz="3200" b="1" dirty="0"/>
              <a:t> </a:t>
            </a:r>
            <a:r>
              <a:rPr lang="en-ID" sz="3200" b="1" dirty="0" err="1"/>
              <a:t>intelektual</a:t>
            </a:r>
            <a:r>
              <a:rPr lang="en-ID" sz="3200" b="1" dirty="0"/>
              <a:t> di negara </a:t>
            </a:r>
            <a:r>
              <a:rPr lang="en-ID" sz="3200" b="1" dirty="0" err="1"/>
              <a:t>masing-masing</a:t>
            </a:r>
            <a:r>
              <a:rPr lang="en-ID" sz="3200" b="1" dirty="0"/>
              <a:t>. </a:t>
            </a:r>
            <a:endParaRPr lang="en-ID" sz="3200" dirty="0"/>
          </a:p>
          <a:p>
            <a:pPr lvl="0">
              <a:lnSpc>
                <a:spcPct val="110000"/>
              </a:lnSpc>
            </a:pPr>
            <a:endParaRPr lang="en-US" sz="2400" dirty="0"/>
          </a:p>
        </p:txBody>
      </p:sp>
    </p:spTree>
    <p:extLst>
      <p:ext uri="{BB962C8B-B14F-4D97-AF65-F5344CB8AC3E}">
        <p14:creationId xmlns:p14="http://schemas.microsoft.com/office/powerpoint/2010/main" val="271293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207819" y="804520"/>
            <a:ext cx="10689820" cy="587136"/>
          </a:xfrm>
        </p:spPr>
        <p:txBody>
          <a:bodyPr/>
          <a:lstStyle/>
          <a:p>
            <a:r>
              <a:rPr lang="en-ID" b="1" dirty="0"/>
              <a:t>HKI DAN TRIPS</a:t>
            </a:r>
            <a:r>
              <a:rPr lang="en-ID" b="1" i="1" dirty="0"/>
              <a:t> AGREEMENT</a:t>
            </a:r>
            <a:r>
              <a:rPr lang="en-ID" b="1" dirty="0"/>
              <a:t> </a:t>
            </a:r>
            <a:endParaRPr lang="en-ID" dirty="0"/>
          </a:p>
        </p:txBody>
      </p:sp>
      <p:pic>
        <p:nvPicPr>
          <p:cNvPr id="6" name="Graphic 5" descr="Tools icon">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4045" y="340011"/>
            <a:ext cx="1044000" cy="104400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207819" y="1537854"/>
            <a:ext cx="10689820" cy="4515625"/>
          </a:xfrm>
        </p:spPr>
        <p:txBody>
          <a:bodyPr>
            <a:noAutofit/>
          </a:bodyPr>
          <a:lstStyle/>
          <a:p>
            <a:pPr lvl="0" algn="just">
              <a:lnSpc>
                <a:spcPct val="100000"/>
              </a:lnSpc>
              <a:spcBef>
                <a:spcPts val="0"/>
              </a:spcBef>
            </a:pPr>
            <a:r>
              <a:rPr lang="en-ID" dirty="0"/>
              <a:t>TRIPS </a:t>
            </a:r>
            <a:r>
              <a:rPr lang="en-ID" i="1" dirty="0"/>
              <a:t>Agreement</a:t>
            </a:r>
            <a:r>
              <a:rPr lang="en-ID" dirty="0"/>
              <a:t> </a:t>
            </a:r>
            <a:r>
              <a:rPr lang="en-ID" dirty="0" err="1"/>
              <a:t>tidak</a:t>
            </a:r>
            <a:r>
              <a:rPr lang="en-ID" dirty="0"/>
              <a:t> </a:t>
            </a:r>
            <a:r>
              <a:rPr lang="en-ID" dirty="0" err="1"/>
              <a:t>melindungi</a:t>
            </a:r>
            <a:r>
              <a:rPr lang="en-ID" dirty="0"/>
              <a:t> </a:t>
            </a:r>
            <a:r>
              <a:rPr lang="en-ID" dirty="0" err="1"/>
              <a:t>hak</a:t>
            </a:r>
            <a:r>
              <a:rPr lang="en-ID" dirty="0"/>
              <a:t> </a:t>
            </a:r>
            <a:r>
              <a:rPr lang="en-ID" dirty="0" err="1"/>
              <a:t>kekayaan</a:t>
            </a:r>
            <a:r>
              <a:rPr lang="en-ID" dirty="0"/>
              <a:t> </a:t>
            </a:r>
            <a:r>
              <a:rPr lang="en-ID" dirty="0" err="1"/>
              <a:t>intelektual</a:t>
            </a:r>
            <a:r>
              <a:rPr lang="en-ID" dirty="0"/>
              <a:t> </a:t>
            </a:r>
            <a:r>
              <a:rPr lang="en-ID" dirty="0" err="1"/>
              <a:t>secara</a:t>
            </a:r>
            <a:r>
              <a:rPr lang="en-ID" dirty="0"/>
              <a:t> </a:t>
            </a:r>
            <a:r>
              <a:rPr lang="en-ID" dirty="0" err="1"/>
              <a:t>internasional</a:t>
            </a:r>
            <a:r>
              <a:rPr lang="en-ID" dirty="0"/>
              <a:t>. </a:t>
            </a:r>
            <a:r>
              <a:rPr lang="en-ID" dirty="0" err="1"/>
              <a:t>Dalam</a:t>
            </a:r>
            <a:r>
              <a:rPr lang="en-ID" dirty="0"/>
              <a:t> </a:t>
            </a:r>
            <a:r>
              <a:rPr lang="en-ID" dirty="0" err="1"/>
              <a:t>lingkup</a:t>
            </a:r>
            <a:r>
              <a:rPr lang="en-ID" dirty="0"/>
              <a:t> </a:t>
            </a:r>
            <a:r>
              <a:rPr lang="en-ID" dirty="0" err="1"/>
              <a:t>internasional</a:t>
            </a:r>
            <a:r>
              <a:rPr lang="en-ID" dirty="0"/>
              <a:t>, </a:t>
            </a:r>
            <a:r>
              <a:rPr lang="en-ID" dirty="0" err="1"/>
              <a:t>masing-masing</a:t>
            </a:r>
            <a:r>
              <a:rPr lang="en-ID" dirty="0"/>
              <a:t> </a:t>
            </a:r>
            <a:r>
              <a:rPr lang="en-ID" dirty="0" err="1"/>
              <a:t>bidang</a:t>
            </a:r>
            <a:r>
              <a:rPr lang="en-ID" dirty="0"/>
              <a:t> </a:t>
            </a:r>
            <a:r>
              <a:rPr lang="en-ID" dirty="0" err="1"/>
              <a:t>hak</a:t>
            </a:r>
            <a:r>
              <a:rPr lang="en-ID" dirty="0"/>
              <a:t> </a:t>
            </a:r>
            <a:r>
              <a:rPr lang="en-ID" dirty="0" err="1"/>
              <a:t>kekayaan</a:t>
            </a:r>
            <a:r>
              <a:rPr lang="en-ID" dirty="0"/>
              <a:t> </a:t>
            </a:r>
            <a:r>
              <a:rPr lang="en-ID" dirty="0" err="1"/>
              <a:t>intelektual</a:t>
            </a:r>
            <a:r>
              <a:rPr lang="en-ID" dirty="0"/>
              <a:t> </a:t>
            </a:r>
            <a:r>
              <a:rPr lang="en-ID" dirty="0" err="1"/>
              <a:t>memiliki</a:t>
            </a:r>
            <a:r>
              <a:rPr lang="en-ID" dirty="0"/>
              <a:t> </a:t>
            </a:r>
            <a:r>
              <a:rPr lang="en-ID" dirty="0" err="1"/>
              <a:t>konvensi</a:t>
            </a:r>
            <a:r>
              <a:rPr lang="en-ID" dirty="0"/>
              <a:t> </a:t>
            </a:r>
            <a:r>
              <a:rPr lang="en-ID" dirty="0" err="1"/>
              <a:t>internasional</a:t>
            </a:r>
            <a:r>
              <a:rPr lang="en-ID" dirty="0"/>
              <a:t> </a:t>
            </a:r>
            <a:r>
              <a:rPr lang="en-ID" dirty="0" err="1"/>
              <a:t>sendiri</a:t>
            </a:r>
            <a:r>
              <a:rPr lang="en-ID" dirty="0"/>
              <a:t> </a:t>
            </a:r>
            <a:r>
              <a:rPr lang="en-ID" dirty="0" err="1"/>
              <a:t>seperti</a:t>
            </a:r>
            <a:r>
              <a:rPr lang="en-ID" dirty="0"/>
              <a:t> yang </a:t>
            </a:r>
            <a:r>
              <a:rPr lang="en-ID" dirty="0" err="1"/>
              <a:t>berkembang</a:t>
            </a:r>
            <a:r>
              <a:rPr lang="en-ID" dirty="0"/>
              <a:t> </a:t>
            </a:r>
            <a:r>
              <a:rPr lang="en-ID" dirty="0" err="1"/>
              <a:t>dari</a:t>
            </a:r>
            <a:r>
              <a:rPr lang="en-ID" dirty="0"/>
              <a:t> </a:t>
            </a:r>
            <a:r>
              <a:rPr lang="en-ID" dirty="0" err="1"/>
              <a:t>waktu</a:t>
            </a:r>
            <a:r>
              <a:rPr lang="en-ID" dirty="0"/>
              <a:t> </a:t>
            </a:r>
            <a:r>
              <a:rPr lang="en-ID" dirty="0" err="1"/>
              <a:t>ke</a:t>
            </a:r>
            <a:r>
              <a:rPr lang="en-ID" dirty="0"/>
              <a:t> </a:t>
            </a:r>
            <a:r>
              <a:rPr lang="en-ID" dirty="0" err="1"/>
              <a:t>waktu</a:t>
            </a:r>
            <a:r>
              <a:rPr lang="en-ID" dirty="0"/>
              <a:t>. </a:t>
            </a:r>
            <a:r>
              <a:rPr lang="en-ID" dirty="0" err="1"/>
              <a:t>Sebagai</a:t>
            </a:r>
            <a:r>
              <a:rPr lang="en-ID" dirty="0"/>
              <a:t> </a:t>
            </a:r>
            <a:r>
              <a:rPr lang="en-ID" dirty="0" err="1"/>
              <a:t>contoh</a:t>
            </a:r>
            <a:r>
              <a:rPr lang="en-ID" dirty="0"/>
              <a:t> </a:t>
            </a:r>
            <a:r>
              <a:rPr lang="en-ID" dirty="0" err="1"/>
              <a:t>misalnya</a:t>
            </a:r>
            <a:r>
              <a:rPr lang="en-ID" dirty="0"/>
              <a:t> </a:t>
            </a:r>
            <a:r>
              <a:rPr lang="en-ID" dirty="0" err="1"/>
              <a:t>dalam</a:t>
            </a:r>
            <a:r>
              <a:rPr lang="en-ID" dirty="0"/>
              <a:t> </a:t>
            </a:r>
            <a:r>
              <a:rPr lang="en-ID" dirty="0" err="1"/>
              <a:t>bidang</a:t>
            </a:r>
            <a:r>
              <a:rPr lang="en-ID" dirty="0"/>
              <a:t> </a:t>
            </a:r>
            <a:r>
              <a:rPr lang="en-ID" dirty="0" err="1"/>
              <a:t>hak</a:t>
            </a:r>
            <a:r>
              <a:rPr lang="en-ID" dirty="0"/>
              <a:t> </a:t>
            </a:r>
            <a:r>
              <a:rPr lang="en-ID" dirty="0" err="1"/>
              <a:t>cipta</a:t>
            </a:r>
            <a:r>
              <a:rPr lang="en-ID" dirty="0"/>
              <a:t>, </a:t>
            </a:r>
            <a:r>
              <a:rPr lang="en-ID" dirty="0" err="1"/>
              <a:t>beberapa</a:t>
            </a:r>
            <a:r>
              <a:rPr lang="en-ID" dirty="0"/>
              <a:t> </a:t>
            </a:r>
            <a:r>
              <a:rPr lang="en-ID" dirty="0" err="1"/>
              <a:t>konvensi</a:t>
            </a:r>
            <a:r>
              <a:rPr lang="en-ID" dirty="0"/>
              <a:t> </a:t>
            </a:r>
            <a:r>
              <a:rPr lang="en-ID" dirty="0" err="1"/>
              <a:t>internasional</a:t>
            </a:r>
            <a:r>
              <a:rPr lang="en-ID" dirty="0"/>
              <a:t> yang </a:t>
            </a:r>
            <a:r>
              <a:rPr lang="en-ID" dirty="0" err="1"/>
              <a:t>berlaku</a:t>
            </a:r>
            <a:r>
              <a:rPr lang="en-ID" dirty="0"/>
              <a:t> </a:t>
            </a:r>
            <a:r>
              <a:rPr lang="en-ID" dirty="0" err="1"/>
              <a:t>bagi</a:t>
            </a:r>
            <a:r>
              <a:rPr lang="en-ID" dirty="0"/>
              <a:t> negara </a:t>
            </a:r>
            <a:r>
              <a:rPr lang="en-ID" dirty="0" err="1"/>
              <a:t>penandatangannya</a:t>
            </a:r>
            <a:r>
              <a:rPr lang="en-ID" dirty="0"/>
              <a:t> </a:t>
            </a:r>
            <a:r>
              <a:rPr lang="en-ID" dirty="0" err="1"/>
              <a:t>adalah</a:t>
            </a:r>
            <a:r>
              <a:rPr lang="en-ID" dirty="0"/>
              <a:t>:</a:t>
            </a:r>
          </a:p>
          <a:p>
            <a:pPr marL="720725" lvl="0" indent="-360363" algn="just">
              <a:lnSpc>
                <a:spcPct val="100000"/>
              </a:lnSpc>
              <a:spcBef>
                <a:spcPts val="0"/>
              </a:spcBef>
            </a:pPr>
            <a:r>
              <a:rPr lang="en-ID" i="1" u="sng" dirty="0">
                <a:hlinkClick r:id="rId4">
                  <a:extLst>
                    <a:ext uri="{A12FA001-AC4F-418D-AE19-62706E023703}">
                      <ahyp:hlinkClr xmlns:ahyp="http://schemas.microsoft.com/office/drawing/2018/hyperlinkcolor" val="tx"/>
                    </a:ext>
                  </a:extLst>
                </a:hlinkClick>
              </a:rPr>
              <a:t>Beijing Treaty on </a:t>
            </a:r>
            <a:r>
              <a:rPr lang="en-ID" i="1" u="sng" dirty="0" err="1">
                <a:hlinkClick r:id="rId4">
                  <a:extLst>
                    <a:ext uri="{A12FA001-AC4F-418D-AE19-62706E023703}">
                      <ahyp:hlinkClr xmlns:ahyp="http://schemas.microsoft.com/office/drawing/2018/hyperlinkcolor" val="tx"/>
                    </a:ext>
                  </a:extLst>
                </a:hlinkClick>
              </a:rPr>
              <a:t>Audiovisual</a:t>
            </a:r>
            <a:r>
              <a:rPr lang="en-ID" i="1" u="sng" dirty="0">
                <a:hlinkClick r:id="rId4">
                  <a:extLst>
                    <a:ext uri="{A12FA001-AC4F-418D-AE19-62706E023703}">
                      <ahyp:hlinkClr xmlns:ahyp="http://schemas.microsoft.com/office/drawing/2018/hyperlinkcolor" val="tx"/>
                    </a:ext>
                  </a:extLst>
                </a:hlinkClick>
              </a:rPr>
              <a:t> Performances</a:t>
            </a:r>
            <a:endParaRPr lang="en-ID" u="sng" dirty="0"/>
          </a:p>
          <a:p>
            <a:pPr marL="720725" lvl="0" indent="-360363" algn="just">
              <a:lnSpc>
                <a:spcPct val="100000"/>
              </a:lnSpc>
              <a:spcBef>
                <a:spcPts val="0"/>
              </a:spcBef>
            </a:pPr>
            <a:r>
              <a:rPr lang="en-ID" i="1" u="sng" dirty="0">
                <a:hlinkClick r:id="rId5">
                  <a:extLst>
                    <a:ext uri="{A12FA001-AC4F-418D-AE19-62706E023703}">
                      <ahyp:hlinkClr xmlns:ahyp="http://schemas.microsoft.com/office/drawing/2018/hyperlinkcolor" val="tx"/>
                    </a:ext>
                  </a:extLst>
                </a:hlinkClick>
              </a:rPr>
              <a:t>Berne Convention for the Protection of Literary and Artistic Works</a:t>
            </a:r>
            <a:endParaRPr lang="en-ID" u="sng" dirty="0"/>
          </a:p>
          <a:p>
            <a:pPr marL="720725" lvl="0" indent="-360363" algn="just">
              <a:lnSpc>
                <a:spcPct val="100000"/>
              </a:lnSpc>
              <a:spcBef>
                <a:spcPts val="0"/>
              </a:spcBef>
            </a:pPr>
            <a:r>
              <a:rPr lang="en-ID" i="1" u="sng" dirty="0">
                <a:hlinkClick r:id="rId6">
                  <a:extLst>
                    <a:ext uri="{A12FA001-AC4F-418D-AE19-62706E023703}">
                      <ahyp:hlinkClr xmlns:ahyp="http://schemas.microsoft.com/office/drawing/2018/hyperlinkcolor" val="tx"/>
                    </a:ext>
                  </a:extLst>
                </a:hlinkClick>
              </a:rPr>
              <a:t>Brussels Convention Relating to the Distribution of Program-Carrying Signals Transmitted by Satellite</a:t>
            </a:r>
            <a:endParaRPr lang="en-ID" u="sng" dirty="0"/>
          </a:p>
          <a:p>
            <a:pPr marL="720725" lvl="0" indent="-360363" algn="just">
              <a:lnSpc>
                <a:spcPct val="100000"/>
              </a:lnSpc>
              <a:spcBef>
                <a:spcPts val="0"/>
              </a:spcBef>
            </a:pPr>
            <a:r>
              <a:rPr lang="en-ID" i="1" u="sng" dirty="0">
                <a:hlinkClick r:id="rId7">
                  <a:extLst>
                    <a:ext uri="{A12FA001-AC4F-418D-AE19-62706E023703}">
                      <ahyp:hlinkClr xmlns:ahyp="http://schemas.microsoft.com/office/drawing/2018/hyperlinkcolor" val="tx"/>
                    </a:ext>
                  </a:extLst>
                </a:hlinkClick>
              </a:rPr>
              <a:t>Geneva Convention for the Protection of Producers of Phonograms Against Unauthorized Duplication of Their Phonograms</a:t>
            </a:r>
            <a:endParaRPr lang="en-ID" u="sng" dirty="0"/>
          </a:p>
          <a:p>
            <a:pPr marL="720725" lvl="0" indent="-360363" algn="just">
              <a:lnSpc>
                <a:spcPct val="100000"/>
              </a:lnSpc>
              <a:spcBef>
                <a:spcPts val="0"/>
              </a:spcBef>
            </a:pPr>
            <a:r>
              <a:rPr lang="en-ID" i="1" u="sng" dirty="0">
                <a:hlinkClick r:id="rId8">
                  <a:extLst>
                    <a:ext uri="{A12FA001-AC4F-418D-AE19-62706E023703}">
                      <ahyp:hlinkClr xmlns:ahyp="http://schemas.microsoft.com/office/drawing/2018/hyperlinkcolor" val="tx"/>
                    </a:ext>
                  </a:extLst>
                </a:hlinkClick>
              </a:rPr>
              <a:t>Marrakesh Treaty to Facilitate Access to Published Works for Persons Who Are Blind, Visually Impaired, or Otherwise Print Disabled</a:t>
            </a:r>
            <a:endParaRPr lang="en-ID" u="sng" dirty="0"/>
          </a:p>
          <a:p>
            <a:pPr marL="720725" lvl="0" indent="-360363" algn="just">
              <a:lnSpc>
                <a:spcPct val="100000"/>
              </a:lnSpc>
              <a:spcBef>
                <a:spcPts val="0"/>
              </a:spcBef>
            </a:pPr>
            <a:r>
              <a:rPr lang="en-ID" i="1" u="sng" dirty="0">
                <a:hlinkClick r:id="rId9">
                  <a:extLst>
                    <a:ext uri="{A12FA001-AC4F-418D-AE19-62706E023703}">
                      <ahyp:hlinkClr xmlns:ahyp="http://schemas.microsoft.com/office/drawing/2018/hyperlinkcolor" val="tx"/>
                    </a:ext>
                  </a:extLst>
                </a:hlinkClick>
              </a:rPr>
              <a:t>Rome Convention for the Protection of Performers, Producers of Phonograms and Broadcasting Organizations</a:t>
            </a:r>
            <a:endParaRPr lang="en-ID" u="sng" dirty="0"/>
          </a:p>
          <a:p>
            <a:pPr marL="720725" lvl="0" indent="-360363" algn="just">
              <a:lnSpc>
                <a:spcPct val="100000"/>
              </a:lnSpc>
              <a:spcBef>
                <a:spcPts val="0"/>
              </a:spcBef>
            </a:pPr>
            <a:r>
              <a:rPr lang="en-ID" i="1" u="sng" dirty="0">
                <a:hlinkClick r:id="rId10">
                  <a:extLst>
                    <a:ext uri="{A12FA001-AC4F-418D-AE19-62706E023703}">
                      <ahyp:hlinkClr xmlns:ahyp="http://schemas.microsoft.com/office/drawing/2018/hyperlinkcolor" val="tx"/>
                    </a:ext>
                  </a:extLst>
                </a:hlinkClick>
              </a:rPr>
              <a:t>WIPO Copyright Treaty (WCT)</a:t>
            </a:r>
            <a:endParaRPr lang="en-ID" u="sng" dirty="0"/>
          </a:p>
          <a:p>
            <a:pPr marL="720725" lvl="0" indent="-360363" algn="just">
              <a:lnSpc>
                <a:spcPct val="100000"/>
              </a:lnSpc>
              <a:spcBef>
                <a:spcPts val="0"/>
              </a:spcBef>
            </a:pPr>
            <a:r>
              <a:rPr lang="en-ID" i="1" u="sng" dirty="0">
                <a:hlinkClick r:id="rId11">
                  <a:extLst>
                    <a:ext uri="{A12FA001-AC4F-418D-AE19-62706E023703}">
                      <ahyp:hlinkClr xmlns:ahyp="http://schemas.microsoft.com/office/drawing/2018/hyperlinkcolor" val="tx"/>
                    </a:ext>
                  </a:extLst>
                </a:hlinkClick>
              </a:rPr>
              <a:t>WIPO Performances and Phonograms Treaty (WPPT)</a:t>
            </a:r>
            <a:endParaRPr lang="en-ID" u="sng" dirty="0"/>
          </a:p>
          <a:p>
            <a:pPr lvl="0">
              <a:lnSpc>
                <a:spcPct val="110000"/>
              </a:lnSpc>
            </a:pPr>
            <a:endParaRPr lang="en-US" sz="2400" dirty="0"/>
          </a:p>
        </p:txBody>
      </p:sp>
    </p:spTree>
    <p:extLst>
      <p:ext uri="{BB962C8B-B14F-4D97-AF65-F5344CB8AC3E}">
        <p14:creationId xmlns:p14="http://schemas.microsoft.com/office/powerpoint/2010/main" val="88400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318655" y="798974"/>
            <a:ext cx="10582436" cy="601226"/>
          </a:xfrm>
        </p:spPr>
        <p:txBody>
          <a:bodyPr>
            <a:normAutofit/>
          </a:bodyPr>
          <a:lstStyle/>
          <a:p>
            <a:r>
              <a:rPr lang="ms-MY" sz="3000" b="1" dirty="0"/>
              <a:t>IMPLEMENTASI TRIPS</a:t>
            </a:r>
            <a:r>
              <a:rPr lang="ms-MY" sz="3000" b="1" i="1" dirty="0"/>
              <a:t> AGREEMENT</a:t>
            </a:r>
            <a:r>
              <a:rPr lang="ms-MY" sz="3000" b="1" dirty="0"/>
              <a:t>  DI INDONESIA </a:t>
            </a:r>
            <a:endParaRPr lang="en-US" sz="3000" dirty="0"/>
          </a:p>
        </p:txBody>
      </p:sp>
      <p:pic>
        <p:nvPicPr>
          <p:cNvPr id="7" name="Graphic 6" descr="Gears icon">
            <a:extLst>
              <a:ext uri="{FF2B5EF4-FFF2-40B4-BE49-F238E27FC236}">
                <a16:creationId xmlns:a16="http://schemas.microsoft.com/office/drawing/2014/main" id="{DA9595F8-50AF-4C85-9BC5-B52646E11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id="{4986B87E-83DC-455A-94FE-389658903147}"/>
              </a:ext>
            </a:extLst>
          </p:cNvPr>
          <p:cNvSpPr>
            <a:spLocks noGrp="1"/>
          </p:cNvSpPr>
          <p:nvPr>
            <p:ph type="body" sz="half" idx="2"/>
          </p:nvPr>
        </p:nvSpPr>
        <p:spPr>
          <a:xfrm>
            <a:off x="207818" y="1645522"/>
            <a:ext cx="10693271" cy="4413504"/>
          </a:xfrm>
        </p:spPr>
        <p:txBody>
          <a:bodyPr>
            <a:noAutofit/>
          </a:bodyPr>
          <a:lstStyle/>
          <a:p>
            <a:pPr marL="342900" lvl="0" indent="-342900" algn="just">
              <a:lnSpc>
                <a:spcPct val="100000"/>
              </a:lnSpc>
              <a:spcBef>
                <a:spcPts val="0"/>
              </a:spcBef>
              <a:buFont typeface="Arial" panose="020B0604020202020204" pitchFamily="34" charset="0"/>
              <a:buChar char="•"/>
            </a:pPr>
            <a:r>
              <a:rPr lang="ms-MY" sz="2400" dirty="0"/>
              <a:t>Hukum HKI sudah berkembang dan melekat menjadi bagian dari sistem hukum nasional sebagai konsekuensi pergaulan bangsa Indonesia dengan bangsa-bangsa industri maju dan bangsa-bangsa dari negaranegara berkembang lainnya. </a:t>
            </a:r>
            <a:endParaRPr lang="en-ID" sz="2400" dirty="0"/>
          </a:p>
          <a:p>
            <a:pPr marL="342900" lvl="0" indent="-342900" algn="just">
              <a:lnSpc>
                <a:spcPct val="100000"/>
              </a:lnSpc>
              <a:spcBef>
                <a:spcPts val="0"/>
              </a:spcBef>
              <a:buFont typeface="Arial" panose="020B0604020202020204" pitchFamily="34" charset="0"/>
              <a:buChar char="•"/>
            </a:pPr>
            <a:r>
              <a:rPr lang="ms-MY" sz="2400" dirty="0"/>
              <a:t>Setelah Indonesia ikut serta dalam Organisasi Perdagangan Dunia/</a:t>
            </a:r>
            <a:r>
              <a:rPr lang="ms-MY" sz="2400" i="1" dirty="0"/>
              <a:t>World Trade Organization </a:t>
            </a:r>
            <a:r>
              <a:rPr lang="ms-MY" sz="2400" dirty="0"/>
              <a:t>(WTO) yang antara lain mencakup Perjanjian Aspek-Aspek  Dagang  Hak  Kekayaan  Intelektual/TRIPS  (</a:t>
            </a:r>
            <a:r>
              <a:rPr lang="ms-MY" sz="2400" i="1" dirty="0"/>
              <a:t>Agreement on Trade Related Aspect of Intellectual Property Rights</a:t>
            </a:r>
            <a:r>
              <a:rPr lang="ms-MY" sz="2400" dirty="0"/>
              <a:t>), Indonesia sebagai salah satu Negara anggota wajib mentati standar-standar internasional perlindungan Hak kekayaan Intelektual dan melakukan penegakan hukum (</a:t>
            </a:r>
            <a:r>
              <a:rPr lang="ms-MY" sz="2400" i="1" dirty="0"/>
              <a:t>law enforcement</a:t>
            </a:r>
            <a:r>
              <a:rPr lang="ms-MY" sz="2400" dirty="0"/>
              <a:t>) di bidang Hak Kekayaan intelektual.</a:t>
            </a:r>
            <a:endParaRPr lang="en-ID" sz="2400" dirty="0"/>
          </a:p>
        </p:txBody>
      </p:sp>
    </p:spTree>
    <p:extLst>
      <p:ext uri="{BB962C8B-B14F-4D97-AF65-F5344CB8AC3E}">
        <p14:creationId xmlns:p14="http://schemas.microsoft.com/office/powerpoint/2010/main" val="416409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318655" y="798974"/>
            <a:ext cx="10582436" cy="601226"/>
          </a:xfrm>
        </p:spPr>
        <p:txBody>
          <a:bodyPr>
            <a:normAutofit/>
          </a:bodyPr>
          <a:lstStyle/>
          <a:p>
            <a:r>
              <a:rPr lang="ms-MY" b="1" dirty="0"/>
              <a:t>IMPLEMENTASI TRIPS</a:t>
            </a:r>
            <a:r>
              <a:rPr lang="ms-MY" b="1" i="1" dirty="0"/>
              <a:t> AGREEMENT</a:t>
            </a:r>
            <a:r>
              <a:rPr lang="ms-MY" b="1" dirty="0"/>
              <a:t>  DI INDONESIA </a:t>
            </a:r>
            <a:endParaRPr lang="en-US" dirty="0"/>
          </a:p>
        </p:txBody>
      </p:sp>
      <p:pic>
        <p:nvPicPr>
          <p:cNvPr id="7" name="Graphic 6" descr="Gears icon">
            <a:extLst>
              <a:ext uri="{FF2B5EF4-FFF2-40B4-BE49-F238E27FC236}">
                <a16:creationId xmlns:a16="http://schemas.microsoft.com/office/drawing/2014/main" id="{DA9595F8-50AF-4C85-9BC5-B52646E11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id="{4986B87E-83DC-455A-94FE-389658903147}"/>
              </a:ext>
            </a:extLst>
          </p:cNvPr>
          <p:cNvSpPr>
            <a:spLocks noGrp="1"/>
          </p:cNvSpPr>
          <p:nvPr>
            <p:ph type="body" sz="half" idx="2"/>
          </p:nvPr>
        </p:nvSpPr>
        <p:spPr>
          <a:xfrm>
            <a:off x="207820" y="1520831"/>
            <a:ext cx="10693271" cy="4413504"/>
          </a:xfrm>
        </p:spPr>
        <p:txBody>
          <a:bodyPr>
            <a:noAutofit/>
          </a:bodyPr>
          <a:lstStyle/>
          <a:p>
            <a:pPr marL="342900" lvl="0" indent="-342900" algn="just">
              <a:lnSpc>
                <a:spcPct val="100000"/>
              </a:lnSpc>
              <a:buFont typeface="Arial" panose="020B0604020202020204" pitchFamily="34" charset="0"/>
              <a:buChar char="•"/>
            </a:pPr>
            <a:r>
              <a:rPr lang="ms-MY" sz="2000" dirty="0"/>
              <a:t>Dalam kerangka membangun suatu sistem hukum Hak Kekayaan Intelektual nasional, serta dengan diratifikasinya Konvensi tentang Pembentukan Organisasi Perdagangan Dunia (WTO) melalui Undang-Undang No. 7 tahun 1994, dan juga untuk menunjang keikutsertaan Indonesia dalam Konvensi Paris (</a:t>
            </a:r>
            <a:r>
              <a:rPr lang="ms-MY" sz="2000" i="1" dirty="0"/>
              <a:t>Paris Convention for the Protection of Industrial Property</a:t>
            </a:r>
            <a:r>
              <a:rPr lang="ms-MY" sz="2000" dirty="0"/>
              <a:t>), </a:t>
            </a:r>
            <a:r>
              <a:rPr lang="ms-MY" sz="2000" i="1" dirty="0"/>
              <a:t>The Hague Agreement </a:t>
            </a:r>
            <a:r>
              <a:rPr lang="ms-MY" sz="2000" dirty="0"/>
              <a:t>(</a:t>
            </a:r>
            <a:r>
              <a:rPr lang="ms-MY" sz="2000" i="1" dirty="0"/>
              <a:t>London Act</a:t>
            </a:r>
            <a:r>
              <a:rPr lang="ms-MY" sz="2000" dirty="0"/>
              <a:t>) </a:t>
            </a:r>
            <a:r>
              <a:rPr lang="ms-MY" sz="2000" i="1" dirty="0"/>
              <a:t>concerningthe International Deposit of Industrial Designs, Provision of the Treaty on intellectual Property in Respect of Integrated Circuit </a:t>
            </a:r>
            <a:r>
              <a:rPr lang="ms-MY" sz="2000" dirty="0"/>
              <a:t>(</a:t>
            </a:r>
            <a:r>
              <a:rPr lang="ms-MY" sz="2000" i="1" dirty="0"/>
              <a:t>Washington Treaty</a:t>
            </a:r>
            <a:r>
              <a:rPr lang="ms-MY" sz="2000" dirty="0"/>
              <a:t>), maka Indonesia wajib membentuk peraturan perundang-undangan   yang   mengatur   perlindungan   Hak   atas   Kekayaan Intelektual, serta wajib mengharmoniskan sistem hukum HKInya dengan standar-standar yang ditetapkan TRIPS </a:t>
            </a:r>
            <a:r>
              <a:rPr lang="ms-MY" sz="2000" i="1" dirty="0"/>
              <a:t>Agreement</a:t>
            </a:r>
            <a:r>
              <a:rPr lang="ms-MY" sz="2000" dirty="0"/>
              <a:t>.</a:t>
            </a:r>
            <a:endParaRPr lang="en-ID" sz="2000" dirty="0"/>
          </a:p>
          <a:p>
            <a:pPr marL="342900" lvl="0" indent="-342900" algn="just">
              <a:lnSpc>
                <a:spcPct val="100000"/>
              </a:lnSpc>
              <a:buFont typeface="Arial" panose="020B0604020202020204" pitchFamily="34" charset="0"/>
              <a:buChar char="•"/>
            </a:pPr>
            <a:r>
              <a:rPr lang="ms-MY" sz="2000" dirty="0"/>
              <a:t>Istilah Hak Kekayaan Intelektual secara resmi dipakai dalam nomenklatur instansi resmi yang berhubungan dengan hak tersebut. Sebagaimana tertuang dalam Keputusan Menteri Hukum dan Perundang-undangan RI Nomor M.03.PR.07 tahun 2000 dan persetujuan Menteri Negara Pendayagunaan Aparatur Negara dalam surat Nomor 24/M/PAN/1/2000 Istilah “Hak Kekayaan Intelektual” tanpa “atas” dapat disingkat dengan “HKI” atau dengan Akronim HaKI. </a:t>
            </a:r>
            <a:endParaRPr lang="en-ID" sz="2000" dirty="0"/>
          </a:p>
        </p:txBody>
      </p:sp>
    </p:spTree>
    <p:extLst>
      <p:ext uri="{BB962C8B-B14F-4D97-AF65-F5344CB8AC3E}">
        <p14:creationId xmlns:p14="http://schemas.microsoft.com/office/powerpoint/2010/main" val="3811155804"/>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FA1DB373-C1A1-4924-9AF2-F04368201509}">
  <ds:schemaRefs>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terms/"/>
    <ds:schemaRef ds:uri="http://schemas.microsoft.com/office/2006/metadata/properties"/>
    <ds:schemaRef ds:uri="http://schemas.openxmlformats.org/package/2006/metadata/core-properti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My invention</Template>
  <TotalTime>0</TotalTime>
  <Words>1617</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Gallery</vt:lpstr>
      <vt:lpstr>BAB II</vt:lpstr>
      <vt:lpstr>SEJARAH Trade-Related Aspects of Intellectual Property Rights (TRIPS)</vt:lpstr>
      <vt:lpstr>SEJARAH Trade-Related Aspects of Intellectual Property Rights (TRIPS)</vt:lpstr>
      <vt:lpstr>HKI DALAM PERDAGANGAN DUNIA </vt:lpstr>
      <vt:lpstr>HKI DALAM PERDAGANGAN DUNIA </vt:lpstr>
      <vt:lpstr>HKI DAN TRIPS AGREEMENT </vt:lpstr>
      <vt:lpstr>HKI DAN TRIPS AGREEMENT </vt:lpstr>
      <vt:lpstr>IMPLEMENTASI TRIPS AGREEMENT  DI INDONESIA </vt:lpstr>
      <vt:lpstr>IMPLEMENTASI TRIPS AGREEMENT  DI INDONESIA </vt:lpstr>
      <vt:lpstr>JENIS HAK KEKAYAAN INTELEKTUAL</vt:lpstr>
      <vt:lpstr>JENIS HAK KEKAYAAN INTELEKTUAL</vt:lpstr>
      <vt:lpstr>JENIS HAK KEKAYAAN INTELEKTUAL</vt:lpstr>
      <vt:lpstr>PRINSIP-PRINSIP TRIPS</vt:lpstr>
      <vt:lpstr>PRINSIP-PRINSIP TRIPS</vt:lpstr>
      <vt:lpstr>PRINSIP-PRINSIP TRIPS</vt:lpstr>
      <vt:lpstr>PRINSIP-PRINSIP TRIPS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2023-09-12T13:02:54Z</dcterms:created>
  <dcterms:modified xsi:type="dcterms:W3CDTF">2024-09-30T16:24:49Z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